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563" r:id="rId2"/>
    <p:sldId id="1309" r:id="rId3"/>
    <p:sldId id="1310" r:id="rId4"/>
    <p:sldId id="1637" r:id="rId5"/>
    <p:sldId id="1641" r:id="rId6"/>
    <p:sldId id="1782" r:id="rId7"/>
    <p:sldId id="1780" r:id="rId8"/>
    <p:sldId id="1781" r:id="rId9"/>
    <p:sldId id="1621" r:id="rId10"/>
    <p:sldId id="1622" r:id="rId11"/>
    <p:sldId id="1623" r:id="rId12"/>
    <p:sldId id="1311" r:id="rId13"/>
    <p:sldId id="1312" r:id="rId14"/>
    <p:sldId id="1333" r:id="rId15"/>
    <p:sldId id="1322" r:id="rId16"/>
    <p:sldId id="1318" r:id="rId17"/>
    <p:sldId id="1308" r:id="rId18"/>
    <p:sldId id="1329" r:id="rId19"/>
    <p:sldId id="1332" r:id="rId20"/>
    <p:sldId id="1331" r:id="rId21"/>
    <p:sldId id="277" r:id="rId2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0BFD"/>
    <a:srgbClr val="CAFFFF"/>
    <a:srgbClr val="99F1FD"/>
    <a:srgbClr val="FA772E"/>
    <a:srgbClr val="9FF494"/>
    <a:srgbClr val="E292D8"/>
    <a:srgbClr val="583DC9"/>
    <a:srgbClr val="D63030"/>
    <a:srgbClr val="B7FCB2"/>
    <a:srgbClr val="F8A2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8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E88F77-6A2D-468C-A146-24B24136020F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017B3-A4B9-423C-AACD-727D1CA98D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2427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0FAAA-4F01-A0B1-9E3B-7E6472631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>
            <a:extLst>
              <a:ext uri="{FF2B5EF4-FFF2-40B4-BE49-F238E27FC236}">
                <a16:creationId xmlns:a16="http://schemas.microsoft.com/office/drawing/2014/main" id="{7E1553C9-E2E3-9E39-CA06-D85C147888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2CA7C4-2D96-42F5-A5A4-A561350F7FCC}" type="slidenum">
              <a:rPr lang="it-IT" altLang="it-IT" smtClean="0"/>
              <a:pPr/>
              <a:t>9</a:t>
            </a:fld>
            <a:endParaRPr lang="it-IT" altLang="it-IT" dirty="0"/>
          </a:p>
        </p:txBody>
      </p:sp>
      <p:sp>
        <p:nvSpPr>
          <p:cNvPr id="106499" name="Rectangle 2">
            <a:extLst>
              <a:ext uri="{FF2B5EF4-FFF2-40B4-BE49-F238E27FC236}">
                <a16:creationId xmlns:a16="http://schemas.microsoft.com/office/drawing/2014/main" id="{1BF5EF0D-238C-5FA8-49AE-058F1A50E6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500" name="Rectangle 3">
            <a:extLst>
              <a:ext uri="{FF2B5EF4-FFF2-40B4-BE49-F238E27FC236}">
                <a16:creationId xmlns:a16="http://schemas.microsoft.com/office/drawing/2014/main" id="{DB358C32-ABD0-8363-6487-A7E9AB4E2D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3963818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9A290-ACF7-EA96-B5F1-9A74FAA97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>
            <a:extLst>
              <a:ext uri="{FF2B5EF4-FFF2-40B4-BE49-F238E27FC236}">
                <a16:creationId xmlns:a16="http://schemas.microsoft.com/office/drawing/2014/main" id="{B384ADD5-28CE-D59E-D2F4-6F5C5A08CD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2CA7C4-2D96-42F5-A5A4-A561350F7FCC}" type="slidenum">
              <a:rPr lang="it-IT" altLang="it-IT" smtClean="0"/>
              <a:pPr/>
              <a:t>10</a:t>
            </a:fld>
            <a:endParaRPr lang="it-IT" altLang="it-IT" dirty="0"/>
          </a:p>
        </p:txBody>
      </p:sp>
      <p:sp>
        <p:nvSpPr>
          <p:cNvPr id="106499" name="Rectangle 2">
            <a:extLst>
              <a:ext uri="{FF2B5EF4-FFF2-40B4-BE49-F238E27FC236}">
                <a16:creationId xmlns:a16="http://schemas.microsoft.com/office/drawing/2014/main" id="{A9DFF146-4B3B-FA31-202C-41A10AFACE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500" name="Rectangle 3">
            <a:extLst>
              <a:ext uri="{FF2B5EF4-FFF2-40B4-BE49-F238E27FC236}">
                <a16:creationId xmlns:a16="http://schemas.microsoft.com/office/drawing/2014/main" id="{5791E944-E41A-CB16-5EB3-598AAE733F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84158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7350D-92EB-D46C-3A0E-E4C6C3A2F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>
            <a:extLst>
              <a:ext uri="{FF2B5EF4-FFF2-40B4-BE49-F238E27FC236}">
                <a16:creationId xmlns:a16="http://schemas.microsoft.com/office/drawing/2014/main" id="{0F25A854-4C5E-C74A-950A-1265C2D892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2CA7C4-2D96-42F5-A5A4-A561350F7FCC}" type="slidenum">
              <a:rPr lang="it-IT" altLang="it-IT" smtClean="0"/>
              <a:pPr/>
              <a:t>11</a:t>
            </a:fld>
            <a:endParaRPr lang="it-IT" altLang="it-IT" dirty="0"/>
          </a:p>
        </p:txBody>
      </p:sp>
      <p:sp>
        <p:nvSpPr>
          <p:cNvPr id="106499" name="Rectangle 2">
            <a:extLst>
              <a:ext uri="{FF2B5EF4-FFF2-40B4-BE49-F238E27FC236}">
                <a16:creationId xmlns:a16="http://schemas.microsoft.com/office/drawing/2014/main" id="{0FC9E6D4-B25A-3C52-B8EF-96EDF71C85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500" name="Rectangle 3">
            <a:extLst>
              <a:ext uri="{FF2B5EF4-FFF2-40B4-BE49-F238E27FC236}">
                <a16:creationId xmlns:a16="http://schemas.microsoft.com/office/drawing/2014/main" id="{9411D5E6-3228-8CE1-96B3-8DD360C469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1123851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747132B-26A1-374B-1710-F2D0C5929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F631FFC-633F-2A98-8553-220C5D15BE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2DE25A9-C2EC-37F3-3406-1A556E538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D439A-2087-4BC5-B2EF-E333BB2302EE}" type="datetime1">
              <a:rPr lang="it-IT" smtClean="0"/>
              <a:t>13/10/2025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A7E7117-A33B-0353-8428-6A01C799C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4FEDA16-F376-9D48-2E6C-F652B55BF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607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5293794-2261-43BB-142C-92DB987F9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A3F9A62-3B43-6FB7-B3E3-FECCF33C86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2BDCA2E-FDDB-5BE8-993A-5A7EDF886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2C9A4-8E35-49AA-AE8F-57D451FA0DEE}" type="datetime1">
              <a:rPr lang="it-IT" smtClean="0"/>
              <a:t>13/10/2025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FD31217-28AF-7593-9842-83F02D88F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8BFADA6-EB8F-D554-E990-9FBEA3519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467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DBF7D5C-4D32-DC52-496E-63D432DBC0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3883CB4-0A83-AEA0-E366-F4F3C7A0E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3A78FCD-78E7-A9C3-0A8E-AD0DDDBAD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B8381-487B-40E4-8317-2EFF9DB9AF9D}" type="datetime1">
              <a:rPr lang="it-IT" smtClean="0"/>
              <a:t>13/10/2025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CECB98F-402E-02DF-DCA4-9BEFCAAB0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E47B2C1-724A-52FD-A81C-795ADEE14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3231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81798D8-DD9F-D28C-6984-8938E2AF6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CFB5B68-683A-70FB-EC79-CA3614254A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037D769-0B83-5050-E995-E6004B346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B092C-0021-4F46-8457-95D32A59719B}" type="datetime1">
              <a:rPr lang="it-IT" smtClean="0"/>
              <a:t>13/10/2025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3FF402D-08FE-34FF-0C2F-8A448C712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B24B0C6-913F-E298-87DA-97CF05DD1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0705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E7C8B3-B135-EE0A-8C9D-910C26EC7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0F20F65-5D6B-1630-9CDB-4DE891C8C3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54FDF9C-B28F-AE28-7BDB-B2B8F32C0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CBF73-36C3-4E39-8B4A-6B93F263ED8A}" type="datetime1">
              <a:rPr lang="it-IT" smtClean="0"/>
              <a:t>13/10/2025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A790674-1FF1-7785-4464-4465315DB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5409CE-70BB-CC7C-EB86-DC2B24D67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0965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D1C5F1-5597-5946-0A94-113BBE94D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E32520D-A3B5-2D14-A431-DE6D532E8C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6D53587-6DD4-C3AC-75B4-8F68DC3399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5E96CA3-9A32-B6E8-5958-5C14531B9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0232C-F7EC-4180-AF04-786B5E8791DE}" type="datetime1">
              <a:rPr lang="it-IT" smtClean="0"/>
              <a:t>13/10/2025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B776B77-2A51-3D7A-A64B-D46340E1F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60D7AA-C5A1-51D5-892A-336E03BD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0563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89CBD4-E310-5E2E-599F-156D966CD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BD363D7-772B-24B8-E7FD-141F7824D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09CDF29-66C3-D4C0-4D3D-F49B8110EE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CBB723C-3CFC-4CFF-68C7-48A16FFFB8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7FEFACC-2608-E64B-BB4A-462BBB3F7F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9EEF83EC-50A2-8398-5B03-06A2EA521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F0391-765D-41B5-85FA-3623842D6577}" type="datetime1">
              <a:rPr lang="it-IT" smtClean="0"/>
              <a:t>13/10/2025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2E6CAD0A-08BA-41D5-0953-A1ADCE14C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664EF7F-1494-7253-D279-EE126F2A2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0441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E587EDB-E8CA-5DAF-CF9C-078B2AF42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15E819E-F27D-5259-E18A-F17227B85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F8AEA-9CE5-49E4-8B3D-613DAB25D524}" type="datetime1">
              <a:rPr lang="it-IT" smtClean="0"/>
              <a:t>13/10/2025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F020739-D145-E334-FD08-934645721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CE73266-A80D-D1F0-144F-382FCB9DF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398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ED1CF79-97AA-A847-88AE-D57B9E96A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42CB5-27AC-486B-A665-23DAF263A22D}" type="datetime1">
              <a:rPr lang="it-IT" smtClean="0"/>
              <a:t>13/10/2025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93250932-A29F-41A9-4F96-12417F7C1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E0E2486-2E69-5FE3-173C-3AF5D665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3155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9C14BFB-EF4F-A699-66C5-84414E5B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C2D616-EE02-BEC7-883F-0FB8A4939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72246B1-7FD7-32AF-208B-9B7EA5EE06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63143BE-08FA-FA96-9C72-E69240776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82F6E-F58A-4853-9830-1979EC4E6A5C}" type="datetime1">
              <a:rPr lang="it-IT" smtClean="0"/>
              <a:t>13/10/2025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1E1681A-ABAC-F2D4-0AF7-CB5BB66D6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5431A66-B14F-C041-982A-0480CC4F5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4403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4BD438-8A48-60E1-5410-605818B19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26B6D72A-488B-9075-8932-E1F204FDE7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A4F8EFF-363E-F711-1FF3-879969EFF0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7BDF06B-18E5-F08C-7259-0C8A81254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51E0-29CF-4409-9B4B-98C3539C8A3E}" type="datetime1">
              <a:rPr lang="it-IT" smtClean="0"/>
              <a:t>13/10/2025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131F1D0-AB2B-FBEB-8F94-B56D6E46D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EB70ABD-BF2A-F3D7-3608-6AF51D89F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9202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752CEDE-5003-191D-9791-D6DF8A481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F5C7228-E03C-355E-F9EB-A1807FBCCD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1E89BDF-8E9B-BDEC-A84F-8FDBC593F1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2018-A07F-4BCC-9692-8EB88B6BE999}" type="datetime1">
              <a:rPr lang="it-IT" smtClean="0"/>
              <a:t>13/10/2025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FBC2052-31DB-0CAD-CACB-2E45FE6194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Francesca Bravi - Consulente del Lavoro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CCFF1C5-12AD-D3E3-DC0C-C91B34DF69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CC16A-AD4C-46EB-9500-CB85FA99BE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569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2">
            <a:extLst>
              <a:ext uri="{FF2B5EF4-FFF2-40B4-BE49-F238E27FC236}">
                <a16:creationId xmlns:a16="http://schemas.microsoft.com/office/drawing/2014/main" id="{FF46C702-3F4B-7B66-320C-D1D50BC741CA}"/>
              </a:ext>
            </a:extLst>
          </p:cNvPr>
          <p:cNvSpPr txBox="1">
            <a:spLocks/>
          </p:cNvSpPr>
          <p:nvPr/>
        </p:nvSpPr>
        <p:spPr>
          <a:xfrm>
            <a:off x="5680032" y="2514792"/>
            <a:ext cx="6400800" cy="2923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900" b="1" dirty="0">
                <a:solidFill>
                  <a:srgbClr val="FF0066"/>
                </a:solidFill>
              </a:rPr>
              <a:t>FRANCESCA BRAVI</a:t>
            </a:r>
          </a:p>
          <a:p>
            <a:r>
              <a:rPr lang="it-IT" sz="2900" b="1" dirty="0"/>
              <a:t>Studio BRAVI</a:t>
            </a:r>
          </a:p>
          <a:p>
            <a:r>
              <a:rPr lang="it-IT" sz="2900" dirty="0"/>
              <a:t>Consulente del Lavoro </a:t>
            </a:r>
          </a:p>
          <a:p>
            <a:endParaRPr lang="it-IT" dirty="0"/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B3562FA4-D438-9073-34E2-21A64B3829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4557" y="-1207083"/>
            <a:ext cx="12275389" cy="2760322"/>
          </a:xfrm>
        </p:spPr>
        <p:txBody>
          <a:bodyPr>
            <a:normAutofit/>
          </a:bodyPr>
          <a:lstStyle/>
          <a:p>
            <a:r>
              <a:rPr lang="it-IT" sz="42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IL NUOVO CONTRATTO DELL’EDILIZIA E IL RUOLO DELLE CASSE EDILI</a:t>
            </a:r>
          </a:p>
        </p:txBody>
      </p:sp>
      <p:pic>
        <p:nvPicPr>
          <p:cNvPr id="7" name="Picture 2" descr="H:\STUDIO\Francesca\DITTE\BRAVI\BRUNO\LOGO STUDIO BRAVI.png">
            <a:extLst>
              <a:ext uri="{FF2B5EF4-FFF2-40B4-BE49-F238E27FC236}">
                <a16:creationId xmlns:a16="http://schemas.microsoft.com/office/drawing/2014/main" id="{B6549AF1-DFB8-A74B-D7EF-F446339B2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0" y="6121136"/>
            <a:ext cx="2857500" cy="571500"/>
          </a:xfrm>
          <a:prstGeom prst="rect">
            <a:avLst/>
          </a:prstGeom>
          <a:noFill/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9A36A380-8451-2FD0-48B0-211AE0E96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568" y="1553239"/>
            <a:ext cx="4864464" cy="493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709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4BBFC-32CA-49B3-8D38-0BE9113E5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>
            <a:extLst>
              <a:ext uri="{FF2B5EF4-FFF2-40B4-BE49-F238E27FC236}">
                <a16:creationId xmlns:a16="http://schemas.microsoft.com/office/drawing/2014/main" id="{29F5616E-A03A-B7E6-27F3-66CA468A05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663" y="1304014"/>
            <a:ext cx="11139114" cy="3517338"/>
          </a:xfrm>
        </p:spPr>
        <p:txBody>
          <a:bodyPr>
            <a:noAutofit/>
          </a:bodyPr>
          <a:lstStyle/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b="1" kern="150" dirty="0">
                <a:solidFill>
                  <a:srgbClr val="FF0000"/>
                </a:solidFill>
                <a:ea typeface="SimSun" panose="02010600030101010101" pitchFamily="2" charset="-122"/>
                <a:cs typeface="Tahoma" panose="020B0604030504040204" pitchFamily="34" charset="0"/>
              </a:rPr>
              <a:t>Badge elettronico di cantiere</a:t>
            </a:r>
            <a:r>
              <a:rPr lang="it-IT" sz="1500" kern="150" dirty="0">
                <a:solidFill>
                  <a:srgbClr val="000000"/>
                </a:solidFill>
                <a:ea typeface="SimSun" panose="02010600030101010101" pitchFamily="2" charset="-122"/>
                <a:cs typeface="Tahoma" panose="020B0604030504040204" pitchFamily="34" charset="0"/>
              </a:rPr>
              <a:t>: </a:t>
            </a: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in base all’ordinanza, ogni operatore economico deve nominare un “Referente di cantiere”, incaricato di gestire il “Settimanale di cantiere”, contenente, per ogni settimana: </a:t>
            </a:r>
            <a:endParaRPr lang="it-IT" sz="1500" kern="150" dirty="0">
              <a:ea typeface="Roboto" panose="02000000000000000000" pitchFamily="2" charset="0"/>
            </a:endParaRPr>
          </a:p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a) i dati delle imprese presenti sul cantiere; </a:t>
            </a:r>
            <a:endParaRPr lang="it-IT" sz="1500" kern="150" dirty="0">
              <a:ea typeface="Roboto" panose="02000000000000000000" pitchFamily="2" charset="0"/>
            </a:endParaRPr>
          </a:p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b) i dati relativi alla forza lavoro odierna e se viene applicato il contratto CCNL edilizia; </a:t>
            </a:r>
            <a:endParaRPr lang="it-IT" sz="1500" kern="150" dirty="0">
              <a:ea typeface="Roboto" panose="02000000000000000000" pitchFamily="2" charset="0"/>
            </a:endParaRPr>
          </a:p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c) i dati relativi ai mezzi presenti; </a:t>
            </a:r>
            <a:endParaRPr lang="it-IT" sz="1500" kern="150" dirty="0">
              <a:ea typeface="Roboto" panose="02000000000000000000" pitchFamily="2" charset="0"/>
            </a:endParaRPr>
          </a:p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d) i dati relativi al “Badge di cantiere digitale”, tessera di riconoscimento, anche in formato digitale (art. 18, c. 1, D.Lgs. n. 81/2008), di tutti i lavoratori autonomi e subordinati, compresi quelli in distacco ed in somministrazione, che lavoreranno nei cantieri della ricostruzione, indipendentemente dal CCNL applicato, in regime di contratto di appalto o di subappalto.</a:t>
            </a:r>
            <a:endParaRPr lang="it-IT" sz="1500" kern="150" dirty="0">
              <a:ea typeface="Roboto" panose="02000000000000000000" pitchFamily="2" charset="0"/>
            </a:endParaRPr>
          </a:p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I dati contenuti nel “Badge di cantiere” saranno: </a:t>
            </a:r>
            <a:endParaRPr lang="it-IT" sz="1500" kern="150" dirty="0">
              <a:ea typeface="Roboto" panose="02000000000000000000" pitchFamily="2" charset="0"/>
            </a:endParaRPr>
          </a:p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a) dati anagrafici (cognome e nome del lavoratore - data e luogo di nascita (per stranieri solo lo stato estero di nascita) - cittadinanza - Codice Fiscale;</a:t>
            </a:r>
            <a:endParaRPr lang="it-IT" sz="1500" kern="150" dirty="0">
              <a:ea typeface="Roboto" panose="02000000000000000000" pitchFamily="2" charset="0"/>
            </a:endParaRPr>
          </a:p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b) immagine dell’Interessato raccolta tramite fotografia e associata al Badge; </a:t>
            </a:r>
            <a:endParaRPr lang="it-IT" sz="1500" kern="150" dirty="0">
              <a:ea typeface="Roboto" panose="02000000000000000000" pitchFamily="2" charset="0"/>
            </a:endParaRPr>
          </a:p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c) impresa di appartenenza e data di inizio del rapporto; </a:t>
            </a:r>
            <a:endParaRPr lang="it-IT" sz="1500" kern="150" dirty="0">
              <a:ea typeface="Roboto" panose="02000000000000000000" pitchFamily="2" charset="0"/>
            </a:endParaRPr>
          </a:p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d) cassa edile che ha emesso il badge;</a:t>
            </a:r>
            <a:endParaRPr lang="it-IT" sz="1500" kern="150" dirty="0">
              <a:ea typeface="Roboto" panose="02000000000000000000" pitchFamily="2" charset="0"/>
            </a:endParaRPr>
          </a:p>
          <a:p>
            <a:pPr marL="0" indent="0" algn="just">
              <a:spcBef>
                <a:spcPts val="375"/>
              </a:spcBef>
              <a:spcAft>
                <a:spcPts val="375"/>
              </a:spcAft>
              <a:buNone/>
            </a:pP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e) Colore di identificazione (</a:t>
            </a:r>
            <a:r>
              <a:rPr lang="it-IT" sz="1500" kern="150" dirty="0">
                <a:solidFill>
                  <a:srgbClr val="000000"/>
                </a:solidFill>
                <a:highlight>
                  <a:srgbClr val="FF00FF"/>
                </a:highlight>
                <a:ea typeface="Roboto" panose="02000000000000000000" pitchFamily="2" charset="0"/>
              </a:rPr>
              <a:t>banda bianca per lavoratori edili, banda rossa per identificare i "lavoratori non edili''</a:t>
            </a:r>
            <a:r>
              <a:rPr lang="it-IT" sz="1500" kern="150" dirty="0">
                <a:solidFill>
                  <a:srgbClr val="000000"/>
                </a:solidFill>
                <a:ea typeface="Roboto" panose="02000000000000000000" pitchFamily="2" charset="0"/>
              </a:rPr>
              <a:t>).</a:t>
            </a:r>
            <a:endParaRPr lang="it-IT" sz="1500" kern="150" dirty="0">
              <a:ea typeface="Roboto" panose="02000000000000000000" pitchFamily="2" charset="0"/>
            </a:endParaRP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186A72DD-C506-298C-8EC4-C5EF58E69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Studio BRAVI - Consulenza del Lavoro 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8534FD8-C560-A3B4-350D-7F01922F0A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71223" y="214050"/>
            <a:ext cx="1051560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 sz="40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BADGE ELETTRONICO DI CANTIERE</a:t>
            </a:r>
          </a:p>
        </p:txBody>
      </p:sp>
    </p:spTree>
    <p:extLst>
      <p:ext uri="{BB962C8B-B14F-4D97-AF65-F5344CB8AC3E}">
        <p14:creationId xmlns:p14="http://schemas.microsoft.com/office/powerpoint/2010/main" val="1679802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CFBD2-1D11-F429-DCB1-C387BC054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4E23E569-2038-1755-A3A7-6AF402532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Studio BRAVI - Consulenza del Lavoro 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81750C8-6633-EDD5-47DE-9D6505B6CF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 sz="40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BADGE ELETTRONICO DI CANTIERE</a:t>
            </a:r>
          </a:p>
        </p:txBody>
      </p:sp>
      <p:pic>
        <p:nvPicPr>
          <p:cNvPr id="5122" name="Picture 2" descr="Ufo, Extraterrestre, Fantascienza">
            <a:extLst>
              <a:ext uri="{FF2B5EF4-FFF2-40B4-BE49-F238E27FC236}">
                <a16:creationId xmlns:a16="http://schemas.microsoft.com/office/drawing/2014/main" id="{C40D908D-A341-275F-41E9-F5757021C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042" y="4542173"/>
            <a:ext cx="609600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2BF611A-8E21-5F30-1DE6-C8B984A5E260}"/>
              </a:ext>
            </a:extLst>
          </p:cNvPr>
          <p:cNvSpPr/>
          <p:nvPr/>
        </p:nvSpPr>
        <p:spPr>
          <a:xfrm>
            <a:off x="312285" y="1357036"/>
            <a:ext cx="11041515" cy="3634414"/>
          </a:xfrm>
          <a:prstGeom prst="rect">
            <a:avLst/>
          </a:prstGeom>
          <a:solidFill>
            <a:srgbClr val="9FF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75"/>
              </a:spcBef>
              <a:spcAft>
                <a:spcPts val="375"/>
              </a:spcAft>
            </a:pPr>
            <a:r>
              <a:rPr lang="it-IT" kern="150" dirty="0">
                <a:solidFill>
                  <a:srgbClr val="000000"/>
                </a:solidFill>
                <a:ea typeface="Roboto" panose="02000000000000000000" pitchFamily="2" charset="0"/>
              </a:rPr>
              <a:t>In che modi e termini verranno identificati i cantieri soggetti?</a:t>
            </a:r>
          </a:p>
          <a:p>
            <a:pPr algn="just">
              <a:spcBef>
                <a:spcPts val="375"/>
              </a:spcBef>
              <a:spcAft>
                <a:spcPts val="375"/>
              </a:spcAft>
            </a:pPr>
            <a:endParaRPr lang="it-IT" kern="150" dirty="0">
              <a:solidFill>
                <a:srgbClr val="000000"/>
              </a:solidFill>
              <a:ea typeface="Roboto" panose="02000000000000000000" pitchFamily="2" charset="0"/>
            </a:endParaRPr>
          </a:p>
          <a:p>
            <a:pPr algn="just">
              <a:spcBef>
                <a:spcPts val="375"/>
              </a:spcBef>
              <a:spcAft>
                <a:spcPts val="375"/>
              </a:spcAft>
            </a:pPr>
            <a:r>
              <a:rPr lang="it-IT" kern="150" dirty="0">
                <a:solidFill>
                  <a:srgbClr val="000000"/>
                </a:solidFill>
                <a:ea typeface="Roboto" panose="02000000000000000000" pitchFamily="2" charset="0"/>
              </a:rPr>
              <a:t>Con quali tempistiche verranno attivati e consegnati i badge?</a:t>
            </a:r>
          </a:p>
          <a:p>
            <a:pPr algn="just">
              <a:spcBef>
                <a:spcPts val="375"/>
              </a:spcBef>
              <a:spcAft>
                <a:spcPts val="375"/>
              </a:spcAft>
            </a:pPr>
            <a:endParaRPr lang="it-IT" kern="150" dirty="0">
              <a:solidFill>
                <a:srgbClr val="000000"/>
              </a:solidFill>
              <a:ea typeface="Roboto" panose="02000000000000000000" pitchFamily="2" charset="0"/>
            </a:endParaRPr>
          </a:p>
          <a:p>
            <a:pPr algn="just">
              <a:spcBef>
                <a:spcPts val="375"/>
              </a:spcBef>
              <a:spcAft>
                <a:spcPts val="375"/>
              </a:spcAft>
            </a:pPr>
            <a:r>
              <a:rPr lang="it-IT" kern="150" dirty="0">
                <a:solidFill>
                  <a:srgbClr val="000000"/>
                </a:solidFill>
                <a:ea typeface="Roboto" panose="02000000000000000000" pitchFamily="2" charset="0"/>
              </a:rPr>
              <a:t>Come sarà gestito il rilascio del badge alle aziende con banda rossa?</a:t>
            </a:r>
          </a:p>
          <a:p>
            <a:pPr algn="just">
              <a:spcBef>
                <a:spcPts val="375"/>
              </a:spcBef>
              <a:spcAft>
                <a:spcPts val="375"/>
              </a:spcAft>
            </a:pPr>
            <a:endParaRPr lang="it-IT" kern="150" dirty="0">
              <a:solidFill>
                <a:srgbClr val="000000"/>
              </a:solidFill>
              <a:ea typeface="Roboto" panose="02000000000000000000" pitchFamily="2" charset="0"/>
            </a:endParaRPr>
          </a:p>
          <a:p>
            <a:pPr algn="just">
              <a:spcBef>
                <a:spcPts val="375"/>
              </a:spcBef>
              <a:spcAft>
                <a:spcPts val="375"/>
              </a:spcAft>
            </a:pPr>
            <a:r>
              <a:rPr lang="it-IT" kern="150" dirty="0">
                <a:solidFill>
                  <a:srgbClr val="000000"/>
                </a:solidFill>
                <a:ea typeface="Roboto" panose="02000000000000000000" pitchFamily="2" charset="0"/>
              </a:rPr>
              <a:t>Le aziende medio piccole resisteranno?</a:t>
            </a:r>
          </a:p>
          <a:p>
            <a:pPr algn="just">
              <a:spcBef>
                <a:spcPts val="375"/>
              </a:spcBef>
              <a:spcAft>
                <a:spcPts val="375"/>
              </a:spcAft>
            </a:pPr>
            <a:endParaRPr lang="it-IT" kern="150" dirty="0">
              <a:solidFill>
                <a:srgbClr val="000000"/>
              </a:solidFill>
              <a:ea typeface="Roboto" panose="02000000000000000000" pitchFamily="2" charset="0"/>
            </a:endParaRPr>
          </a:p>
          <a:p>
            <a:pPr algn="just">
              <a:spcBef>
                <a:spcPts val="375"/>
              </a:spcBef>
              <a:spcAft>
                <a:spcPts val="375"/>
              </a:spcAft>
            </a:pPr>
            <a:r>
              <a:rPr lang="it-IT" kern="150" dirty="0">
                <a:solidFill>
                  <a:srgbClr val="000000"/>
                </a:solidFill>
                <a:ea typeface="Roboto" panose="02000000000000000000" pitchFamily="2" charset="0"/>
              </a:rPr>
              <a:t>I cantieri non subiranno dei drastici rallentamenti?</a:t>
            </a:r>
            <a:endParaRPr lang="it-IT" kern="150" dirty="0"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363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959A2-1584-8CC0-6FFF-039C68A71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EDB61F-DAE8-F8B8-118E-43AC5937B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5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CONGRUITA’ DELLA MANODOPERA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AAF246B-16E0-D10C-567A-FB3E40E57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B81D8E8-E986-116C-D984-F87461E35FC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048651" y="2174596"/>
            <a:ext cx="7789898" cy="40775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"/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 "/>
            </a:endParaRPr>
          </a:p>
        </p:txBody>
      </p:sp>
      <p:sp>
        <p:nvSpPr>
          <p:cNvPr id="6" name="AutoShape 6" descr="Il significato di welfare, la storia e l'uso del termine - Salabam - Salabam">
            <a:extLst>
              <a:ext uri="{FF2B5EF4-FFF2-40B4-BE49-F238E27FC236}">
                <a16:creationId xmlns:a16="http://schemas.microsoft.com/office/drawing/2014/main" id="{D4F86C57-661B-23E1-D627-C1AB197EEB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A30B89B9-B50B-F538-CB42-872E5E3076B7}"/>
              </a:ext>
            </a:extLst>
          </p:cNvPr>
          <p:cNvCxnSpPr>
            <a:cxnSpLocks/>
          </p:cNvCxnSpPr>
          <p:nvPr/>
        </p:nvCxnSpPr>
        <p:spPr>
          <a:xfrm flipH="1">
            <a:off x="2944536" y="1023457"/>
            <a:ext cx="2734811" cy="936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2D16C27C-E69B-54CF-A517-9CC2ED06519C}"/>
              </a:ext>
            </a:extLst>
          </p:cNvPr>
          <p:cNvCxnSpPr>
            <a:cxnSpLocks/>
          </p:cNvCxnSpPr>
          <p:nvPr/>
        </p:nvCxnSpPr>
        <p:spPr>
          <a:xfrm>
            <a:off x="6355360" y="1020740"/>
            <a:ext cx="2608976" cy="9395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ttangolo 18">
            <a:extLst>
              <a:ext uri="{FF2B5EF4-FFF2-40B4-BE49-F238E27FC236}">
                <a16:creationId xmlns:a16="http://schemas.microsoft.com/office/drawing/2014/main" id="{3F107940-D7FD-596B-350F-CDFD4E73A8AC}"/>
              </a:ext>
            </a:extLst>
          </p:cNvPr>
          <p:cNvSpPr/>
          <p:nvPr/>
        </p:nvSpPr>
        <p:spPr>
          <a:xfrm>
            <a:off x="2190924" y="2174595"/>
            <a:ext cx="2508308" cy="36599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 dirty="0"/>
          </a:p>
          <a:p>
            <a:pPr algn="ctr"/>
            <a:endParaRPr lang="it-IT" sz="2400" dirty="0"/>
          </a:p>
          <a:p>
            <a:pPr algn="ctr"/>
            <a:endParaRPr lang="it-IT" sz="2400" dirty="0"/>
          </a:p>
          <a:p>
            <a:pPr algn="ctr"/>
            <a:r>
              <a:rPr lang="it-IT" sz="2400" dirty="0"/>
              <a:t>Definizioni normative e interpretazioni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2A623E35-7BB7-0AB0-C148-1896B27DBACD}"/>
              </a:ext>
            </a:extLst>
          </p:cNvPr>
          <p:cNvSpPr/>
          <p:nvPr/>
        </p:nvSpPr>
        <p:spPr>
          <a:xfrm>
            <a:off x="7452241" y="2174595"/>
            <a:ext cx="2508308" cy="36599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 dirty="0"/>
          </a:p>
          <a:p>
            <a:pPr algn="ctr"/>
            <a:endParaRPr lang="it-IT" sz="2400" dirty="0"/>
          </a:p>
          <a:p>
            <a:pPr algn="ctr"/>
            <a:endParaRPr lang="it-IT" sz="2400" dirty="0"/>
          </a:p>
          <a:p>
            <a:pPr algn="ctr"/>
            <a:r>
              <a:rPr lang="it-IT" sz="2400" dirty="0"/>
              <a:t>Pluralità di soggetti scoordinati</a:t>
            </a:r>
          </a:p>
        </p:txBody>
      </p:sp>
      <p:pic>
        <p:nvPicPr>
          <p:cNvPr id="3074" name="Picture 2" descr="Uno, Verde, Quadrato, Arrotondato">
            <a:extLst>
              <a:ext uri="{FF2B5EF4-FFF2-40B4-BE49-F238E27FC236}">
                <a16:creationId xmlns:a16="http://schemas.microsoft.com/office/drawing/2014/main" id="{E804ED06-1C7A-60A8-C675-73939B2F7C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703" y="234902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ue, Numero, Insieme">
            <a:extLst>
              <a:ext uri="{FF2B5EF4-FFF2-40B4-BE49-F238E27FC236}">
                <a16:creationId xmlns:a16="http://schemas.microsoft.com/office/drawing/2014/main" id="{7A030E30-D2AB-F30D-DAB6-6F7E5D452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314" y="234902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86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85912-2F87-D3EC-20A9-9EADAA1DE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5F0A40-D4FA-9C75-305F-CCF34ACEB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2017" y="15986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-DEFINIZIONI NORMATIVE E INTERPRETAZIONI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3983862-4324-4D80-A7EB-A3E9DBC35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54186AA-4460-D6BA-BDD7-05A4F12EDA1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81100" y="1022137"/>
            <a:ext cx="9829800" cy="48137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it-IT" dirty="0">
                <a:solidFill>
                  <a:srgbClr val="C00000"/>
                </a:solidFill>
              </a:rPr>
              <a:t>CORRETTO INQUADRAMENTO DELLE AZIENDE EDILI</a:t>
            </a: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"/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 "/>
            </a:endParaRPr>
          </a:p>
        </p:txBody>
      </p:sp>
      <p:sp>
        <p:nvSpPr>
          <p:cNvPr id="6" name="AutoShape 6" descr="Il significato di welfare, la storia e l'uso del termine - Salabam - Salabam">
            <a:extLst>
              <a:ext uri="{FF2B5EF4-FFF2-40B4-BE49-F238E27FC236}">
                <a16:creationId xmlns:a16="http://schemas.microsoft.com/office/drawing/2014/main" id="{1B7EA812-7B47-6AC1-C79B-B72CC4501F5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" name="Picture 2" descr="Uno, Verde, Quadrato, Arrotondato">
            <a:extLst>
              <a:ext uri="{FF2B5EF4-FFF2-40B4-BE49-F238E27FC236}">
                <a16:creationId xmlns:a16="http://schemas.microsoft.com/office/drawing/2014/main" id="{441299A6-DDB3-6EF1-A11D-698C70B34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766" y="240689"/>
            <a:ext cx="581959" cy="58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DE29865-75A6-8568-9831-E7CFEC7E72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42" y="2484191"/>
            <a:ext cx="7097115" cy="3820058"/>
          </a:xfrm>
          <a:prstGeom prst="rect">
            <a:avLst/>
          </a:prstGeom>
        </p:spPr>
      </p:pic>
      <p:sp>
        <p:nvSpPr>
          <p:cNvPr id="11" name="Segno di addizione 10">
            <a:extLst>
              <a:ext uri="{FF2B5EF4-FFF2-40B4-BE49-F238E27FC236}">
                <a16:creationId xmlns:a16="http://schemas.microsoft.com/office/drawing/2014/main" id="{AAA94F1A-8818-CD38-8E2A-D23BA95B8352}"/>
              </a:ext>
            </a:extLst>
          </p:cNvPr>
          <p:cNvSpPr/>
          <p:nvPr/>
        </p:nvSpPr>
        <p:spPr>
          <a:xfrm>
            <a:off x="8055428" y="2484191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20D30529-A755-00F6-9B0A-9F2EF54B12BB}"/>
              </a:ext>
            </a:extLst>
          </p:cNvPr>
          <p:cNvSpPr/>
          <p:nvPr/>
        </p:nvSpPr>
        <p:spPr>
          <a:xfrm>
            <a:off x="9380764" y="2484191"/>
            <a:ext cx="2432957" cy="914400"/>
          </a:xfrm>
          <a:prstGeom prst="rect">
            <a:avLst/>
          </a:prstGeom>
          <a:solidFill>
            <a:srgbClr val="F8A2E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400" b="1" dirty="0">
                <a:solidFill>
                  <a:srgbClr val="001E5E"/>
                </a:solidFill>
              </a:rPr>
              <a:t>CCNL</a:t>
            </a:r>
          </a:p>
        </p:txBody>
      </p:sp>
      <p:sp>
        <p:nvSpPr>
          <p:cNvPr id="14" name="Segno di addizione 13">
            <a:extLst>
              <a:ext uri="{FF2B5EF4-FFF2-40B4-BE49-F238E27FC236}">
                <a16:creationId xmlns:a16="http://schemas.microsoft.com/office/drawing/2014/main" id="{8B57F9E0-F2BD-6F93-D48C-AD0F6F9C2956}"/>
              </a:ext>
            </a:extLst>
          </p:cNvPr>
          <p:cNvSpPr/>
          <p:nvPr/>
        </p:nvSpPr>
        <p:spPr>
          <a:xfrm>
            <a:off x="8135617" y="4047978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367532EE-A71E-89E9-1663-B64A254E65F4}"/>
              </a:ext>
            </a:extLst>
          </p:cNvPr>
          <p:cNvSpPr/>
          <p:nvPr/>
        </p:nvSpPr>
        <p:spPr>
          <a:xfrm>
            <a:off x="9380764" y="4047978"/>
            <a:ext cx="2432957" cy="914400"/>
          </a:xfrm>
          <a:prstGeom prst="rect">
            <a:avLst/>
          </a:prstGeom>
          <a:solidFill>
            <a:srgbClr val="CAFFE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400" b="1" dirty="0">
                <a:solidFill>
                  <a:srgbClr val="001E5E"/>
                </a:solidFill>
              </a:rPr>
              <a:t>FAQ</a:t>
            </a:r>
          </a:p>
        </p:txBody>
      </p:sp>
      <p:sp>
        <p:nvSpPr>
          <p:cNvPr id="16" name="Segno di addizione 15">
            <a:extLst>
              <a:ext uri="{FF2B5EF4-FFF2-40B4-BE49-F238E27FC236}">
                <a16:creationId xmlns:a16="http://schemas.microsoft.com/office/drawing/2014/main" id="{77C2521A-1F15-9509-0217-59A7E2452569}"/>
              </a:ext>
            </a:extLst>
          </p:cNvPr>
          <p:cNvSpPr/>
          <p:nvPr/>
        </p:nvSpPr>
        <p:spPr>
          <a:xfrm>
            <a:off x="8136251" y="5482865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49089591-8396-DE99-BEA3-4C3ABA2FF940}"/>
              </a:ext>
            </a:extLst>
          </p:cNvPr>
          <p:cNvSpPr/>
          <p:nvPr/>
        </p:nvSpPr>
        <p:spPr>
          <a:xfrm>
            <a:off x="9437914" y="5651157"/>
            <a:ext cx="2375807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>
                <a:solidFill>
                  <a:srgbClr val="001E5E"/>
                </a:solidFill>
              </a:rPr>
              <a:t>Interpretazioni</a:t>
            </a:r>
          </a:p>
        </p:txBody>
      </p:sp>
      <p:sp>
        <p:nvSpPr>
          <p:cNvPr id="7" name="Nuvola 6">
            <a:extLst>
              <a:ext uri="{FF2B5EF4-FFF2-40B4-BE49-F238E27FC236}">
                <a16:creationId xmlns:a16="http://schemas.microsoft.com/office/drawing/2014/main" id="{8EDBC7F7-2C0C-7C4D-F389-6C1AB1FCEAAE}"/>
              </a:ext>
            </a:extLst>
          </p:cNvPr>
          <p:cNvSpPr/>
          <p:nvPr/>
        </p:nvSpPr>
        <p:spPr>
          <a:xfrm>
            <a:off x="606279" y="252946"/>
            <a:ext cx="1813301" cy="914400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Congruità</a:t>
            </a:r>
          </a:p>
        </p:txBody>
      </p:sp>
    </p:spTree>
    <p:extLst>
      <p:ext uri="{BB962C8B-B14F-4D97-AF65-F5344CB8AC3E}">
        <p14:creationId xmlns:p14="http://schemas.microsoft.com/office/powerpoint/2010/main" val="1870416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75A8D-965F-9CFF-846A-2A1ABC795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59864B-205C-AC4B-A61A-99C0C07A6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7063" y="19368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-DEFINIZIONI NORMATIVE E INTERPRETAZIONI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973197B-0C45-F498-8B2B-BA83FB742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EA41E84-90A9-F0D6-9BFC-EA8F5CACFCC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796" y="1022136"/>
            <a:ext cx="11165397" cy="412031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it-IT" dirty="0">
                <a:solidFill>
                  <a:srgbClr val="00B050"/>
                </a:solidFill>
              </a:rPr>
              <a:t>CORRETTO CALCOLO LAVORI EDILI</a:t>
            </a: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DM 143/2021</a:t>
            </a:r>
          </a:p>
          <a:p>
            <a:pPr marL="0" indent="0" algn="just">
              <a:buNone/>
            </a:pPr>
            <a:r>
              <a:rPr lang="it-IT" sz="2800" b="0" i="0" u="none" strike="noStrike" baseline="0" dirty="0">
                <a:latin typeface="Calibri corpo"/>
              </a:rPr>
              <a:t>Ai fini del presente decreto, tenuto anche conto di quanto riportato nell’allegato X al decreto legislativo 9 aprile 2008, n. 81 e successive modificazioni, rientrano nel settore edile tutte le attività, comprese quelle affini, direttamente e funzionalmente connesse all’attività resa dall’impresa affidataria dei lavori, per le quali trova applicazione la contrattazione collettiva edile, nazionale e territoriale, stipulata dalle associazioni dei datori e dei prestatori di lavoro comparativamente più rappresentative sul piano nazionale.</a:t>
            </a:r>
            <a:endParaRPr lang="it-IT" altLang="it-IT" sz="2800" dirty="0">
              <a:latin typeface="Calibri corpo"/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"/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 "/>
            </a:endParaRPr>
          </a:p>
        </p:txBody>
      </p:sp>
      <p:sp>
        <p:nvSpPr>
          <p:cNvPr id="6" name="AutoShape 6" descr="Il significato di welfare, la storia e l'uso del termine - Salabam - Salabam">
            <a:extLst>
              <a:ext uri="{FF2B5EF4-FFF2-40B4-BE49-F238E27FC236}">
                <a16:creationId xmlns:a16="http://schemas.microsoft.com/office/drawing/2014/main" id="{156628CC-E23E-4305-FE86-65ADC4B08E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" name="Picture 2" descr="Uno, Verde, Quadrato, Arrotondato">
            <a:extLst>
              <a:ext uri="{FF2B5EF4-FFF2-40B4-BE49-F238E27FC236}">
                <a16:creationId xmlns:a16="http://schemas.microsoft.com/office/drawing/2014/main" id="{BF731500-A72E-8B9C-7F85-1965711AE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736" y="316929"/>
            <a:ext cx="581959" cy="58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Il mio cane si morde la coda, cosa significa? - News Petme">
            <a:extLst>
              <a:ext uri="{FF2B5EF4-FFF2-40B4-BE49-F238E27FC236}">
                <a16:creationId xmlns:a16="http://schemas.microsoft.com/office/drawing/2014/main" id="{3725D625-359F-6FAB-4878-FAC5D3B2F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455" y="4981677"/>
            <a:ext cx="30289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Nuvola 6">
            <a:extLst>
              <a:ext uri="{FF2B5EF4-FFF2-40B4-BE49-F238E27FC236}">
                <a16:creationId xmlns:a16="http://schemas.microsoft.com/office/drawing/2014/main" id="{DF135308-1450-A364-F493-BA2A1F71247A}"/>
              </a:ext>
            </a:extLst>
          </p:cNvPr>
          <p:cNvSpPr/>
          <p:nvPr/>
        </p:nvSpPr>
        <p:spPr>
          <a:xfrm>
            <a:off x="606279" y="252946"/>
            <a:ext cx="1813301" cy="914400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Congruità</a:t>
            </a:r>
          </a:p>
        </p:txBody>
      </p:sp>
    </p:spTree>
    <p:extLst>
      <p:ext uri="{BB962C8B-B14F-4D97-AF65-F5344CB8AC3E}">
        <p14:creationId xmlns:p14="http://schemas.microsoft.com/office/powerpoint/2010/main" val="2829005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6191E-660C-F8F0-29AC-1DC4E4BA9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3BFB35-1484-7E99-0F15-4E53A442F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8736" y="2418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-DEFINIZIONI NORMATIVE E INTERPRETAZIONI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BCA5B58-F5F9-7014-0739-D749415F7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32B6879-E3C1-B0CB-FCF3-6CEDF6715F2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81100" y="775640"/>
            <a:ext cx="9829800" cy="48137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it-IT" dirty="0">
                <a:solidFill>
                  <a:srgbClr val="00B050"/>
                </a:solidFill>
              </a:rPr>
              <a:t>CORRETTO CALCOLO LAVORI EDILI</a:t>
            </a: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"/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 "/>
            </a:endParaRPr>
          </a:p>
        </p:txBody>
      </p:sp>
      <p:sp>
        <p:nvSpPr>
          <p:cNvPr id="6" name="AutoShape 6" descr="Il significato di welfare, la storia e l'uso del termine - Salabam - Salabam">
            <a:extLst>
              <a:ext uri="{FF2B5EF4-FFF2-40B4-BE49-F238E27FC236}">
                <a16:creationId xmlns:a16="http://schemas.microsoft.com/office/drawing/2014/main" id="{B103E49E-E0A7-AD41-A059-4748B2BC25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" name="Picture 2" descr="Uno, Verde, Quadrato, Arrotondato">
            <a:extLst>
              <a:ext uri="{FF2B5EF4-FFF2-40B4-BE49-F238E27FC236}">
                <a16:creationId xmlns:a16="http://schemas.microsoft.com/office/drawing/2014/main" id="{5B55DD28-8BAE-A974-FD6B-C5968BF6C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641" y="155951"/>
            <a:ext cx="581959" cy="58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491A04BC-97C7-2A67-4557-9310E526B632}"/>
              </a:ext>
            </a:extLst>
          </p:cNvPr>
          <p:cNvSpPr/>
          <p:nvPr/>
        </p:nvSpPr>
        <p:spPr>
          <a:xfrm>
            <a:off x="3509375" y="2020381"/>
            <a:ext cx="517325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solidFill>
                  <a:srgbClr val="002060"/>
                </a:solidFill>
                <a:highlight>
                  <a:srgbClr val="CAFFE0"/>
                </a:highlight>
              </a:rPr>
              <a:t>E QUINDI??????????</a:t>
            </a:r>
          </a:p>
        </p:txBody>
      </p:sp>
      <p:pic>
        <p:nvPicPr>
          <p:cNvPr id="10" name="Picture 2" descr="Come si fa il sudore nei film e come fanno gli attori a non sudare nel  momento sbagliato? | Cinema - BadTaste.it">
            <a:extLst>
              <a:ext uri="{FF2B5EF4-FFF2-40B4-BE49-F238E27FC236}">
                <a16:creationId xmlns:a16="http://schemas.microsoft.com/office/drawing/2014/main" id="{A6561092-CDE9-2C74-6E33-C331600AA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301" y="3112256"/>
            <a:ext cx="4405398" cy="316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ontattaci, Help Desk, Contatto, Aiuto">
            <a:extLst>
              <a:ext uri="{FF2B5EF4-FFF2-40B4-BE49-F238E27FC236}">
                <a16:creationId xmlns:a16="http://schemas.microsoft.com/office/drawing/2014/main" id="{DB36AEC7-30D4-25B2-93F8-F0B7B87BF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5640"/>
            <a:ext cx="4486275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Segnali Stradali, Aiuto">
            <a:extLst>
              <a:ext uri="{FF2B5EF4-FFF2-40B4-BE49-F238E27FC236}">
                <a16:creationId xmlns:a16="http://schemas.microsoft.com/office/drawing/2014/main" id="{E265632E-63D3-6E98-082D-443627594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195" y="3810000"/>
            <a:ext cx="2404602" cy="169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Nuvola 6">
            <a:extLst>
              <a:ext uri="{FF2B5EF4-FFF2-40B4-BE49-F238E27FC236}">
                <a16:creationId xmlns:a16="http://schemas.microsoft.com/office/drawing/2014/main" id="{0F4B054F-4BDC-4349-1EF2-091FF10FE5B4}"/>
              </a:ext>
            </a:extLst>
          </p:cNvPr>
          <p:cNvSpPr/>
          <p:nvPr/>
        </p:nvSpPr>
        <p:spPr>
          <a:xfrm>
            <a:off x="923994" y="155951"/>
            <a:ext cx="1813301" cy="914400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Congruità</a:t>
            </a:r>
          </a:p>
        </p:txBody>
      </p:sp>
    </p:spTree>
    <p:extLst>
      <p:ext uri="{BB962C8B-B14F-4D97-AF65-F5344CB8AC3E}">
        <p14:creationId xmlns:p14="http://schemas.microsoft.com/office/powerpoint/2010/main" val="2083439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4EDE3-5576-D129-2850-DBF881E49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0D8BE-9269-C482-0631-074AA6B54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639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-DEFINIZIONI NORMATIVE E INTERPRETAZIONI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A7431A3-A695-44BE-8E00-A1B56333D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DB0F5A2-5C7B-08BF-ED8D-C5108E9891B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81100" y="775640"/>
            <a:ext cx="9829800" cy="48137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it-IT" dirty="0">
                <a:solidFill>
                  <a:srgbClr val="00B050"/>
                </a:solidFill>
              </a:rPr>
              <a:t>CORRETTO CALCOLO LAVORI EDILI: necessità</a:t>
            </a: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"/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 "/>
            </a:endParaRPr>
          </a:p>
        </p:txBody>
      </p:sp>
      <p:sp>
        <p:nvSpPr>
          <p:cNvPr id="6" name="AutoShape 6" descr="Il significato di welfare, la storia e l'uso del termine - Salabam - Salabam">
            <a:extLst>
              <a:ext uri="{FF2B5EF4-FFF2-40B4-BE49-F238E27FC236}">
                <a16:creationId xmlns:a16="http://schemas.microsoft.com/office/drawing/2014/main" id="{9CD6372A-77AF-ECDD-BF72-CE5E6E518B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" name="Picture 2" descr="Uno, Verde, Quadrato, Arrotondato">
            <a:extLst>
              <a:ext uri="{FF2B5EF4-FFF2-40B4-BE49-F238E27FC236}">
                <a16:creationId xmlns:a16="http://schemas.microsoft.com/office/drawing/2014/main" id="{9FF71C4B-3E01-1DFF-437D-8A68EAE46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641" y="87221"/>
            <a:ext cx="581959" cy="58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D9EE1C50-827E-E2CE-91AE-9F8EB89928A2}"/>
              </a:ext>
            </a:extLst>
          </p:cNvPr>
          <p:cNvSpPr/>
          <p:nvPr/>
        </p:nvSpPr>
        <p:spPr>
          <a:xfrm>
            <a:off x="3420835" y="2243249"/>
            <a:ext cx="4229100" cy="914400"/>
          </a:xfrm>
          <a:prstGeom prst="rect">
            <a:avLst/>
          </a:prstGeom>
          <a:solidFill>
            <a:srgbClr val="FFA3A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>
                <a:solidFill>
                  <a:srgbClr val="002060"/>
                </a:solidFill>
              </a:rPr>
              <a:t>ELENCO DI MASSIMA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D4A3E753-6090-C62B-3B8F-B70136A95CBF}"/>
              </a:ext>
            </a:extLst>
          </p:cNvPr>
          <p:cNvSpPr/>
          <p:nvPr/>
        </p:nvSpPr>
        <p:spPr>
          <a:xfrm>
            <a:off x="947057" y="4575747"/>
            <a:ext cx="4229100" cy="1676400"/>
          </a:xfrm>
          <a:prstGeom prst="rect">
            <a:avLst/>
          </a:prstGeom>
          <a:solidFill>
            <a:srgbClr val="CAFFE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>
                <a:solidFill>
                  <a:srgbClr val="002060"/>
                </a:solidFill>
              </a:rPr>
              <a:t>INTERPRETAZIONI CASSE EDILI</a:t>
            </a:r>
          </a:p>
        </p:txBody>
      </p:sp>
      <p:sp>
        <p:nvSpPr>
          <p:cNvPr id="11" name="Freccia a destra 10">
            <a:extLst>
              <a:ext uri="{FF2B5EF4-FFF2-40B4-BE49-F238E27FC236}">
                <a16:creationId xmlns:a16="http://schemas.microsoft.com/office/drawing/2014/main" id="{DE2E78BD-8BD6-5FD6-50D7-16BCDF9D324C}"/>
              </a:ext>
            </a:extLst>
          </p:cNvPr>
          <p:cNvSpPr/>
          <p:nvPr/>
        </p:nvSpPr>
        <p:spPr>
          <a:xfrm>
            <a:off x="5803392" y="517163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BDD8947F-1A4A-07E8-8B51-B22E7631F68F}"/>
              </a:ext>
            </a:extLst>
          </p:cNvPr>
          <p:cNvSpPr/>
          <p:nvPr/>
        </p:nvSpPr>
        <p:spPr>
          <a:xfrm>
            <a:off x="7409035" y="4575747"/>
            <a:ext cx="4229100" cy="1676400"/>
          </a:xfrm>
          <a:prstGeom prst="rect">
            <a:avLst/>
          </a:prstGeom>
          <a:solidFill>
            <a:srgbClr val="CAFFE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>
                <a:solidFill>
                  <a:srgbClr val="002060"/>
                </a:solidFill>
              </a:rPr>
              <a:t>RISPETTO LINEE GUIDA CNCE</a:t>
            </a:r>
          </a:p>
        </p:txBody>
      </p:sp>
      <p:pic>
        <p:nvPicPr>
          <p:cNvPr id="10242" name="Picture 2" descr="Bambino Che Prega, Preghiera, Religione">
            <a:extLst>
              <a:ext uri="{FF2B5EF4-FFF2-40B4-BE49-F238E27FC236}">
                <a16:creationId xmlns:a16="http://schemas.microsoft.com/office/drawing/2014/main" id="{2E3D9A97-BCD4-60B6-BCB6-1492CFC29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72" y="1519244"/>
            <a:ext cx="2163827" cy="264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Scultura, Preghiera, Mani, Religione">
            <a:extLst>
              <a:ext uri="{FF2B5EF4-FFF2-40B4-BE49-F238E27FC236}">
                <a16:creationId xmlns:a16="http://schemas.microsoft.com/office/drawing/2014/main" id="{75328536-0A04-511F-C859-07FFBEB71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671" y="2020381"/>
            <a:ext cx="2938805" cy="196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Nuvola 6">
            <a:extLst>
              <a:ext uri="{FF2B5EF4-FFF2-40B4-BE49-F238E27FC236}">
                <a16:creationId xmlns:a16="http://schemas.microsoft.com/office/drawing/2014/main" id="{1C5C2CB8-EABC-4C67-44CB-D520BBA41EB8}"/>
              </a:ext>
            </a:extLst>
          </p:cNvPr>
          <p:cNvSpPr/>
          <p:nvPr/>
        </p:nvSpPr>
        <p:spPr>
          <a:xfrm>
            <a:off x="606279" y="252946"/>
            <a:ext cx="1813301" cy="914400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Congruità</a:t>
            </a:r>
          </a:p>
        </p:txBody>
      </p:sp>
    </p:spTree>
    <p:extLst>
      <p:ext uri="{BB962C8B-B14F-4D97-AF65-F5344CB8AC3E}">
        <p14:creationId xmlns:p14="http://schemas.microsoft.com/office/powerpoint/2010/main" val="2506383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D470F-B2E8-76DC-43CF-0D0C26A59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 want you - This MARKETERs Life">
            <a:extLst>
              <a:ext uri="{FF2B5EF4-FFF2-40B4-BE49-F238E27FC236}">
                <a16:creationId xmlns:a16="http://schemas.microsoft.com/office/drawing/2014/main" id="{86B6D777-AF68-AA4B-40A5-AAE7712079C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223" y="2821044"/>
            <a:ext cx="1798366" cy="240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Nuvola 9">
            <a:extLst>
              <a:ext uri="{FF2B5EF4-FFF2-40B4-BE49-F238E27FC236}">
                <a16:creationId xmlns:a16="http://schemas.microsoft.com/office/drawing/2014/main" id="{1EF2D241-BEC6-D1F7-31B5-B50EB0E6D049}"/>
              </a:ext>
            </a:extLst>
          </p:cNvPr>
          <p:cNvSpPr/>
          <p:nvPr/>
        </p:nvSpPr>
        <p:spPr>
          <a:xfrm>
            <a:off x="3069772" y="5265965"/>
            <a:ext cx="2162716" cy="930698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</a:rPr>
              <a:t>General contractor</a:t>
            </a:r>
          </a:p>
        </p:txBody>
      </p:sp>
      <p:sp>
        <p:nvSpPr>
          <p:cNvPr id="11" name="Nuvola 10">
            <a:extLst>
              <a:ext uri="{FF2B5EF4-FFF2-40B4-BE49-F238E27FC236}">
                <a16:creationId xmlns:a16="http://schemas.microsoft.com/office/drawing/2014/main" id="{F8971D43-9B4A-C5FD-11BF-BB6D527A122E}"/>
              </a:ext>
            </a:extLst>
          </p:cNvPr>
          <p:cNvSpPr/>
          <p:nvPr/>
        </p:nvSpPr>
        <p:spPr>
          <a:xfrm>
            <a:off x="1472293" y="3143251"/>
            <a:ext cx="2343772" cy="1395668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</a:rPr>
              <a:t>Responsabili progetto/RUP/CSE</a:t>
            </a:r>
          </a:p>
        </p:txBody>
      </p:sp>
      <p:sp>
        <p:nvSpPr>
          <p:cNvPr id="12" name="Nuvola 11">
            <a:extLst>
              <a:ext uri="{FF2B5EF4-FFF2-40B4-BE49-F238E27FC236}">
                <a16:creationId xmlns:a16="http://schemas.microsoft.com/office/drawing/2014/main" id="{E2B3D439-77FE-ACDC-2446-52096FAE58DB}"/>
              </a:ext>
            </a:extLst>
          </p:cNvPr>
          <p:cNvSpPr/>
          <p:nvPr/>
        </p:nvSpPr>
        <p:spPr>
          <a:xfrm>
            <a:off x="2735036" y="1482433"/>
            <a:ext cx="2497452" cy="1096458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</a:rPr>
              <a:t>Appaltatori</a:t>
            </a:r>
          </a:p>
          <a:p>
            <a:pPr algn="ctr"/>
            <a:r>
              <a:rPr lang="it-IT" b="1" dirty="0">
                <a:solidFill>
                  <a:schemeClr val="tx1"/>
                </a:solidFill>
              </a:rPr>
              <a:t>Affidatari</a:t>
            </a:r>
          </a:p>
        </p:txBody>
      </p:sp>
      <p:sp>
        <p:nvSpPr>
          <p:cNvPr id="13" name="Nuvola 12">
            <a:extLst>
              <a:ext uri="{FF2B5EF4-FFF2-40B4-BE49-F238E27FC236}">
                <a16:creationId xmlns:a16="http://schemas.microsoft.com/office/drawing/2014/main" id="{7CBA60E9-34EC-6BDB-0E12-B6D34129ED64}"/>
              </a:ext>
            </a:extLst>
          </p:cNvPr>
          <p:cNvSpPr/>
          <p:nvPr/>
        </p:nvSpPr>
        <p:spPr>
          <a:xfrm>
            <a:off x="6589353" y="1355271"/>
            <a:ext cx="2497452" cy="1157681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</a:rPr>
              <a:t>Committenti</a:t>
            </a:r>
          </a:p>
        </p:txBody>
      </p:sp>
      <p:sp>
        <p:nvSpPr>
          <p:cNvPr id="14" name="Nuvola 13">
            <a:extLst>
              <a:ext uri="{FF2B5EF4-FFF2-40B4-BE49-F238E27FC236}">
                <a16:creationId xmlns:a16="http://schemas.microsoft.com/office/drawing/2014/main" id="{E28342B2-9448-969A-003A-3E35E09BCCCF}"/>
              </a:ext>
            </a:extLst>
          </p:cNvPr>
          <p:cNvSpPr/>
          <p:nvPr/>
        </p:nvSpPr>
        <p:spPr>
          <a:xfrm>
            <a:off x="7974613" y="3004457"/>
            <a:ext cx="2745094" cy="1086237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</a:rPr>
              <a:t>Subappaltatori</a:t>
            </a:r>
          </a:p>
          <a:p>
            <a:pPr algn="ctr"/>
            <a:r>
              <a:rPr lang="it-IT" b="1" dirty="0">
                <a:solidFill>
                  <a:schemeClr val="tx1"/>
                </a:solidFill>
              </a:rPr>
              <a:t>Sub-affidatari</a:t>
            </a:r>
          </a:p>
        </p:txBody>
      </p:sp>
      <p:sp>
        <p:nvSpPr>
          <p:cNvPr id="15" name="Nuvola 14">
            <a:extLst>
              <a:ext uri="{FF2B5EF4-FFF2-40B4-BE49-F238E27FC236}">
                <a16:creationId xmlns:a16="http://schemas.microsoft.com/office/drawing/2014/main" id="{5069BE26-7654-FDFE-F88B-63972EF5013F}"/>
              </a:ext>
            </a:extLst>
          </p:cNvPr>
          <p:cNvSpPr/>
          <p:nvPr/>
        </p:nvSpPr>
        <p:spPr>
          <a:xfrm>
            <a:off x="7409277" y="4972050"/>
            <a:ext cx="2224838" cy="1224613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</a:rPr>
              <a:t>Direttori lavori</a:t>
            </a: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6A551A36-109F-ACA8-6CEE-8CE9BBFC4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699CEE30-2918-7FC5-6C3A-0E732E458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477" y="1390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-PLURALITA’ DI SOGGETTI SCOORDINATI</a:t>
            </a:r>
          </a:p>
        </p:txBody>
      </p:sp>
      <p:pic>
        <p:nvPicPr>
          <p:cNvPr id="4" name="Picture 4" descr="Due, Numero, Insieme">
            <a:extLst>
              <a:ext uri="{FF2B5EF4-FFF2-40B4-BE49-F238E27FC236}">
                <a16:creationId xmlns:a16="http://schemas.microsoft.com/office/drawing/2014/main" id="{52C09696-9C8D-9A73-A010-533161E94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29" y="83649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Nuvola 4">
            <a:extLst>
              <a:ext uri="{FF2B5EF4-FFF2-40B4-BE49-F238E27FC236}">
                <a16:creationId xmlns:a16="http://schemas.microsoft.com/office/drawing/2014/main" id="{9B3405C1-608A-2895-E729-C9FEED49587F}"/>
              </a:ext>
            </a:extLst>
          </p:cNvPr>
          <p:cNvSpPr/>
          <p:nvPr/>
        </p:nvSpPr>
        <p:spPr>
          <a:xfrm>
            <a:off x="9707336" y="1530289"/>
            <a:ext cx="1914396" cy="1086236"/>
          </a:xfrm>
          <a:prstGeom prst="cloud">
            <a:avLst/>
          </a:prstGeom>
          <a:solidFill>
            <a:srgbClr val="99F1F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1">
                    <a:lumMod val="50000"/>
                  </a:schemeClr>
                </a:solidFill>
              </a:rPr>
              <a:t>Casse edili</a:t>
            </a:r>
          </a:p>
          <a:p>
            <a:pPr algn="ctr"/>
            <a:r>
              <a:rPr lang="it-IT" dirty="0" err="1">
                <a:solidFill>
                  <a:schemeClr val="accent1">
                    <a:lumMod val="50000"/>
                  </a:schemeClr>
                </a:solidFill>
              </a:rPr>
              <a:t>Edilcasse</a:t>
            </a:r>
            <a:endParaRPr lang="it-I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Nuvola 5">
            <a:extLst>
              <a:ext uri="{FF2B5EF4-FFF2-40B4-BE49-F238E27FC236}">
                <a16:creationId xmlns:a16="http://schemas.microsoft.com/office/drawing/2014/main" id="{B7244B45-5B23-4CD2-E2D9-2DF363D6AD3B}"/>
              </a:ext>
            </a:extLst>
          </p:cNvPr>
          <p:cNvSpPr/>
          <p:nvPr/>
        </p:nvSpPr>
        <p:spPr>
          <a:xfrm>
            <a:off x="468041" y="1763443"/>
            <a:ext cx="1804049" cy="1086236"/>
          </a:xfrm>
          <a:prstGeom prst="cloud">
            <a:avLst/>
          </a:prstGeom>
          <a:solidFill>
            <a:srgbClr val="99F1F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1">
                    <a:lumMod val="50000"/>
                  </a:schemeClr>
                </a:solidFill>
              </a:rPr>
              <a:t>Consulenti del Lavoro</a:t>
            </a:r>
          </a:p>
        </p:txBody>
      </p:sp>
      <p:sp>
        <p:nvSpPr>
          <p:cNvPr id="7" name="Nuvola 6">
            <a:extLst>
              <a:ext uri="{FF2B5EF4-FFF2-40B4-BE49-F238E27FC236}">
                <a16:creationId xmlns:a16="http://schemas.microsoft.com/office/drawing/2014/main" id="{D61EFC14-4CD6-6350-2026-496664FD6ECD}"/>
              </a:ext>
            </a:extLst>
          </p:cNvPr>
          <p:cNvSpPr/>
          <p:nvPr/>
        </p:nvSpPr>
        <p:spPr>
          <a:xfrm>
            <a:off x="468040" y="4722847"/>
            <a:ext cx="2405789" cy="1086236"/>
          </a:xfrm>
          <a:prstGeom prst="cloud">
            <a:avLst/>
          </a:prstGeom>
          <a:solidFill>
            <a:srgbClr val="99F1F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1">
                    <a:lumMod val="50000"/>
                  </a:schemeClr>
                </a:solidFill>
              </a:rPr>
              <a:t>Commercialisti</a:t>
            </a:r>
          </a:p>
        </p:txBody>
      </p:sp>
      <p:sp>
        <p:nvSpPr>
          <p:cNvPr id="8" name="Nuvola 7">
            <a:extLst>
              <a:ext uri="{FF2B5EF4-FFF2-40B4-BE49-F238E27FC236}">
                <a16:creationId xmlns:a16="http://schemas.microsoft.com/office/drawing/2014/main" id="{28BD49F7-D9A8-C266-52E5-71DEB0A9967C}"/>
              </a:ext>
            </a:extLst>
          </p:cNvPr>
          <p:cNvSpPr/>
          <p:nvPr/>
        </p:nvSpPr>
        <p:spPr>
          <a:xfrm>
            <a:off x="9767936" y="4308670"/>
            <a:ext cx="2177647" cy="1086236"/>
          </a:xfrm>
          <a:prstGeom prst="cloud">
            <a:avLst/>
          </a:prstGeom>
          <a:solidFill>
            <a:srgbClr val="99F1F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accent1">
                    <a:lumMod val="50000"/>
                  </a:schemeClr>
                </a:solidFill>
              </a:rPr>
              <a:t>Professionisti </a:t>
            </a:r>
          </a:p>
          <a:p>
            <a:pPr algn="ctr"/>
            <a:r>
              <a:rPr lang="it-IT" dirty="0">
                <a:solidFill>
                  <a:schemeClr val="accent1">
                    <a:lumMod val="50000"/>
                  </a:schemeClr>
                </a:solidFill>
              </a:rPr>
              <a:t>di settore</a:t>
            </a:r>
          </a:p>
        </p:txBody>
      </p:sp>
      <p:sp>
        <p:nvSpPr>
          <p:cNvPr id="9" name="Nuvola 8">
            <a:extLst>
              <a:ext uri="{FF2B5EF4-FFF2-40B4-BE49-F238E27FC236}">
                <a16:creationId xmlns:a16="http://schemas.microsoft.com/office/drawing/2014/main" id="{F0522199-961B-C5C0-3BB4-4ECA249AFCAD}"/>
              </a:ext>
            </a:extLst>
          </p:cNvPr>
          <p:cNvSpPr/>
          <p:nvPr/>
        </p:nvSpPr>
        <p:spPr>
          <a:xfrm>
            <a:off x="606279" y="252946"/>
            <a:ext cx="1813301" cy="914400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Congruità</a:t>
            </a:r>
          </a:p>
        </p:txBody>
      </p:sp>
    </p:spTree>
    <p:extLst>
      <p:ext uri="{BB962C8B-B14F-4D97-AF65-F5344CB8AC3E}">
        <p14:creationId xmlns:p14="http://schemas.microsoft.com/office/powerpoint/2010/main" val="40731585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E3EF2-ACCC-65D7-FECB-EA715D1D8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767148C2-7D22-45B1-491F-088B7A2A3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305634A4-ABE7-75B3-9C60-6A41D189F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876" y="10765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-PLURALITA’ DI SOGGETTI SCOORDINATI</a:t>
            </a:r>
          </a:p>
        </p:txBody>
      </p:sp>
      <p:pic>
        <p:nvPicPr>
          <p:cNvPr id="4" name="Picture 4" descr="Due, Numero, Insieme">
            <a:extLst>
              <a:ext uri="{FF2B5EF4-FFF2-40B4-BE49-F238E27FC236}">
                <a16:creationId xmlns:a16="http://schemas.microsoft.com/office/drawing/2014/main" id="{21440C21-D35C-32AE-DF57-4EC7C3EE8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511" y="234351"/>
            <a:ext cx="536089" cy="53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42A9232D-0361-92D5-08BF-487ABCDA23D1}"/>
              </a:ext>
            </a:extLst>
          </p:cNvPr>
          <p:cNvSpPr/>
          <p:nvPr/>
        </p:nvSpPr>
        <p:spPr>
          <a:xfrm>
            <a:off x="771086" y="1753197"/>
            <a:ext cx="3901581" cy="1325563"/>
          </a:xfrm>
          <a:prstGeom prst="rect">
            <a:avLst/>
          </a:prstGeom>
          <a:solidFill>
            <a:srgbClr val="E292D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002060"/>
                </a:solidFill>
              </a:rPr>
              <a:t>LE AZIENDE NON SI CONOSCONO NE’ SCAMBIANO LE INFORMAZIONI NECESSARIE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6BA779E-53C3-60C6-9166-DF5E4936205A}"/>
              </a:ext>
            </a:extLst>
          </p:cNvPr>
          <p:cNvSpPr/>
          <p:nvPr/>
        </p:nvSpPr>
        <p:spPr>
          <a:xfrm>
            <a:off x="6774110" y="1753197"/>
            <a:ext cx="3901581" cy="1325563"/>
          </a:xfrm>
          <a:prstGeom prst="rect">
            <a:avLst/>
          </a:prstGeom>
          <a:solidFill>
            <a:srgbClr val="9FF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002060"/>
                </a:solidFill>
              </a:rPr>
              <a:t>OGNI AZIENDA E’ GESTITA DA UN DIFFERENTE PROFESSIONISTA CHE NON CONOSCE NE’ LA FILIERA NE’ GLI ALTRI PROFESSIONISTI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8A78EB6F-B33E-C399-8859-1D28E760F9DA}"/>
              </a:ext>
            </a:extLst>
          </p:cNvPr>
          <p:cNvSpPr/>
          <p:nvPr/>
        </p:nvSpPr>
        <p:spPr>
          <a:xfrm>
            <a:off x="2936148" y="4724298"/>
            <a:ext cx="6107184" cy="1325563"/>
          </a:xfrm>
          <a:prstGeom prst="rect">
            <a:avLst/>
          </a:prstGeom>
          <a:solidFill>
            <a:srgbClr val="CA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rgbClr val="002060"/>
                </a:solidFill>
              </a:rPr>
              <a:t>LA CONGRUITA’ DI OGNI AFFIDATARIO/APPALTATORE DIPENDE DALL’OPERATO ARMONIOSO E PRECISO DI TUTTI I PRESENTI FINALIZZATO AD UN UNICO RISULTATO</a:t>
            </a:r>
          </a:p>
        </p:txBody>
      </p:sp>
      <p:sp>
        <p:nvSpPr>
          <p:cNvPr id="11" name="Freccia in giù 10">
            <a:extLst>
              <a:ext uri="{FF2B5EF4-FFF2-40B4-BE49-F238E27FC236}">
                <a16:creationId xmlns:a16="http://schemas.microsoft.com/office/drawing/2014/main" id="{F367114D-7183-0D1F-9B86-17C937D57E99}"/>
              </a:ext>
            </a:extLst>
          </p:cNvPr>
          <p:cNvSpPr/>
          <p:nvPr/>
        </p:nvSpPr>
        <p:spPr>
          <a:xfrm>
            <a:off x="4296559" y="3493566"/>
            <a:ext cx="3212286" cy="9784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Però</a:t>
            </a:r>
          </a:p>
        </p:txBody>
      </p:sp>
      <p:pic>
        <p:nvPicPr>
          <p:cNvPr id="3076" name="Picture 4" descr="Statua, Arte, Scultura, Metallo">
            <a:extLst>
              <a:ext uri="{FF2B5EF4-FFF2-40B4-BE49-F238E27FC236}">
                <a16:creationId xmlns:a16="http://schemas.microsoft.com/office/drawing/2014/main" id="{738704BD-2F32-6561-A25E-F0D81522B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57" y="3698934"/>
            <a:ext cx="2317308" cy="154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Nuvola 6">
            <a:extLst>
              <a:ext uri="{FF2B5EF4-FFF2-40B4-BE49-F238E27FC236}">
                <a16:creationId xmlns:a16="http://schemas.microsoft.com/office/drawing/2014/main" id="{442F47E1-6491-DD65-6175-5785A31EA1E7}"/>
              </a:ext>
            </a:extLst>
          </p:cNvPr>
          <p:cNvSpPr/>
          <p:nvPr/>
        </p:nvSpPr>
        <p:spPr>
          <a:xfrm>
            <a:off x="606279" y="252946"/>
            <a:ext cx="1813301" cy="914400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Congruità</a:t>
            </a:r>
          </a:p>
        </p:txBody>
      </p:sp>
      <p:pic>
        <p:nvPicPr>
          <p:cNvPr id="8" name="Picture 2" descr="Telefono senza fili - Giochi classici per bambini - Ghiotto e Pastrocchio">
            <a:extLst>
              <a:ext uri="{FF2B5EF4-FFF2-40B4-BE49-F238E27FC236}">
                <a16:creationId xmlns:a16="http://schemas.microsoft.com/office/drawing/2014/main" id="{B7EFCEC9-BA81-2632-69C2-2C57E87F7EE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4515" y="3317634"/>
            <a:ext cx="2732227" cy="273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4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E033D-799B-8B87-1F4C-4740D10F8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7D65B88E-8A42-9F51-699F-271906307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5C28992B-2519-DE7C-E2E8-6F54A7080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3848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-PLURALITA’ DI SOGGETTI SCOORDINATI</a:t>
            </a:r>
          </a:p>
        </p:txBody>
      </p:sp>
      <p:pic>
        <p:nvPicPr>
          <p:cNvPr id="4" name="Picture 4" descr="Due, Numero, Insieme">
            <a:extLst>
              <a:ext uri="{FF2B5EF4-FFF2-40B4-BE49-F238E27FC236}">
                <a16:creationId xmlns:a16="http://schemas.microsoft.com/office/drawing/2014/main" id="{7FE2C385-FD60-5E21-698A-7EA8C9738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511" y="126692"/>
            <a:ext cx="536089" cy="53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8B3ABDC8-7430-4AF3-DC50-82AA80441F6C}"/>
              </a:ext>
            </a:extLst>
          </p:cNvPr>
          <p:cNvSpPr/>
          <p:nvPr/>
        </p:nvSpPr>
        <p:spPr>
          <a:xfrm>
            <a:off x="312285" y="1357036"/>
            <a:ext cx="7642369" cy="5037879"/>
          </a:xfrm>
          <a:prstGeom prst="rect">
            <a:avLst/>
          </a:prstGeom>
          <a:solidFill>
            <a:srgbClr val="9FF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FontTx/>
              <a:buChar char="-"/>
            </a:pPr>
            <a:r>
              <a:rPr lang="it-IT" sz="1800" b="0" i="0" u="none" strike="noStrike" baseline="0" dirty="0">
                <a:solidFill>
                  <a:srgbClr val="002060"/>
                </a:solidFill>
                <a:latin typeface="PT Sans "/>
              </a:rPr>
              <a:t>Valore dell’opera/valore dei lavori edili (chi sa calcolarli??????????)</a:t>
            </a:r>
            <a:endParaRPr lang="it-IT" sz="1400" b="0" i="0" u="none" strike="noStrike" baseline="0" dirty="0">
              <a:solidFill>
                <a:srgbClr val="002060"/>
              </a:solidFill>
              <a:latin typeface="PT Sans "/>
            </a:endParaRPr>
          </a:p>
          <a:p>
            <a:pPr algn="l">
              <a:buFontTx/>
              <a:buChar char="-"/>
            </a:pP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Committente/affidatario-appaltatore/subappaltatore: chi ha quale ruolo?	             </a:t>
            </a:r>
          </a:p>
          <a:p>
            <a:pPr algn="l">
              <a:buFontTx/>
              <a:buChar char="-"/>
            </a:pP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General contractor					             </a:t>
            </a:r>
          </a:p>
          <a:p>
            <a:pPr algn="l">
              <a:buFontTx/>
              <a:buChar char="-"/>
            </a:pP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Chi fa cosa nella filiera?				             </a:t>
            </a:r>
            <a:endParaRPr lang="it-IT" sz="1800" b="0" i="0" u="none" strike="noStrike" baseline="0" dirty="0">
              <a:solidFill>
                <a:srgbClr val="002060"/>
              </a:solidFill>
              <a:latin typeface="PT Sans "/>
            </a:endParaRPr>
          </a:p>
          <a:p>
            <a:pPr algn="l">
              <a:buFontTx/>
              <a:buChar char="-"/>
            </a:pP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Ogni soggetto va avanti potendo vedere solo la sua parte senza vedere l’intero disegno</a:t>
            </a:r>
          </a:p>
          <a:p>
            <a:pPr algn="l">
              <a:buFontTx/>
              <a:buChar char="-"/>
            </a:pP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Chi gestisce </a:t>
            </a:r>
            <a:r>
              <a:rPr lang="it-IT" altLang="it-IT" sz="1800" dirty="0" err="1">
                <a:solidFill>
                  <a:srgbClr val="002060"/>
                </a:solidFill>
                <a:latin typeface="PT Sans "/>
              </a:rPr>
              <a:t>Edilconnect</a:t>
            </a: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? E se non lo fa?</a:t>
            </a:r>
          </a:p>
          <a:p>
            <a:pPr algn="l">
              <a:buFontTx/>
              <a:buChar char="-"/>
            </a:pP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Non ci sono valutazioni preventive che consentano un iter lineare</a:t>
            </a:r>
          </a:p>
          <a:p>
            <a:pPr algn="l">
              <a:buFontTx/>
              <a:buChar char="-"/>
            </a:pP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Le aziende comunicano ai proprio consulenti ore di manodopera suddivise su cantieri in modo «fantasioso» senza comprendere a fondo il significato e senza conoscere l’intera filiera</a:t>
            </a:r>
          </a:p>
          <a:p>
            <a:pPr algn="l">
              <a:buFontTx/>
              <a:buChar char="-"/>
            </a:pP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La presenza di differenti modalità di gestione cantieri crea ulteriori problemi</a:t>
            </a:r>
          </a:p>
          <a:p>
            <a:pPr algn="l">
              <a:buFontTx/>
              <a:buChar char="-"/>
            </a:pP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Le aziende senza dipendenti NON sono disposte ad inserire le ore</a:t>
            </a:r>
          </a:p>
          <a:p>
            <a:pPr algn="l">
              <a:buFontTx/>
              <a:buChar char="-"/>
            </a:pP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Le differenti interpretazioni delle Casse edili creano incertezza e confusione (linee guida e </a:t>
            </a:r>
            <a:r>
              <a:rPr lang="it-IT" altLang="it-IT" sz="1800" dirty="0" err="1">
                <a:solidFill>
                  <a:srgbClr val="002060"/>
                </a:solidFill>
                <a:latin typeface="PT Sans "/>
              </a:rPr>
              <a:t>faq</a:t>
            </a:r>
            <a:r>
              <a:rPr lang="it-IT" altLang="it-IT" sz="1800" dirty="0">
                <a:solidFill>
                  <a:srgbClr val="002060"/>
                </a:solidFill>
                <a:latin typeface="PT Sans "/>
              </a:rPr>
              <a:t> CNCE)</a:t>
            </a:r>
          </a:p>
        </p:txBody>
      </p:sp>
      <p:pic>
        <p:nvPicPr>
          <p:cNvPr id="5122" name="Picture 2" descr="Punto Interrogativo">
            <a:extLst>
              <a:ext uri="{FF2B5EF4-FFF2-40B4-BE49-F238E27FC236}">
                <a16:creationId xmlns:a16="http://schemas.microsoft.com/office/drawing/2014/main" id="{CF54E7E2-D805-5C24-B924-932031188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22" y="4280932"/>
            <a:ext cx="3576505" cy="195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Tina Cipollari da Uomini e donne alle librerie: esce 'No Maria, io esco!' –  Tvzap">
            <a:extLst>
              <a:ext uri="{FF2B5EF4-FFF2-40B4-BE49-F238E27FC236}">
                <a16:creationId xmlns:a16="http://schemas.microsoft.com/office/drawing/2014/main" id="{082AE94D-2477-5526-27A5-7AE4073B188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22" y="1598917"/>
            <a:ext cx="3576505" cy="202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Nuvola 4">
            <a:extLst>
              <a:ext uri="{FF2B5EF4-FFF2-40B4-BE49-F238E27FC236}">
                <a16:creationId xmlns:a16="http://schemas.microsoft.com/office/drawing/2014/main" id="{A200CF09-E2C0-F1C7-5CDC-149787F72F68}"/>
              </a:ext>
            </a:extLst>
          </p:cNvPr>
          <p:cNvSpPr/>
          <p:nvPr/>
        </p:nvSpPr>
        <p:spPr>
          <a:xfrm>
            <a:off x="606279" y="252946"/>
            <a:ext cx="1813301" cy="914400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Congruità</a:t>
            </a:r>
          </a:p>
        </p:txBody>
      </p:sp>
    </p:spTree>
    <p:extLst>
      <p:ext uri="{BB962C8B-B14F-4D97-AF65-F5344CB8AC3E}">
        <p14:creationId xmlns:p14="http://schemas.microsoft.com/office/powerpoint/2010/main" val="569951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E3ACC-71F3-981C-02F9-CB2D7E5B3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DB8FB7-EBDA-DD30-7473-F1A6FB6FB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5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I CONSULENTI DEL LAVORO E L’EDILIZIA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8B203A8-F7B6-2DAD-0E03-F4AFB5BAA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C1FA747-553A-52DF-681A-67601A7AA1A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-335042" y="2906311"/>
            <a:ext cx="7789898" cy="40775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"/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 "/>
            </a:endParaRPr>
          </a:p>
        </p:txBody>
      </p:sp>
      <p:sp>
        <p:nvSpPr>
          <p:cNvPr id="6" name="AutoShape 6" descr="Il significato di welfare, la storia e l'uso del termine - Salabam - Salabam">
            <a:extLst>
              <a:ext uri="{FF2B5EF4-FFF2-40B4-BE49-F238E27FC236}">
                <a16:creationId xmlns:a16="http://schemas.microsoft.com/office/drawing/2014/main" id="{06F03844-684C-1E6F-F3DD-80539A9566A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30" name="Picture 6" descr="Generato Dall'Ai, Uomo, Riparatore">
            <a:extLst>
              <a:ext uri="{FF2B5EF4-FFF2-40B4-BE49-F238E27FC236}">
                <a16:creationId xmlns:a16="http://schemas.microsoft.com/office/drawing/2014/main" id="{CE0AB74E-C81B-9DF2-90E6-908595F08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85" y="975791"/>
            <a:ext cx="2401536" cy="317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Uomo, Ufficio, Uomo D'Affari">
            <a:extLst>
              <a:ext uri="{FF2B5EF4-FFF2-40B4-BE49-F238E27FC236}">
                <a16:creationId xmlns:a16="http://schemas.microsoft.com/office/drawing/2014/main" id="{FAB992BD-CB66-69CD-2A8A-985BE4237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962" y="1449133"/>
            <a:ext cx="4242954" cy="3175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Stili di comunicazione inefficaci - Pietro Ielpo">
            <a:extLst>
              <a:ext uri="{FF2B5EF4-FFF2-40B4-BE49-F238E27FC236}">
                <a16:creationId xmlns:a16="http://schemas.microsoft.com/office/drawing/2014/main" id="{126CB56F-0C8B-1075-D3EA-8B0EB91EA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175" y="3170053"/>
            <a:ext cx="4449535" cy="2875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273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69882-13F1-605F-0312-662F55BB5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6ED3847F-8369-71E6-E07D-37935845E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B524BA60-D79A-1664-3695-1E13B9557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7504" y="8407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-PLURALITA’ DI SOGGETTI SCOORDINATI </a:t>
            </a:r>
            <a:r>
              <a:rPr lang="it-IT" sz="4000" dirty="0">
                <a:solidFill>
                  <a:srgbClr val="FA772E"/>
                </a:solidFill>
                <a:latin typeface="Arial Black" panose="020B0A04020102020204" pitchFamily="34" charset="0"/>
              </a:rPr>
              <a:t>soluzione proposta</a:t>
            </a:r>
          </a:p>
        </p:txBody>
      </p:sp>
      <p:pic>
        <p:nvPicPr>
          <p:cNvPr id="4" name="Picture 4" descr="Due, Numero, Insieme">
            <a:extLst>
              <a:ext uri="{FF2B5EF4-FFF2-40B4-BE49-F238E27FC236}">
                <a16:creationId xmlns:a16="http://schemas.microsoft.com/office/drawing/2014/main" id="{01D970FC-A0B5-D03E-622E-03DC5C9F1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915" y="210768"/>
            <a:ext cx="536089" cy="53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enerato Dall'Ai, Giraffa, Occhiali">
            <a:extLst>
              <a:ext uri="{FF2B5EF4-FFF2-40B4-BE49-F238E27FC236}">
                <a16:creationId xmlns:a16="http://schemas.microsoft.com/office/drawing/2014/main" id="{16499161-F2CB-FE5C-0777-2AABDF98D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135" y="3069367"/>
            <a:ext cx="2309668" cy="346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Bambola, Conseguenze, Seguace, Seguire">
            <a:extLst>
              <a:ext uri="{FF2B5EF4-FFF2-40B4-BE49-F238E27FC236}">
                <a16:creationId xmlns:a16="http://schemas.microsoft.com/office/drawing/2014/main" id="{5E2FD6AA-0206-CF12-20F9-212E8AB5F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883" y="3602481"/>
            <a:ext cx="5396917" cy="240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E54452C7-9E78-9ABD-E27B-FC42F239492D}"/>
              </a:ext>
            </a:extLst>
          </p:cNvPr>
          <p:cNvSpPr/>
          <p:nvPr/>
        </p:nvSpPr>
        <p:spPr>
          <a:xfrm>
            <a:off x="2575420" y="1658082"/>
            <a:ext cx="6912528" cy="914400"/>
          </a:xfrm>
          <a:prstGeom prst="rect">
            <a:avLst/>
          </a:prstGeom>
          <a:solidFill>
            <a:srgbClr val="FD0BF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 dirty="0">
                <a:solidFill>
                  <a:srgbClr val="002060"/>
                </a:solidFill>
              </a:rPr>
              <a:t>IL CONSULENTE DI CANTIERE </a:t>
            </a:r>
          </a:p>
        </p:txBody>
      </p:sp>
      <p:sp>
        <p:nvSpPr>
          <p:cNvPr id="8" name="Nuvola 7">
            <a:extLst>
              <a:ext uri="{FF2B5EF4-FFF2-40B4-BE49-F238E27FC236}">
                <a16:creationId xmlns:a16="http://schemas.microsoft.com/office/drawing/2014/main" id="{F60B1F61-911A-EEF8-7B5A-2FA981266A92}"/>
              </a:ext>
            </a:extLst>
          </p:cNvPr>
          <p:cNvSpPr/>
          <p:nvPr/>
        </p:nvSpPr>
        <p:spPr>
          <a:xfrm>
            <a:off x="606279" y="252946"/>
            <a:ext cx="1813301" cy="914400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Congruità</a:t>
            </a:r>
          </a:p>
        </p:txBody>
      </p:sp>
    </p:spTree>
    <p:extLst>
      <p:ext uri="{BB962C8B-B14F-4D97-AF65-F5344CB8AC3E}">
        <p14:creationId xmlns:p14="http://schemas.microsoft.com/office/powerpoint/2010/main" val="28284975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egnaposto contenuto 1">
            <a:extLst>
              <a:ext uri="{FF2B5EF4-FFF2-40B4-BE49-F238E27FC236}">
                <a16:creationId xmlns:a16="http://schemas.microsoft.com/office/drawing/2014/main" id="{56EC46CB-C016-BCCD-C60D-C94DBA9C35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268414"/>
            <a:ext cx="8229600" cy="482758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endParaRPr lang="it-IT" altLang="it-IT"/>
          </a:p>
          <a:p>
            <a:pPr eaLnBrk="1" hangingPunct="1">
              <a:buFont typeface="Wingdings 2" panose="05020102010507070707" pitchFamily="18" charset="2"/>
              <a:buNone/>
            </a:pPr>
            <a:endParaRPr lang="it-IT" altLang="it-IT"/>
          </a:p>
          <a:p>
            <a:pPr eaLnBrk="1" hangingPunct="1">
              <a:buFont typeface="Wingdings 2" panose="05020102010507070707" pitchFamily="18" charset="2"/>
              <a:buNone/>
            </a:pPr>
            <a:endParaRPr lang="it-IT" altLang="it-IT"/>
          </a:p>
          <a:p>
            <a:pPr eaLnBrk="1" hangingPunct="1">
              <a:buFont typeface="Wingdings 2" panose="05020102010507070707" pitchFamily="18" charset="2"/>
              <a:buNone/>
            </a:pPr>
            <a:endParaRPr lang="it-IT" altLang="it-IT" sz="440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CADF7A5-0F64-FF22-1DA0-37F4ACCA3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953" y="2076171"/>
            <a:ext cx="8495998" cy="262977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61EA9FB-E1F3-1036-C5EC-6E9EA424A9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49" y="1870833"/>
            <a:ext cx="2394358" cy="3040454"/>
          </a:xfrm>
          <a:prstGeom prst="rect">
            <a:avLst/>
          </a:prstGeom>
        </p:spPr>
      </p:pic>
      <p:pic>
        <p:nvPicPr>
          <p:cNvPr id="8" name="Picture 2" descr="H:\STUDIO\Francesca\DITTE\BRAVI\BRUNO\LOGO STUDIO BRAVI.png">
            <a:extLst>
              <a:ext uri="{FF2B5EF4-FFF2-40B4-BE49-F238E27FC236}">
                <a16:creationId xmlns:a16="http://schemas.microsoft.com/office/drawing/2014/main" id="{6EAC2A48-956B-F5BE-3405-544B11E10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49451" y="6149975"/>
            <a:ext cx="2857500" cy="57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FF680-9850-F7A7-54DB-E33D8B4A3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6C0B03-3E6F-E905-979A-81F9AA5E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5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RAGGIUNGIMENTO DEL RISULTATO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8954407-F6D4-7A9C-70DA-307B6E803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Francesca Bravi - Consulente del Lavoro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99FB398-7A0F-B8A1-CAE3-0ED91014E6A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-335042" y="2906311"/>
            <a:ext cx="7789898" cy="40775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"/>
            </a:endParaRPr>
          </a:p>
          <a:p>
            <a:pPr marL="0" indent="0">
              <a:buNone/>
            </a:pPr>
            <a:endParaRPr lang="it-IT" sz="2000" dirty="0">
              <a:solidFill>
                <a:schemeClr val="tx2">
                  <a:lumMod val="75000"/>
                </a:schemeClr>
              </a:solidFill>
              <a:latin typeface="Calibri (corpo) "/>
            </a:endParaRPr>
          </a:p>
        </p:txBody>
      </p:sp>
      <p:sp>
        <p:nvSpPr>
          <p:cNvPr id="6" name="AutoShape 6" descr="Il significato di welfare, la storia e l'uso del termine - Salabam - Salabam">
            <a:extLst>
              <a:ext uri="{FF2B5EF4-FFF2-40B4-BE49-F238E27FC236}">
                <a16:creationId xmlns:a16="http://schemas.microsoft.com/office/drawing/2014/main" id="{E66F3A8F-E4EF-7485-8E05-4D0B98E25BC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" name="Picture 2" descr="C:\Users\user\Pictures\teoria e pratica.png">
            <a:extLst>
              <a:ext uri="{FF2B5EF4-FFF2-40B4-BE49-F238E27FC236}">
                <a16:creationId xmlns:a16="http://schemas.microsoft.com/office/drawing/2014/main" id="{0F6AAA97-D34A-6901-223C-6C0A3A0E7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4358" y="1169432"/>
            <a:ext cx="8148084" cy="50757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62575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B692F-8E58-6832-2D0D-70907D410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652973FA-790B-3CFD-EEDD-6D70197E7E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26544" y="522046"/>
            <a:ext cx="7786780" cy="461499"/>
          </a:xfrm>
        </p:spPr>
        <p:txBody>
          <a:bodyPr>
            <a:noAutofit/>
          </a:bodyPr>
          <a:lstStyle/>
          <a:p>
            <a:pPr eaLnBrk="1" hangingPunct="1"/>
            <a:r>
              <a:rPr lang="it-IT" altLang="it-IT" sz="40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TRASFERTA</a:t>
            </a:r>
            <a:r>
              <a:rPr lang="it-IT" altLang="it-IT" sz="4000" dirty="0">
                <a:latin typeface="Arial Black" panose="020B0A04020102020204" pitchFamily="34" charset="0"/>
              </a:rPr>
              <a:t> </a:t>
            </a:r>
            <a:r>
              <a:rPr lang="it-IT" alt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NAZIONALE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6BCF23B8-C391-FFF1-0F2A-184D3866CF4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94878" y="1676113"/>
            <a:ext cx="10498691" cy="3505774"/>
          </a:xfrm>
        </p:spPr>
        <p:txBody>
          <a:bodyPr>
            <a:noAutofit/>
          </a:bodyPr>
          <a:lstStyle/>
          <a:p>
            <a:pPr marL="0" indent="0" algn="just" eaLnBrk="1" hangingPunct="1">
              <a:spcBef>
                <a:spcPct val="0"/>
              </a:spcBef>
              <a:buNone/>
            </a:pPr>
            <a:r>
              <a:rPr lang="it-IT" altLang="it-IT" sz="1600" b="1" u="sng" dirty="0">
                <a:solidFill>
                  <a:srgbClr val="CC0000"/>
                </a:solidFill>
                <a:ea typeface="Roboto" panose="02000000000000000000" pitchFamily="2" charset="0"/>
              </a:rPr>
              <a:t>21/02/25 Accordo rinnovo CCNL Edilizia industria e cooperative</a:t>
            </a:r>
            <a:endParaRPr lang="it-IT" altLang="it-IT" sz="1600" dirty="0">
              <a:ea typeface="Roboto" panose="02000000000000000000" pitchFamily="2" charset="0"/>
            </a:endParaRPr>
          </a:p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it-IT" sz="1600" kern="150" dirty="0">
                <a:ea typeface="Roboto" panose="02000000000000000000" pitchFamily="2" charset="0"/>
                <a:cs typeface="Roboto" panose="02000000000000000000" pitchFamily="2" charset="0"/>
              </a:rPr>
              <a:t>Tra le varie novità introdotte c’è un aspetto RIVOLUZIONARIO: la “trasferta nazionale” con conseguente D.U.E. ossia il modello di Denuncia Unica Edilizia. </a:t>
            </a:r>
          </a:p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it-IT" sz="1600" kern="150" dirty="0">
                <a:ea typeface="Roboto" panose="02000000000000000000" pitchFamily="2" charset="0"/>
                <a:cs typeface="Roboto" panose="02000000000000000000" pitchFamily="2" charset="0"/>
              </a:rPr>
              <a:t>Tale novità consentirebbe l’uniformità procedurale e comportamentale in rapporto a tutte le Casse edili a livello nazionale. Tutti gli adempimenti relativi alla contrattazione nazionale e territoriale si continueranno a indirizzare alla Cassa edile di provenienza, presso cui è iscritto il lavoratore all’inizio della trasferta, la quale erogherà anche le prestazioni spettanti.</a:t>
            </a:r>
          </a:p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it-IT" sz="1600" kern="150" dirty="0">
                <a:ea typeface="Roboto" panose="02000000000000000000" pitchFamily="2" charset="0"/>
                <a:cs typeface="Roboto" panose="02000000000000000000" pitchFamily="2" charset="0"/>
              </a:rPr>
              <a:t>Dal 1° ottobre 2025 per i cantieri avviati successivamente a tale data.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it-IT" altLang="it-IT" sz="1600" dirty="0">
              <a:ea typeface="Roboto" panose="02000000000000000000" pitchFamily="2" charset="0"/>
            </a:endParaRPr>
          </a:p>
        </p:txBody>
      </p:sp>
      <p:pic>
        <p:nvPicPr>
          <p:cNvPr id="2052" name="Picture 4" descr="Notizia, Notizie, Globalizzazione">
            <a:extLst>
              <a:ext uri="{FF2B5EF4-FFF2-40B4-BE49-F238E27FC236}">
                <a16:creationId xmlns:a16="http://schemas.microsoft.com/office/drawing/2014/main" id="{D3B090B8-D89F-9866-5A61-46A37BBC8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7505" y="624175"/>
            <a:ext cx="1978132" cy="89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3F0EC3CF-FCC1-9075-86D0-C6AE22C4D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Studio BRAVI - Consulenza del Lavoro </a:t>
            </a:r>
          </a:p>
        </p:txBody>
      </p:sp>
      <p:pic>
        <p:nvPicPr>
          <p:cNvPr id="1026" name="Picture 2" descr="Donna, Volo, Viaggio, In Viaggio">
            <a:extLst>
              <a:ext uri="{FF2B5EF4-FFF2-40B4-BE49-F238E27FC236}">
                <a16:creationId xmlns:a16="http://schemas.microsoft.com/office/drawing/2014/main" id="{0AF7C326-FE39-4B2B-F9FC-902C726A8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918" y="3975715"/>
            <a:ext cx="2729719" cy="272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e ripartizioni e degli aggregati territoriali in ITALIA">
            <a:extLst>
              <a:ext uri="{FF2B5EF4-FFF2-40B4-BE49-F238E27FC236}">
                <a16:creationId xmlns:a16="http://schemas.microsoft.com/office/drawing/2014/main" id="{6D4C23E2-5D38-19CA-F24B-55B372542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723" y="442366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reccia in giù 2">
            <a:extLst>
              <a:ext uri="{FF2B5EF4-FFF2-40B4-BE49-F238E27FC236}">
                <a16:creationId xmlns:a16="http://schemas.microsoft.com/office/drawing/2014/main" id="{218D7A32-BB3C-666A-EAA7-61661071FC4F}"/>
              </a:ext>
            </a:extLst>
          </p:cNvPr>
          <p:cNvSpPr/>
          <p:nvPr/>
        </p:nvSpPr>
        <p:spPr>
          <a:xfrm>
            <a:off x="5771689" y="5181887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5937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3079E-F642-E449-6FFE-41F7C310F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5B85B1D1-CDB2-3FA4-4B33-6F620969E6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55728" y="136525"/>
            <a:ext cx="7786780" cy="461499"/>
          </a:xfrm>
        </p:spPr>
        <p:txBody>
          <a:bodyPr>
            <a:noAutofit/>
          </a:bodyPr>
          <a:lstStyle/>
          <a:p>
            <a:pPr eaLnBrk="1" hangingPunct="1"/>
            <a:r>
              <a:rPr lang="it-IT" altLang="it-IT" sz="40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TRASFERTA</a:t>
            </a:r>
            <a:r>
              <a:rPr lang="it-IT" altLang="it-IT" sz="4000" dirty="0">
                <a:latin typeface="Arial Black" panose="020B0A04020102020204" pitchFamily="34" charset="0"/>
              </a:rPr>
              <a:t> </a:t>
            </a:r>
            <a:r>
              <a:rPr lang="it-IT" alt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NAZIONALE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45E22C99-6960-7F3F-DAC2-5AD939217D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22938" y="570146"/>
            <a:ext cx="11569148" cy="5190967"/>
          </a:xfrm>
        </p:spPr>
        <p:txBody>
          <a:bodyPr>
            <a:no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endParaRPr lang="it-IT" altLang="it-IT" sz="1600" dirty="0">
              <a:ea typeface="Roboto" panose="02000000000000000000" pitchFamily="2" charset="0"/>
            </a:endParaRP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69D725EC-3D2D-BF74-AEB9-1703D8454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Studio BRAVI - Consulenza del Lavoro 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BE37CA36-DF15-CFF6-366A-3469D2A95CC9}"/>
              </a:ext>
            </a:extLst>
          </p:cNvPr>
          <p:cNvSpPr/>
          <p:nvPr/>
        </p:nvSpPr>
        <p:spPr>
          <a:xfrm>
            <a:off x="120771" y="570146"/>
            <a:ext cx="9463176" cy="5786204"/>
          </a:xfrm>
          <a:prstGeom prst="rect">
            <a:avLst/>
          </a:prstGeom>
          <a:solidFill>
            <a:srgbClr val="9FF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0"/>
              </a:spcBef>
            </a:pPr>
            <a:r>
              <a:rPr lang="it-IT" altLang="it-IT" sz="2000" b="1" u="sng" dirty="0">
                <a:solidFill>
                  <a:srgbClr val="CC0000"/>
                </a:solidFill>
                <a:ea typeface="Roboto" panose="02000000000000000000" pitchFamily="2" charset="0"/>
              </a:rPr>
              <a:t>Cosa dovremo gestire?</a:t>
            </a:r>
            <a:endParaRPr lang="it-IT" altLang="it-IT" sz="2000" dirty="0">
              <a:ea typeface="Roboto" panose="02000000000000000000" pitchFamily="2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Adempimento preventivo: a chi? Quando? Come?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Rimarrà obbligatoria la comunicazione preventiva alla Cassa della provincia dove si trova il cantiere?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Quale sarà il software unico? Un MUT migliorato? Un nuovo portale? </a:t>
            </a:r>
            <a:r>
              <a:rPr lang="it-IT" sz="1600" kern="150" dirty="0" err="1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Edilconnect</a:t>
            </a: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Come si sceglierà la Cassa edile a cui iscrivere l’azienda?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Come ci si dovrà comportare con le aliquote contributive? Verranno uniformate? Il lavoratore chiederà le prestazioni alla Cassa di provenienza, quindi si pagherà sempre la contribuzione a tale Cassa, si rischia una distorsione nell’iscrizione iniziale alla Cassa.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L’obbligo previsto dal CCNL di assicurare il trattamento di miglior favore tra la Provincia di provenienza e quella di destinazione permarrà? Sarebbe auspicabile uniformità anche su tale tema.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Perderà efficacia l’articolo 21 del CCNL per la parte che consente di rimanere iscritti alla Provincia di provenienza per le attività particolari?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La denuncia dei cantieri rimarrà legata ad </a:t>
            </a:r>
            <a:r>
              <a:rPr lang="it-IT" sz="1600" kern="150" dirty="0" err="1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Edilconnect</a:t>
            </a: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 (e agli altri metodi differenti previsti su alcuni territori) o cambierà?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Le problematiche legate alle denunce a quale Cassa andranno legate e con chi andranno gestite?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chemeClr val="tx1"/>
                </a:solidFill>
                <a:ea typeface="Roboto" panose="02000000000000000000" pitchFamily="2" charset="0"/>
                <a:cs typeface="Roboto" panose="02000000000000000000" pitchFamily="2" charset="0"/>
              </a:rPr>
              <a:t>Il pagamento sarà unico a livello Nazionale?</a:t>
            </a:r>
          </a:p>
        </p:txBody>
      </p:sp>
      <p:pic>
        <p:nvPicPr>
          <p:cNvPr id="4" name="Picture 2" descr="La storia dietro il meme di Messi con la mano all'italiana: fu durante  Juventus-Barcellona | Goal.com Italia">
            <a:extLst>
              <a:ext uri="{FF2B5EF4-FFF2-40B4-BE49-F238E27FC236}">
                <a16:creationId xmlns:a16="http://schemas.microsoft.com/office/drawing/2014/main" id="{9B4E4234-0799-F62B-0D48-DEBC2781F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715" y="367274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370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8D2D8-BEF0-861B-4F04-629FF4F1D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ACAFD202-A892-475A-2316-384F9377B9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55728" y="136525"/>
            <a:ext cx="7786780" cy="461499"/>
          </a:xfrm>
        </p:spPr>
        <p:txBody>
          <a:bodyPr>
            <a:noAutofit/>
          </a:bodyPr>
          <a:lstStyle/>
          <a:p>
            <a:pPr eaLnBrk="1" hangingPunct="1"/>
            <a:r>
              <a:rPr lang="it-IT" altLang="it-IT" sz="40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TRASFERTA</a:t>
            </a:r>
            <a:r>
              <a:rPr lang="it-IT" altLang="it-IT" sz="4000" dirty="0">
                <a:latin typeface="Arial Black" panose="020B0A04020102020204" pitchFamily="34" charset="0"/>
              </a:rPr>
              <a:t> </a:t>
            </a:r>
            <a:r>
              <a:rPr lang="it-IT" altLang="it-IT" sz="40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NECESSITA’</a:t>
            </a: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AF344270-77B1-A3CF-7CDC-9875B01AA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Studio BRAVI - Consulenza del Lavoro 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0A736084-FF29-6E94-A595-0A71CDA11F92}"/>
              </a:ext>
            </a:extLst>
          </p:cNvPr>
          <p:cNvSpPr/>
          <p:nvPr/>
        </p:nvSpPr>
        <p:spPr>
          <a:xfrm>
            <a:off x="120771" y="570146"/>
            <a:ext cx="9463176" cy="5786204"/>
          </a:xfrm>
          <a:prstGeom prst="rect">
            <a:avLst/>
          </a:prstGeom>
          <a:solidFill>
            <a:srgbClr val="CA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0"/>
              </a:spcBef>
            </a:pPr>
            <a:r>
              <a:rPr lang="it-IT" altLang="it-IT" sz="2000" b="1" u="sng" dirty="0">
                <a:solidFill>
                  <a:srgbClr val="CC0000"/>
                </a:solidFill>
                <a:ea typeface="Roboto" panose="02000000000000000000" pitchFamily="2" charset="0"/>
              </a:rPr>
              <a:t>Necessità per corretta gestione del settore</a:t>
            </a:r>
          </a:p>
          <a:p>
            <a:pPr algn="just">
              <a:spcBef>
                <a:spcPct val="0"/>
              </a:spcBef>
            </a:pPr>
            <a:endParaRPr lang="it-IT" altLang="it-IT" sz="2000" dirty="0">
              <a:solidFill>
                <a:schemeClr val="tx1"/>
              </a:solidFill>
              <a:ea typeface="Roboto" panose="02000000000000000000" pitchFamily="2" charset="0"/>
            </a:endParaRPr>
          </a:p>
          <a:p>
            <a:pPr algn="just">
              <a:spcBef>
                <a:spcPct val="0"/>
              </a:spcBef>
            </a:pPr>
            <a:r>
              <a:rPr lang="it-IT" altLang="it-IT" sz="2000" dirty="0">
                <a:solidFill>
                  <a:schemeClr val="tx1"/>
                </a:solidFill>
                <a:latin typeface="Calibri (corpo)"/>
                <a:ea typeface="Roboto" panose="02000000000000000000" pitchFamily="2" charset="0"/>
              </a:rPr>
              <a:t>Definizione normativa di:</a:t>
            </a:r>
          </a:p>
          <a:p>
            <a:pPr algn="just">
              <a:spcBef>
                <a:spcPct val="0"/>
              </a:spcBef>
            </a:pPr>
            <a:endParaRPr lang="it-IT" altLang="it-IT" sz="2000" dirty="0">
              <a:solidFill>
                <a:schemeClr val="tx1"/>
              </a:solidFill>
              <a:latin typeface="Calibri (corpo)"/>
              <a:ea typeface="Roboto" panose="02000000000000000000" pitchFamily="2" charset="0"/>
            </a:endParaRPr>
          </a:p>
          <a:p>
            <a:pPr marL="342900" indent="-342900" algn="just">
              <a:spcBef>
                <a:spcPct val="0"/>
              </a:spcBef>
              <a:buFontTx/>
              <a:buChar char="-"/>
            </a:pPr>
            <a:r>
              <a:rPr lang="it-IT" altLang="it-IT" sz="2000" dirty="0">
                <a:solidFill>
                  <a:schemeClr val="tx1"/>
                </a:solidFill>
                <a:latin typeface="Calibri (corpo)"/>
                <a:ea typeface="Roboto" panose="02000000000000000000" pitchFamily="2" charset="0"/>
              </a:rPr>
              <a:t>Sede di lavoro per gli operai edili</a:t>
            </a:r>
          </a:p>
          <a:p>
            <a:pPr marL="342900" indent="-342900" algn="just">
              <a:spcBef>
                <a:spcPct val="0"/>
              </a:spcBef>
              <a:buFontTx/>
              <a:buChar char="-"/>
            </a:pPr>
            <a:endParaRPr lang="it-IT" altLang="it-IT" sz="2000" dirty="0">
              <a:solidFill>
                <a:schemeClr val="tx1"/>
              </a:solidFill>
              <a:latin typeface="Calibri (corpo)"/>
              <a:ea typeface="Roboto" panose="02000000000000000000" pitchFamily="2" charset="0"/>
            </a:endParaRPr>
          </a:p>
          <a:p>
            <a:pPr marL="342900" indent="-342900" algn="just">
              <a:spcBef>
                <a:spcPct val="0"/>
              </a:spcBef>
              <a:buFontTx/>
              <a:buChar char="-"/>
            </a:pPr>
            <a:r>
              <a:rPr lang="it-IT" altLang="it-IT" sz="2000" dirty="0">
                <a:solidFill>
                  <a:schemeClr val="tx1"/>
                </a:solidFill>
                <a:latin typeface="Calibri (corpo)"/>
                <a:ea typeface="Roboto" panose="02000000000000000000" pitchFamily="2" charset="0"/>
              </a:rPr>
              <a:t>Trasferta per gli operai edili </a:t>
            </a:r>
          </a:p>
          <a:p>
            <a:pPr marL="342900" indent="-342900" algn="just">
              <a:spcBef>
                <a:spcPct val="0"/>
              </a:spcBef>
              <a:buFontTx/>
              <a:buChar char="-"/>
            </a:pPr>
            <a:endParaRPr lang="it-IT" altLang="it-IT" sz="2000" dirty="0">
              <a:solidFill>
                <a:schemeClr val="tx1"/>
              </a:solidFill>
              <a:latin typeface="Calibri (corpo)"/>
              <a:ea typeface="Roboto" panose="02000000000000000000" pitchFamily="2" charset="0"/>
            </a:endParaRPr>
          </a:p>
          <a:p>
            <a:pPr algn="just">
              <a:spcBef>
                <a:spcPct val="0"/>
              </a:spcBef>
            </a:pPr>
            <a:r>
              <a:rPr lang="it-IT" altLang="it-IT" sz="2000" dirty="0">
                <a:solidFill>
                  <a:schemeClr val="tx1"/>
                </a:solidFill>
                <a:latin typeface="Calibri (corpo)"/>
                <a:ea typeface="Roboto" panose="02000000000000000000" pitchFamily="2" charset="0"/>
              </a:rPr>
              <a:t>E riconoscimento di un’esenzione ad hoc a integrazione dell’arti 51 del TUIR (</a:t>
            </a:r>
            <a:r>
              <a:rPr lang="it-IT" sz="2000" dirty="0">
                <a:solidFill>
                  <a:schemeClr val="tx1"/>
                </a:solidFill>
                <a:latin typeface="Calibri (corpo)"/>
              </a:rPr>
              <a:t>CORTE DI CASSAZIONE – Sezioni Unite- Sentenza 15 novembre 2017, n. 27093 e CORTE DI CASSAZIONE – Ordinanza 14047 7 luglio 2020)</a:t>
            </a:r>
            <a:endParaRPr lang="it-IT" altLang="it-IT" sz="2000" dirty="0">
              <a:solidFill>
                <a:schemeClr val="tx1"/>
              </a:solidFill>
              <a:latin typeface="Calibri (corpo)"/>
              <a:ea typeface="Roboto" panose="02000000000000000000" pitchFamily="2" charset="0"/>
            </a:endParaRPr>
          </a:p>
        </p:txBody>
      </p:sp>
      <p:pic>
        <p:nvPicPr>
          <p:cNvPr id="1028" name="Picture 4" descr="Generato Dall'Ai, Lampadina, Cervello">
            <a:extLst>
              <a:ext uri="{FF2B5EF4-FFF2-40B4-BE49-F238E27FC236}">
                <a16:creationId xmlns:a16="http://schemas.microsoft.com/office/drawing/2014/main" id="{6D16C4A5-4E4D-EA05-5BF9-3D3D0CADDC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310" y="205021"/>
            <a:ext cx="2611919" cy="3914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247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B8B3D-1C91-C546-922C-8AAD53FE5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olo 1">
            <a:extLst>
              <a:ext uri="{FF2B5EF4-FFF2-40B4-BE49-F238E27FC236}">
                <a16:creationId xmlns:a16="http://schemas.microsoft.com/office/drawing/2014/main" id="{C8DA4CEB-29B0-C3D2-183B-8B048811C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03" y="-36510"/>
            <a:ext cx="10972800" cy="1143000"/>
          </a:xfrm>
        </p:spPr>
        <p:txBody>
          <a:bodyPr>
            <a:normAutofit/>
          </a:bodyPr>
          <a:lstStyle/>
          <a:p>
            <a:r>
              <a:rPr lang="it-IT" altLang="it-IT" sz="40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Fondo PREVEDI</a:t>
            </a:r>
          </a:p>
        </p:txBody>
      </p:sp>
      <p:sp>
        <p:nvSpPr>
          <p:cNvPr id="75779" name="Segnaposto contenuto 2">
            <a:extLst>
              <a:ext uri="{FF2B5EF4-FFF2-40B4-BE49-F238E27FC236}">
                <a16:creationId xmlns:a16="http://schemas.microsoft.com/office/drawing/2014/main" id="{3F964C02-6BDE-29B0-7BC4-A95D07709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772" y="955488"/>
            <a:ext cx="10972800" cy="421481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it-IT" altLang="it-IT" sz="2200" b="1" dirty="0">
                <a:solidFill>
                  <a:srgbClr val="FF0000"/>
                </a:solidFill>
              </a:rPr>
              <a:t>Dai 1° luglio 2025 – Prorogato al 1° ottobre 2025</a:t>
            </a:r>
          </a:p>
          <a:p>
            <a:pPr marL="0" indent="0">
              <a:buNone/>
            </a:pPr>
            <a:r>
              <a:rPr lang="it-IT" sz="2600" dirty="0"/>
              <a:t>Per gli impiegati il cui rapporto di lavoro abbia durata inferiore a tre mesi, al momento della cessazione del rapporto stesso sarà riconosciuto dall’azienda, con le competenze di fine rapporto, un importo lordo calcolato secondo i criteri indicati nella tabella A, allegata all’accordo. A tal fine, i valori mensili riportati nella suddetta tabella devono essere moltiplicati per i mesi di durata del rapporto di lavoro. </a:t>
            </a:r>
          </a:p>
          <a:p>
            <a:pPr marL="0" indent="0">
              <a:buNone/>
            </a:pPr>
            <a:r>
              <a:rPr lang="it-IT" sz="2600" dirty="0"/>
              <a:t>Per gli operai il cui rapporto di lavoro abbia durata inferiore a tre mesi, al momento della cessazione del rapporto stesso sarà riconosciuto dall’azienda un importo lordo calcolato secondo i criteri indicati nella tabella B, allegata all’accordo. Tale importo sarà versato dall’azienda, al netto delle ritenute di legge, alla competente Cassa Edile/</a:t>
            </a:r>
            <a:r>
              <a:rPr lang="it-IT" sz="2600" dirty="0" err="1"/>
              <a:t>Edilcassa</a:t>
            </a:r>
            <a:r>
              <a:rPr lang="it-IT" sz="2600" dirty="0"/>
              <a:t>, in un apposito Fondo. L’importo così versato dall’azienda sarà erogato all’operaio dalla Cassa Edile/</a:t>
            </a:r>
            <a:r>
              <a:rPr lang="it-IT" sz="2600" dirty="0" err="1"/>
              <a:t>Edilcassa</a:t>
            </a:r>
            <a:r>
              <a:rPr lang="it-IT" sz="2600" dirty="0"/>
              <a:t> in concomitanza con l’erogazione della GNF. </a:t>
            </a:r>
          </a:p>
          <a:p>
            <a:endParaRPr lang="it-IT" dirty="0"/>
          </a:p>
          <a:p>
            <a:pPr marL="0" indent="0" algn="just">
              <a:buNone/>
            </a:pPr>
            <a:endParaRPr lang="it-IT" altLang="it-IT" sz="2200" dirty="0"/>
          </a:p>
          <a:p>
            <a:pPr marL="0" indent="0" algn="just">
              <a:buNone/>
            </a:pPr>
            <a:endParaRPr lang="it-IT" altLang="it-IT" sz="2200" dirty="0"/>
          </a:p>
          <a:p>
            <a:pPr algn="just"/>
            <a:endParaRPr lang="it-IT" altLang="it-IT" sz="2200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A10DC25-C2CE-98E6-A56B-B7A004692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Studio BRAVI - Consulenza del Lavoro </a:t>
            </a: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C9AD753F-E908-FB24-F37E-389DAEA2EA2A}"/>
              </a:ext>
            </a:extLst>
          </p:cNvPr>
          <p:cNvSpPr/>
          <p:nvPr/>
        </p:nvSpPr>
        <p:spPr>
          <a:xfrm>
            <a:off x="5796856" y="537794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6" name="Picture 2" descr="SVG, Vettoriale - Centauro Mito Creatura Pinup Pop Art Retrò Illustrazione  Vettoriale. Imitazione In Stile Fumetto.. Image 200067497">
            <a:extLst>
              <a:ext uri="{FF2B5EF4-FFF2-40B4-BE49-F238E27FC236}">
                <a16:creationId xmlns:a16="http://schemas.microsoft.com/office/drawing/2014/main" id="{21BA8FA5-6252-F787-CE8F-615FC35D5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178" y="4878397"/>
            <a:ext cx="1979603" cy="197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206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F99FB-0D9B-F9ED-70AD-1F5888D01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olo 1">
            <a:extLst>
              <a:ext uri="{FF2B5EF4-FFF2-40B4-BE49-F238E27FC236}">
                <a16:creationId xmlns:a16="http://schemas.microsoft.com/office/drawing/2014/main" id="{78B659AD-8ECF-DB80-1A03-994F1CA1C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03" y="-36510"/>
            <a:ext cx="10972800" cy="1143000"/>
          </a:xfrm>
        </p:spPr>
        <p:txBody>
          <a:bodyPr>
            <a:normAutofit/>
          </a:bodyPr>
          <a:lstStyle/>
          <a:p>
            <a:r>
              <a:rPr lang="it-IT" altLang="it-IT" sz="40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Fondo PREVEDI</a:t>
            </a:r>
          </a:p>
        </p:txBody>
      </p:sp>
      <p:sp>
        <p:nvSpPr>
          <p:cNvPr id="75779" name="Segnaposto contenuto 2">
            <a:extLst>
              <a:ext uri="{FF2B5EF4-FFF2-40B4-BE49-F238E27FC236}">
                <a16:creationId xmlns:a16="http://schemas.microsoft.com/office/drawing/2014/main" id="{50FFB41F-0FDA-F142-F2A3-E336A2039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06490"/>
            <a:ext cx="10972800" cy="4214811"/>
          </a:xfrm>
        </p:spPr>
        <p:txBody>
          <a:bodyPr>
            <a:normAutofit/>
          </a:bodyPr>
          <a:lstStyle/>
          <a:p>
            <a:endParaRPr lang="it-IT" dirty="0"/>
          </a:p>
          <a:p>
            <a:pPr marL="0" indent="0">
              <a:buNone/>
            </a:pPr>
            <a:endParaRPr lang="it-IT" dirty="0"/>
          </a:p>
          <a:p>
            <a:endParaRPr lang="it-IT" dirty="0"/>
          </a:p>
          <a:p>
            <a:pPr marL="0" indent="0" algn="just">
              <a:buNone/>
            </a:pPr>
            <a:endParaRPr lang="it-IT" altLang="it-IT" sz="2200" dirty="0"/>
          </a:p>
          <a:p>
            <a:pPr marL="0" indent="0" algn="just">
              <a:buNone/>
            </a:pPr>
            <a:endParaRPr lang="it-IT" altLang="it-IT" sz="2200" dirty="0"/>
          </a:p>
          <a:p>
            <a:pPr algn="just"/>
            <a:endParaRPr lang="it-IT" altLang="it-IT" sz="2200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90E42B2-3F98-6F29-FE37-A2D1E0C10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Studio BRAVI - Consulenza del Lavoro </a:t>
            </a:r>
          </a:p>
        </p:txBody>
      </p:sp>
      <p:pic>
        <p:nvPicPr>
          <p:cNvPr id="3" name="Picture 4" descr="Generato Dall'Ai, Topo, Auto Da Corsa">
            <a:extLst>
              <a:ext uri="{FF2B5EF4-FFF2-40B4-BE49-F238E27FC236}">
                <a16:creationId xmlns:a16="http://schemas.microsoft.com/office/drawing/2014/main" id="{D90C9FDB-845F-957C-A82F-DB58BAE38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625" y="4917723"/>
            <a:ext cx="2761150" cy="184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C9163F18-717A-AF1D-0E8D-2030C82EB970}"/>
              </a:ext>
            </a:extLst>
          </p:cNvPr>
          <p:cNvSpPr/>
          <p:nvPr/>
        </p:nvSpPr>
        <p:spPr>
          <a:xfrm>
            <a:off x="352643" y="2268626"/>
            <a:ext cx="7371913" cy="4087724"/>
          </a:xfrm>
          <a:prstGeom prst="rect">
            <a:avLst/>
          </a:prstGeom>
          <a:solidFill>
            <a:srgbClr val="9FF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altLang="it-IT" sz="2000" b="1" dirty="0">
                <a:solidFill>
                  <a:srgbClr val="FF0000"/>
                </a:solidFill>
              </a:rPr>
              <a:t>Dai 1° luglio 2025 – Prorogato al 1° ottobre 2025</a:t>
            </a:r>
          </a:p>
          <a:p>
            <a:pPr algn="just"/>
            <a:endParaRPr lang="it-IT" altLang="it-IT" sz="2000" b="1" dirty="0">
              <a:solidFill>
                <a:srgbClr val="FF0000"/>
              </a:solidFill>
            </a:endParaRPr>
          </a:p>
          <a:p>
            <a:endParaRPr lang="it-IT" sz="20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/>
                </a:solidFill>
              </a:rPr>
              <a:t>Come si calcola tale accantonamento netto?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0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/>
                </a:solidFill>
              </a:rPr>
              <a:t>Cosa si intende con «sarà erogato all’operaio dalla Cassa Edile/</a:t>
            </a:r>
            <a:r>
              <a:rPr lang="it-IT" sz="2000" dirty="0" err="1">
                <a:solidFill>
                  <a:schemeClr val="tx1"/>
                </a:solidFill>
              </a:rPr>
              <a:t>Edilcassa</a:t>
            </a:r>
            <a:r>
              <a:rPr lang="it-IT" sz="2000" dirty="0">
                <a:solidFill>
                  <a:schemeClr val="tx1"/>
                </a:solidFill>
              </a:rPr>
              <a:t> in concomitanza con l’erogazione della GNF»?</a:t>
            </a:r>
          </a:p>
          <a:p>
            <a:endParaRPr lang="it-IT" sz="20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/>
                </a:solidFill>
              </a:rPr>
              <a:t>Se il lavoratore viene riassunto successivamente come si gestisce?</a:t>
            </a:r>
          </a:p>
          <a:p>
            <a:endParaRPr lang="it-IT" dirty="0"/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B522ACA0-6442-81C9-07AA-E428A813628E}"/>
              </a:ext>
            </a:extLst>
          </p:cNvPr>
          <p:cNvSpPr/>
          <p:nvPr/>
        </p:nvSpPr>
        <p:spPr>
          <a:xfrm>
            <a:off x="736297" y="1106490"/>
            <a:ext cx="6443933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200" b="1" dirty="0">
                <a:solidFill>
                  <a:schemeClr val="bg1"/>
                </a:solidFill>
              </a:rPr>
              <a:t>Accantonamenti straordinari e dove trovarli</a:t>
            </a:r>
          </a:p>
        </p:txBody>
      </p:sp>
      <p:pic>
        <p:nvPicPr>
          <p:cNvPr id="3076" name="Picture 4" descr="Animali Fantastici e dove trovarli - Películas en Google Play">
            <a:extLst>
              <a:ext uri="{FF2B5EF4-FFF2-40B4-BE49-F238E27FC236}">
                <a16:creationId xmlns:a16="http://schemas.microsoft.com/office/drawing/2014/main" id="{6912A319-BB1E-751A-3113-3C580B0C3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945" y="98072"/>
            <a:ext cx="2761151" cy="397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13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DBBBB-CEE0-368B-E2E9-388B9D813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78045863-D603-2EBE-5E03-0F7E7D5C83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9614" y="375019"/>
            <a:ext cx="9832299" cy="857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altLang="it-IT" sz="40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BADGE ELETTRONICO DI CANTIERE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33088090-6AEB-B634-C8E5-95A1DAC055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12250" y="1288111"/>
            <a:ext cx="10956898" cy="3869081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b="1" kern="150" dirty="0">
                <a:solidFill>
                  <a:srgbClr val="FF0000"/>
                </a:solidFill>
                <a:ea typeface="SimSun" panose="02010600030101010101" pitchFamily="2" charset="-122"/>
                <a:cs typeface="Tahoma" panose="020B0604030504040204" pitchFamily="34" charset="0"/>
              </a:rPr>
              <a:t>Badge elettronico di cantiere</a:t>
            </a:r>
            <a:r>
              <a:rPr lang="it-IT" sz="1600" kern="150" dirty="0">
                <a:solidFill>
                  <a:srgbClr val="000000"/>
                </a:solidFill>
                <a:ea typeface="SimSun" panose="02010600030101010101" pitchFamily="2" charset="-122"/>
                <a:cs typeface="Tahoma" panose="020B0604030504040204" pitchFamily="34" charset="0"/>
              </a:rPr>
              <a:t>: Le imprese affidatarie o esecutrici delle opere di riparazione, ripristino o ricostruzione di edifici privati danneggiati o distrutti dagli eventi sismici, e di lavori di riparazione o ricostruzione di immobili pubblici danneggiati dal sisma (con obbligo di iscrizione e di versamento degli oneri contributivi presso le Casse edili/Edilcasse provinciali o regionali riconosciute dal Ministero del lavoro e delle politiche sociali e regolarmente operanti nelle Province Rieti, Ascoli Piceno, Fermo, Macerata, Perugia, Terni, L'Aquila e Teramo) sono tenute a fornire ai propri dipendenti un badge, con un ologramma non riproducibile, riportante, gli elementi identificativi dei dipendenti medesimi (art. 35, c. 6, D.L. n. 189/2016 convertito in L. n. 229/2016).</a:t>
            </a:r>
            <a:endParaRPr lang="it-IT" sz="1600" kern="150" dirty="0">
              <a:ea typeface="SimSun" panose="02010600030101010101" pitchFamily="2" charset="-122"/>
              <a:cs typeface="Tahoma" panose="020B0604030504040204" pitchFamily="34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it-IT" sz="1600" kern="150" dirty="0">
                <a:solidFill>
                  <a:srgbClr val="000000"/>
                </a:solidFill>
                <a:ea typeface="SimSun" panose="02010600030101010101" pitchFamily="2" charset="-122"/>
                <a:cs typeface="Tahoma" panose="020B0604030504040204" pitchFamily="34" charset="0"/>
              </a:rPr>
              <a:t>L’ordinanza </a:t>
            </a:r>
            <a:r>
              <a:rPr lang="it-IT" sz="1600" b="1" kern="15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del Commissario Straordinario del Governo n. 216/2024</a:t>
            </a:r>
            <a:r>
              <a:rPr lang="it-IT" sz="1600" kern="15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 ha dato il via a un progetto virtuoso che mira al </a:t>
            </a:r>
            <a:r>
              <a:rPr lang="it-IT" sz="1600" b="1" kern="15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monitoraggio dei flussi di manodopera</a:t>
            </a:r>
            <a:r>
              <a:rPr lang="it-IT" sz="1600" kern="150" dirty="0">
                <a:solidFill>
                  <a:srgbClr val="000000"/>
                </a:solidFill>
                <a:ea typeface="SimSun" panose="02010600030101010101" pitchFamily="2" charset="-122"/>
                <a:cs typeface="Arial" panose="020B0604020202020204" pitchFamily="34" charset="0"/>
              </a:rPr>
              <a:t> impiegata nei cantieri della ricostruzione post sismica, attraverso tecnologie innovative. </a:t>
            </a:r>
            <a:endParaRPr lang="it-IT" sz="1600" kern="150" dirty="0"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3F899820-882E-911F-1E32-B9DA0E847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Studio BRAVI - Consulenza del Lavoro </a:t>
            </a:r>
          </a:p>
        </p:txBody>
      </p:sp>
      <p:pic>
        <p:nvPicPr>
          <p:cNvPr id="4098" name="Picture 2" descr="Uomo, Muscolare, Robot, Cyborg, Androide">
            <a:extLst>
              <a:ext uri="{FF2B5EF4-FFF2-40B4-BE49-F238E27FC236}">
                <a16:creationId xmlns:a16="http://schemas.microsoft.com/office/drawing/2014/main" id="{551EBE0C-66C3-49D1-F3CD-ECBB88DC6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498" y="4111486"/>
            <a:ext cx="2526042" cy="2607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xtraterrestre, Robot, Androide, Antenne">
            <a:extLst>
              <a:ext uri="{FF2B5EF4-FFF2-40B4-BE49-F238E27FC236}">
                <a16:creationId xmlns:a16="http://schemas.microsoft.com/office/drawing/2014/main" id="{BA499951-05EC-3D31-4061-414071181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265" y="4278599"/>
            <a:ext cx="2729029" cy="2772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D1E666F7-BB80-F2C6-A339-9B699DB58421}"/>
              </a:ext>
            </a:extLst>
          </p:cNvPr>
          <p:cNvSpPr txBox="1"/>
          <p:nvPr/>
        </p:nvSpPr>
        <p:spPr>
          <a:xfrm>
            <a:off x="3219103" y="5110439"/>
            <a:ext cx="6094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375"/>
              </a:spcBef>
              <a:spcAft>
                <a:spcPts val="375"/>
              </a:spcAft>
            </a:pPr>
            <a:r>
              <a:rPr lang="it-IT" sz="1800" kern="150" dirty="0">
                <a:solidFill>
                  <a:srgbClr val="000000"/>
                </a:solidFill>
                <a:ea typeface="Roboto" panose="02000000000000000000" pitchFamily="2" charset="0"/>
              </a:rPr>
              <a:t>L. 40/2025 – art. 22 estende ai cantieri di ricostruzione a seguito degli eventi calamitosi in genere.</a:t>
            </a:r>
            <a:endParaRPr lang="it-IT" sz="1800" kern="150" dirty="0">
              <a:ea typeface="Roboto" panose="02000000000000000000" pitchFamily="2" charset="0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E3AF43E9-B291-5489-70F5-AFBB3DF39E06}"/>
              </a:ext>
            </a:extLst>
          </p:cNvPr>
          <p:cNvSpPr/>
          <p:nvPr/>
        </p:nvSpPr>
        <p:spPr>
          <a:xfrm>
            <a:off x="3053592" y="5054597"/>
            <a:ext cx="6551802" cy="914400"/>
          </a:xfrm>
          <a:prstGeom prst="rect">
            <a:avLst/>
          </a:prstGeom>
          <a:noFill/>
          <a:ln>
            <a:solidFill>
              <a:srgbClr val="FD0BF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9048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24617</TotalTime>
  <Words>1658</Words>
  <Application>Microsoft Office PowerPoint</Application>
  <PresentationFormat>Widescreen</PresentationFormat>
  <Paragraphs>236</Paragraphs>
  <Slides>21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33" baseType="lpstr">
      <vt:lpstr>SimSun</vt:lpstr>
      <vt:lpstr>Arial</vt:lpstr>
      <vt:lpstr>Arial Black</vt:lpstr>
      <vt:lpstr>Calibri</vt:lpstr>
      <vt:lpstr>Calibri (corpo)</vt:lpstr>
      <vt:lpstr>Calibri (corpo) </vt:lpstr>
      <vt:lpstr>Calibri corpo</vt:lpstr>
      <vt:lpstr>Calibri Light</vt:lpstr>
      <vt:lpstr>PT Sans </vt:lpstr>
      <vt:lpstr>Roboto</vt:lpstr>
      <vt:lpstr>Wingdings 2</vt:lpstr>
      <vt:lpstr>Tema di Office</vt:lpstr>
      <vt:lpstr>IL NUOVO CONTRATTO DELL’EDILIZIA E IL RUOLO DELLE CASSE EDILI</vt:lpstr>
      <vt:lpstr>I CONSULENTI DEL LAVORO E L’EDILIZIA</vt:lpstr>
      <vt:lpstr>RAGGIUNGIMENTO DEL RISULTATO</vt:lpstr>
      <vt:lpstr>TRASFERTA NAZIONALE</vt:lpstr>
      <vt:lpstr>TRASFERTA NAZIONALE</vt:lpstr>
      <vt:lpstr>TRASFERTA NECESSITA’</vt:lpstr>
      <vt:lpstr>Fondo PREVEDI</vt:lpstr>
      <vt:lpstr>Fondo PREVEDI</vt:lpstr>
      <vt:lpstr>BADGE ELETTRONICO DI CANTIERE</vt:lpstr>
      <vt:lpstr>BADGE ELETTRONICO DI CANTIERE</vt:lpstr>
      <vt:lpstr>BADGE ELETTRONICO DI CANTIERE</vt:lpstr>
      <vt:lpstr>CONGRUITA’ DELLA MANODOPERA</vt:lpstr>
      <vt:lpstr>-DEFINIZIONI NORMATIVE E INTERPRETAZIONI</vt:lpstr>
      <vt:lpstr>-DEFINIZIONI NORMATIVE E INTERPRETAZIONI</vt:lpstr>
      <vt:lpstr>-DEFINIZIONI NORMATIVE E INTERPRETAZIONI</vt:lpstr>
      <vt:lpstr>-DEFINIZIONI NORMATIVE E INTERPRETAZIONI</vt:lpstr>
      <vt:lpstr>-PLURALITA’ DI SOGGETTI SCOORDINATI</vt:lpstr>
      <vt:lpstr>-PLURALITA’ DI SOGGETTI SCOORDINATI</vt:lpstr>
      <vt:lpstr>-PLURALITA’ DI SOGGETTI SCOORDINATI</vt:lpstr>
      <vt:lpstr>-PLURALITA’ DI SOGGETTI SCOORDINATI soluzione proposta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WELFARE AZIENDALE</dc:title>
  <dc:creator>Francesca B.</dc:creator>
  <cp:lastModifiedBy>Francesca B.</cp:lastModifiedBy>
  <cp:revision>44</cp:revision>
  <dcterms:created xsi:type="dcterms:W3CDTF">2024-02-15T15:21:51Z</dcterms:created>
  <dcterms:modified xsi:type="dcterms:W3CDTF">2025-10-13T13:41:57Z</dcterms:modified>
</cp:coreProperties>
</file>