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Lst>
  <p:sldSz cx="12192000" cy="6858000"/>
  <p:notesSz cx="7104063" cy="102346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4" autoAdjust="0"/>
    <p:restoredTop sz="94660"/>
  </p:normalViewPr>
  <p:slideViewPr>
    <p:cSldViewPr snapToGrid="0">
      <p:cViewPr varScale="1">
        <p:scale>
          <a:sx n="108" d="100"/>
          <a:sy n="108" d="100"/>
        </p:scale>
        <p:origin x="71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10/15/2025</a:t>
            </a:fld>
            <a:endParaRPr lang="en-US" dirty="0"/>
          </a:p>
        </p:txBody>
      </p:sp>
      <p:sp>
        <p:nvSpPr>
          <p:cNvPr id="5" name="Footer Placeholder 4"/>
          <p:cNvSpPr>
            <a:spLocks noGrp="1"/>
          </p:cNvSpPr>
          <p:nvPr>
            <p:ph type="ftr" sz="quarter" idx="11"/>
          </p:nvPr>
        </p:nvSpPr>
        <p:spPr>
          <a:xfrm>
            <a:off x="2416500" y="329307"/>
            <a:ext cx="4973915"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6D22F896-40B5-4ADD-8801-0D06FADFA095}" type="slidenum">
              <a:rPr lang="en-US" dirty="0"/>
              <a:t>‹N›</a:t>
            </a:fld>
            <a:endParaRPr lang="en-US" dirty="0"/>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idx="1"/>
          </p:nvPr>
        </p:nvSpPr>
        <p:spPr/>
        <p:txBody>
          <a:bodyPr ancho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Date Placeholder 3"/>
          <p:cNvSpPr>
            <a:spLocks noGrp="1"/>
          </p:cNvSpPr>
          <p:nvPr>
            <p:ph type="dt" sz="half" idx="10"/>
          </p:nvPr>
        </p:nvSpPr>
        <p:spPr/>
        <p:txBody>
          <a:bodyPr/>
          <a:lstStyle/>
          <a:p>
            <a:fld id="{48A87A34-81AB-432B-8DAE-1953F412C126}" type="datetimeFigureOut">
              <a:rPr lang="en-US" dirty="0"/>
              <a:t>10/15/2025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10/15/2025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Content Placeholder 3"/>
          <p:cNvSpPr>
            <a:spLocks noGrp="1"/>
          </p:cNvSpPr>
          <p:nvPr>
            <p:ph sz="half" idx="2"/>
          </p:nvPr>
        </p:nvSpPr>
        <p:spPr>
          <a:xfrm>
            <a:off x="1447191" y="2824269"/>
            <a:ext cx="4645152" cy="2644457"/>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Content Placeholder 5"/>
          <p:cNvSpPr>
            <a:spLocks noGrp="1"/>
          </p:cNvSpPr>
          <p:nvPr>
            <p:ph sz="quarter" idx="4"/>
          </p:nvPr>
        </p:nvSpPr>
        <p:spPr>
          <a:xfrm>
            <a:off x="6412362" y="2821491"/>
            <a:ext cx="4645152" cy="2637371"/>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10/15/2025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‹N›</a:t>
            </a:fld>
            <a:endParaRPr lang="en-US" dirty="0"/>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10/15/2025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a:t>
            </a:fld>
            <a:endParaRPr lang="en-US" dirty="0"/>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10/15/2025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it-IT"/>
              <a:t>Fare clic per modificare lo stile del titolo dello schema</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48A87A34-81AB-432B-8DAE-1953F412C126}" type="datetimeFigureOut">
              <a:rPr lang="en-US" dirty="0"/>
              <a:t>10/15/2025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48A87A34-81AB-432B-8DAE-1953F412C126}" type="datetimeFigureOut">
              <a:rPr lang="en-US" dirty="0"/>
              <a:pPr/>
              <a:t>10/15/2025</a:t>
            </a:fld>
            <a:endParaRPr lang="en-US" dirty="0"/>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dirty="0"/>
              <a:pPr/>
              <a:t>10/15/2025</a:t>
            </a:fld>
            <a:endParaRPr lang="en-US"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D22F896-40B5-4ADD-8801-0D06FADFA095}" type="slidenum">
              <a:rPr lang="en-US" dirty="0"/>
              <a:pPr/>
              <a:t>‹N›</a:t>
            </a:fld>
            <a:endParaRPr lang="en-US"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2726B98-D760-89F2-45D6-4ABEEBB81601}"/>
              </a:ext>
            </a:extLst>
          </p:cNvPr>
          <p:cNvSpPr>
            <a:spLocks noGrp="1"/>
          </p:cNvSpPr>
          <p:nvPr>
            <p:ph type="ctrTitle"/>
          </p:nvPr>
        </p:nvSpPr>
        <p:spPr>
          <a:xfrm>
            <a:off x="159799" y="802298"/>
            <a:ext cx="10895054" cy="2541431"/>
          </a:xfrm>
        </p:spPr>
        <p:txBody>
          <a:bodyPr>
            <a:normAutofit/>
          </a:bodyPr>
          <a:lstStyle/>
          <a:p>
            <a:r>
              <a:rPr lang="it-IT" sz="4800" dirty="0" err="1"/>
              <a:t>deflaZIONE</a:t>
            </a:r>
            <a:r>
              <a:rPr lang="it-IT" sz="4800" dirty="0"/>
              <a:t> AMMINISTATIVA: Conciliazione monocratica E VARIE FORME DI DIFFIDA</a:t>
            </a:r>
          </a:p>
        </p:txBody>
      </p:sp>
      <p:sp>
        <p:nvSpPr>
          <p:cNvPr id="3" name="Sottotitolo 2">
            <a:extLst>
              <a:ext uri="{FF2B5EF4-FFF2-40B4-BE49-F238E27FC236}">
                <a16:creationId xmlns:a16="http://schemas.microsoft.com/office/drawing/2014/main" id="{B395590B-EA4B-AF42-A12B-DDAA1E1FF74F}"/>
              </a:ext>
            </a:extLst>
          </p:cNvPr>
          <p:cNvSpPr>
            <a:spLocks noGrp="1"/>
          </p:cNvSpPr>
          <p:nvPr>
            <p:ph type="subTitle" idx="1"/>
          </p:nvPr>
        </p:nvSpPr>
        <p:spPr/>
        <p:txBody>
          <a:bodyPr/>
          <a:lstStyle/>
          <a:p>
            <a:r>
              <a:rPr lang="it-IT" dirty="0"/>
              <a:t>A cura di </a:t>
            </a:r>
            <a:r>
              <a:rPr lang="it-IT" dirty="0" err="1"/>
              <a:t>michele</a:t>
            </a:r>
            <a:r>
              <a:rPr lang="it-IT" dirty="0"/>
              <a:t> donati – consulente del lavoro in ancona</a:t>
            </a:r>
          </a:p>
        </p:txBody>
      </p:sp>
    </p:spTree>
    <p:extLst>
      <p:ext uri="{BB962C8B-B14F-4D97-AF65-F5344CB8AC3E}">
        <p14:creationId xmlns:p14="http://schemas.microsoft.com/office/powerpoint/2010/main" val="28321415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F64E52-03F5-FDD3-20A9-B1D7C6DEB345}"/>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94A03624-7168-1FBE-293D-A6B0749D747A}"/>
              </a:ext>
            </a:extLst>
          </p:cNvPr>
          <p:cNvSpPr>
            <a:spLocks noGrp="1"/>
          </p:cNvSpPr>
          <p:nvPr>
            <p:ph type="title"/>
          </p:nvPr>
        </p:nvSpPr>
        <p:spPr>
          <a:xfrm>
            <a:off x="541538" y="804519"/>
            <a:ext cx="11239129" cy="1049235"/>
          </a:xfrm>
        </p:spPr>
        <p:txBody>
          <a:bodyPr/>
          <a:lstStyle/>
          <a:p>
            <a:r>
              <a:rPr lang="it-IT" dirty="0"/>
              <a:t>La conciliazione monocratica (art. 11)</a:t>
            </a:r>
          </a:p>
        </p:txBody>
      </p:sp>
      <p:sp>
        <p:nvSpPr>
          <p:cNvPr id="3" name="Segnaposto contenuto 2">
            <a:extLst>
              <a:ext uri="{FF2B5EF4-FFF2-40B4-BE49-F238E27FC236}">
                <a16:creationId xmlns:a16="http://schemas.microsoft.com/office/drawing/2014/main" id="{3992B48A-1D0F-3F7F-2791-00D20C6717FC}"/>
              </a:ext>
            </a:extLst>
          </p:cNvPr>
          <p:cNvSpPr>
            <a:spLocks noGrp="1"/>
          </p:cNvSpPr>
          <p:nvPr>
            <p:ph idx="1"/>
          </p:nvPr>
        </p:nvSpPr>
        <p:spPr>
          <a:xfrm>
            <a:off x="426129" y="2015732"/>
            <a:ext cx="11354538" cy="3932307"/>
          </a:xfrm>
        </p:spPr>
        <p:txBody>
          <a:bodyPr>
            <a:normAutofit/>
          </a:bodyPr>
          <a:lstStyle/>
          <a:p>
            <a:pPr marL="0" indent="0">
              <a:buNone/>
            </a:pPr>
            <a:r>
              <a:rPr lang="it-IT" dirty="0"/>
              <a:t>Art. 11 </a:t>
            </a:r>
            <a:r>
              <a:rPr lang="it-IT" dirty="0" err="1"/>
              <a:t>D.Lgs.n</a:t>
            </a:r>
            <a:r>
              <a:rPr lang="it-IT" dirty="0"/>
              <a:t>. 124/2004 – Caratteristiche principali dell’Istituto: Risposta ad interpello </a:t>
            </a:r>
            <a:r>
              <a:rPr lang="it-IT" dirty="0" err="1"/>
              <a:t>Min.Lav</a:t>
            </a:r>
            <a:r>
              <a:rPr lang="it-IT" dirty="0"/>
              <a:t>. 26/10/2006</a:t>
            </a:r>
          </a:p>
          <a:p>
            <a:pPr marL="0" indent="0" algn="just">
              <a:buNone/>
            </a:pPr>
            <a:r>
              <a:rPr lang="it-IT" dirty="0"/>
              <a:t>La conciliazione monocratica può essere avviata in presenza di questioni attinenti a </a:t>
            </a:r>
            <a:r>
              <a:rPr lang="it-IT" b="1" dirty="0"/>
              <a:t>diritti patrimoniali del lavoratore – non solo subordinato – di origine contrattuale o legale</a:t>
            </a:r>
            <a:r>
              <a:rPr lang="it-IT" dirty="0"/>
              <a:t>, quando ancora non si è effettuato alcun accertamento in ordine ai fatti oggetto di verifica e sempre che non emergano evidenti e chiari indizi di violazioni penalmente rilevanti. </a:t>
            </a:r>
          </a:p>
          <a:p>
            <a:pPr marL="0" indent="0" algn="just">
              <a:buNone/>
            </a:pPr>
            <a:endParaRPr lang="it-IT" dirty="0"/>
          </a:p>
          <a:p>
            <a:pPr marL="0" indent="0" algn="ctr">
              <a:buNone/>
            </a:pPr>
            <a:r>
              <a:rPr lang="it-IT" i="1" dirty="0"/>
              <a:t>(torneremo sulla risposta ad interpello 26/10/2006…)</a:t>
            </a:r>
          </a:p>
        </p:txBody>
      </p:sp>
    </p:spTree>
    <p:extLst>
      <p:ext uri="{BB962C8B-B14F-4D97-AF65-F5344CB8AC3E}">
        <p14:creationId xmlns:p14="http://schemas.microsoft.com/office/powerpoint/2010/main" val="17842797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EC946E-A38E-95B9-57BF-FAEAA49FE32A}"/>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13627B29-A8B8-A458-526C-FC0C40F39916}"/>
              </a:ext>
            </a:extLst>
          </p:cNvPr>
          <p:cNvSpPr>
            <a:spLocks noGrp="1"/>
          </p:cNvSpPr>
          <p:nvPr>
            <p:ph type="title"/>
          </p:nvPr>
        </p:nvSpPr>
        <p:spPr>
          <a:xfrm>
            <a:off x="541538" y="804519"/>
            <a:ext cx="11239129" cy="1049235"/>
          </a:xfrm>
        </p:spPr>
        <p:txBody>
          <a:bodyPr/>
          <a:lstStyle/>
          <a:p>
            <a:r>
              <a:rPr lang="it-IT" dirty="0"/>
              <a:t>La conciliazione monocratica (art. 11)</a:t>
            </a:r>
          </a:p>
        </p:txBody>
      </p:sp>
      <p:sp>
        <p:nvSpPr>
          <p:cNvPr id="3" name="Segnaposto contenuto 2">
            <a:extLst>
              <a:ext uri="{FF2B5EF4-FFF2-40B4-BE49-F238E27FC236}">
                <a16:creationId xmlns:a16="http://schemas.microsoft.com/office/drawing/2014/main" id="{E01ED9EC-D2E4-A513-4DC8-0B9B43253C5C}"/>
              </a:ext>
            </a:extLst>
          </p:cNvPr>
          <p:cNvSpPr>
            <a:spLocks noGrp="1"/>
          </p:cNvSpPr>
          <p:nvPr>
            <p:ph idx="1"/>
          </p:nvPr>
        </p:nvSpPr>
        <p:spPr>
          <a:xfrm>
            <a:off x="426129" y="2015732"/>
            <a:ext cx="11354538" cy="3932307"/>
          </a:xfrm>
        </p:spPr>
        <p:txBody>
          <a:bodyPr>
            <a:normAutofit/>
          </a:bodyPr>
          <a:lstStyle/>
          <a:p>
            <a:pPr marL="0" indent="0">
              <a:buNone/>
            </a:pPr>
            <a:r>
              <a:rPr lang="it-IT" dirty="0"/>
              <a:t>Art. 11 </a:t>
            </a:r>
            <a:r>
              <a:rPr lang="it-IT" dirty="0" err="1"/>
              <a:t>D.Lgs.n</a:t>
            </a:r>
            <a:r>
              <a:rPr lang="it-IT" dirty="0"/>
              <a:t>. 124/2004 – Caratteristiche principali dell’Istituto: Circolare </a:t>
            </a:r>
            <a:r>
              <a:rPr lang="it-IT" dirty="0" err="1"/>
              <a:t>Min.Lav</a:t>
            </a:r>
            <a:r>
              <a:rPr lang="it-IT" dirty="0"/>
              <a:t>. 36/2009</a:t>
            </a:r>
          </a:p>
          <a:p>
            <a:pPr marL="0" indent="0">
              <a:buNone/>
            </a:pPr>
            <a:r>
              <a:rPr lang="it-IT" dirty="0"/>
              <a:t>(…) Le Direzioni del lavoro potranno prendere in considerazione soltanto le </a:t>
            </a:r>
            <a:r>
              <a:rPr lang="it-IT" dirty="0" err="1"/>
              <a:t>r.i.</a:t>
            </a:r>
            <a:r>
              <a:rPr lang="it-IT" dirty="0"/>
              <a:t> che non appaiano:</a:t>
            </a:r>
          </a:p>
          <a:p>
            <a:r>
              <a:rPr lang="it-IT" dirty="0"/>
              <a:t>Palesemente pretestuose</a:t>
            </a:r>
          </a:p>
          <a:p>
            <a:r>
              <a:rPr lang="it-IT" dirty="0"/>
              <a:t>Oggettivamente inattendibili</a:t>
            </a:r>
          </a:p>
          <a:p>
            <a:r>
              <a:rPr lang="it-IT" dirty="0"/>
              <a:t>Prive di ogni fondamento</a:t>
            </a:r>
          </a:p>
        </p:txBody>
      </p:sp>
    </p:spTree>
    <p:extLst>
      <p:ext uri="{BB962C8B-B14F-4D97-AF65-F5344CB8AC3E}">
        <p14:creationId xmlns:p14="http://schemas.microsoft.com/office/powerpoint/2010/main" val="12710316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10C104-881B-D031-AC41-65905DDEE86A}"/>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2CE50353-63D7-39C7-93C8-307F23E33E48}"/>
              </a:ext>
            </a:extLst>
          </p:cNvPr>
          <p:cNvSpPr>
            <a:spLocks noGrp="1"/>
          </p:cNvSpPr>
          <p:nvPr>
            <p:ph type="title"/>
          </p:nvPr>
        </p:nvSpPr>
        <p:spPr>
          <a:xfrm>
            <a:off x="541538" y="804519"/>
            <a:ext cx="11239129" cy="1049235"/>
          </a:xfrm>
        </p:spPr>
        <p:txBody>
          <a:bodyPr/>
          <a:lstStyle/>
          <a:p>
            <a:r>
              <a:rPr lang="it-IT" dirty="0"/>
              <a:t>La conciliazione monocratica (art. 11)</a:t>
            </a:r>
          </a:p>
        </p:txBody>
      </p:sp>
      <p:sp>
        <p:nvSpPr>
          <p:cNvPr id="3" name="Segnaposto contenuto 2">
            <a:extLst>
              <a:ext uri="{FF2B5EF4-FFF2-40B4-BE49-F238E27FC236}">
                <a16:creationId xmlns:a16="http://schemas.microsoft.com/office/drawing/2014/main" id="{9144EC13-37F7-E3E7-1CFB-ABDD40C97F1A}"/>
              </a:ext>
            </a:extLst>
          </p:cNvPr>
          <p:cNvSpPr>
            <a:spLocks noGrp="1"/>
          </p:cNvSpPr>
          <p:nvPr>
            <p:ph idx="1"/>
          </p:nvPr>
        </p:nvSpPr>
        <p:spPr>
          <a:xfrm>
            <a:off x="426129" y="2015732"/>
            <a:ext cx="11354538" cy="3932307"/>
          </a:xfrm>
        </p:spPr>
        <p:txBody>
          <a:bodyPr>
            <a:normAutofit/>
          </a:bodyPr>
          <a:lstStyle/>
          <a:p>
            <a:pPr marL="0" indent="0">
              <a:buNone/>
            </a:pPr>
            <a:r>
              <a:rPr lang="it-IT" dirty="0"/>
              <a:t>Art. 11 </a:t>
            </a:r>
            <a:r>
              <a:rPr lang="it-IT" dirty="0" err="1"/>
              <a:t>D.Lgs.n</a:t>
            </a:r>
            <a:r>
              <a:rPr lang="it-IT" dirty="0"/>
              <a:t>. 124/2004 – Caratteristiche principali dell’Istituto: Circolare </a:t>
            </a:r>
            <a:r>
              <a:rPr lang="it-IT" dirty="0" err="1"/>
              <a:t>Min.Lav</a:t>
            </a:r>
            <a:r>
              <a:rPr lang="it-IT" dirty="0"/>
              <a:t>. 36/2009</a:t>
            </a:r>
          </a:p>
          <a:p>
            <a:pPr marL="0" indent="0">
              <a:buNone/>
            </a:pPr>
            <a:r>
              <a:rPr lang="it-IT" dirty="0"/>
              <a:t>(…) Viceversa si ritiene necessario procedere direttamente all’accesso ispettivo limitatamente alle richieste di intervento caratterizzate dalla denuncia di irregolarità significativamente gravi, vale a dire che:</a:t>
            </a:r>
          </a:p>
          <a:p>
            <a:r>
              <a:rPr lang="it-IT" dirty="0"/>
              <a:t>Rivestano diretta ed esclusiva rilevanza penale</a:t>
            </a:r>
          </a:p>
          <a:p>
            <a:r>
              <a:rPr lang="it-IT" dirty="0"/>
              <a:t>Interessino altri lavoratori oltre al denunciante</a:t>
            </a:r>
          </a:p>
          <a:p>
            <a:r>
              <a:rPr lang="it-IT" dirty="0"/>
              <a:t>Riguardino fenomeni di elusione diffusi nel territorio</a:t>
            </a:r>
          </a:p>
          <a:p>
            <a:r>
              <a:rPr lang="it-IT" dirty="0"/>
              <a:t>Abbiano ad oggetto profili esclusivamente contributivi e previdenziali</a:t>
            </a:r>
          </a:p>
        </p:txBody>
      </p:sp>
    </p:spTree>
    <p:extLst>
      <p:ext uri="{BB962C8B-B14F-4D97-AF65-F5344CB8AC3E}">
        <p14:creationId xmlns:p14="http://schemas.microsoft.com/office/powerpoint/2010/main" val="8116123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7D63C9-C6E1-BBC7-76F0-91108BC88000}"/>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F4CDE66B-7F39-905C-FC2C-7D7262EC8B67}"/>
              </a:ext>
            </a:extLst>
          </p:cNvPr>
          <p:cNvSpPr>
            <a:spLocks noGrp="1"/>
          </p:cNvSpPr>
          <p:nvPr>
            <p:ph type="title"/>
          </p:nvPr>
        </p:nvSpPr>
        <p:spPr>
          <a:xfrm>
            <a:off x="541538" y="804519"/>
            <a:ext cx="11239129" cy="1049235"/>
          </a:xfrm>
        </p:spPr>
        <p:txBody>
          <a:bodyPr/>
          <a:lstStyle/>
          <a:p>
            <a:r>
              <a:rPr lang="it-IT" dirty="0"/>
              <a:t>La conciliazione monocratica (art. 11)</a:t>
            </a:r>
          </a:p>
        </p:txBody>
      </p:sp>
      <p:sp>
        <p:nvSpPr>
          <p:cNvPr id="3" name="Segnaposto contenuto 2">
            <a:extLst>
              <a:ext uri="{FF2B5EF4-FFF2-40B4-BE49-F238E27FC236}">
                <a16:creationId xmlns:a16="http://schemas.microsoft.com/office/drawing/2014/main" id="{A57AA05C-28B9-4E4D-3797-424FFCE8CB68}"/>
              </a:ext>
            </a:extLst>
          </p:cNvPr>
          <p:cNvSpPr>
            <a:spLocks noGrp="1"/>
          </p:cNvSpPr>
          <p:nvPr>
            <p:ph idx="1"/>
          </p:nvPr>
        </p:nvSpPr>
        <p:spPr>
          <a:xfrm>
            <a:off x="426129" y="2015732"/>
            <a:ext cx="11354538" cy="3932307"/>
          </a:xfrm>
        </p:spPr>
        <p:txBody>
          <a:bodyPr>
            <a:normAutofit/>
          </a:bodyPr>
          <a:lstStyle/>
          <a:p>
            <a:pPr marL="0" indent="0">
              <a:buNone/>
            </a:pPr>
            <a:r>
              <a:rPr lang="it-IT" dirty="0"/>
              <a:t>Art. 11 </a:t>
            </a:r>
            <a:r>
              <a:rPr lang="it-IT" dirty="0" err="1"/>
              <a:t>D.Lgs.n</a:t>
            </a:r>
            <a:r>
              <a:rPr lang="it-IT" dirty="0"/>
              <a:t>. 124/2004 – Caratteristiche principali dell’Istituto: Circolare </a:t>
            </a:r>
            <a:r>
              <a:rPr lang="it-IT" dirty="0" err="1"/>
              <a:t>Min.Lav</a:t>
            </a:r>
            <a:r>
              <a:rPr lang="it-IT" dirty="0"/>
              <a:t>. 36/2009</a:t>
            </a:r>
          </a:p>
          <a:p>
            <a:pPr marL="0" indent="0">
              <a:buNone/>
            </a:pPr>
            <a:r>
              <a:rPr lang="it-IT" dirty="0"/>
              <a:t>Cosa accade in ipotesi di mancato accordo?</a:t>
            </a:r>
          </a:p>
          <a:p>
            <a:pPr marL="0" indent="0">
              <a:buNone/>
            </a:pPr>
            <a:r>
              <a:rPr lang="it-IT" b="1" dirty="0"/>
              <a:t>Esito derivante dalla condotta del lavoratore</a:t>
            </a:r>
            <a:r>
              <a:rPr lang="it-IT" dirty="0"/>
              <a:t>: non consegue necessariamente l’attivazione dell’accertamento ispettivo, soprattutto in assenza di elementi utili ad un possibile riscontro dei fatti denunciati</a:t>
            </a:r>
          </a:p>
          <a:p>
            <a:pPr marL="0" indent="0">
              <a:buNone/>
            </a:pPr>
            <a:r>
              <a:rPr lang="it-IT" b="1" dirty="0"/>
              <a:t>Esito derivante dalla condotta del datore di lavoro</a:t>
            </a:r>
            <a:r>
              <a:rPr lang="it-IT" dirty="0"/>
              <a:t>: in ipotesi di indisponibilità a conciliare derivante dal comportamento del datore di lavoro, si ritiene necessario procedere all’accesso ispettivo nel minor tempo possibile</a:t>
            </a:r>
          </a:p>
        </p:txBody>
      </p:sp>
    </p:spTree>
    <p:extLst>
      <p:ext uri="{BB962C8B-B14F-4D97-AF65-F5344CB8AC3E}">
        <p14:creationId xmlns:p14="http://schemas.microsoft.com/office/powerpoint/2010/main" val="7650979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F3D6B7-DE31-201E-D858-3410A3789FC7}"/>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3DC38D01-5E3E-5B0C-0FD2-D654850FD675}"/>
              </a:ext>
            </a:extLst>
          </p:cNvPr>
          <p:cNvSpPr>
            <a:spLocks noGrp="1"/>
          </p:cNvSpPr>
          <p:nvPr>
            <p:ph type="title"/>
          </p:nvPr>
        </p:nvSpPr>
        <p:spPr>
          <a:xfrm>
            <a:off x="541538" y="804519"/>
            <a:ext cx="11239129" cy="1049235"/>
          </a:xfrm>
        </p:spPr>
        <p:txBody>
          <a:bodyPr/>
          <a:lstStyle/>
          <a:p>
            <a:r>
              <a:rPr lang="it-IT" dirty="0"/>
              <a:t>La conciliazione monocratica (art. 11)</a:t>
            </a:r>
          </a:p>
        </p:txBody>
      </p:sp>
      <p:sp>
        <p:nvSpPr>
          <p:cNvPr id="3" name="Segnaposto contenuto 2">
            <a:extLst>
              <a:ext uri="{FF2B5EF4-FFF2-40B4-BE49-F238E27FC236}">
                <a16:creationId xmlns:a16="http://schemas.microsoft.com/office/drawing/2014/main" id="{43DA99A7-8185-E71A-F5FB-552B91E218DC}"/>
              </a:ext>
            </a:extLst>
          </p:cNvPr>
          <p:cNvSpPr>
            <a:spLocks noGrp="1"/>
          </p:cNvSpPr>
          <p:nvPr>
            <p:ph idx="1"/>
          </p:nvPr>
        </p:nvSpPr>
        <p:spPr>
          <a:xfrm>
            <a:off x="426129" y="2015732"/>
            <a:ext cx="11354538" cy="3932307"/>
          </a:xfrm>
        </p:spPr>
        <p:txBody>
          <a:bodyPr>
            <a:normAutofit lnSpcReduction="10000"/>
          </a:bodyPr>
          <a:lstStyle/>
          <a:p>
            <a:pPr marL="0" indent="0">
              <a:buNone/>
            </a:pPr>
            <a:r>
              <a:rPr lang="it-IT" dirty="0"/>
              <a:t>Art. 11 </a:t>
            </a:r>
            <a:r>
              <a:rPr lang="it-IT" dirty="0" err="1"/>
              <a:t>D.Lgs.n</a:t>
            </a:r>
            <a:r>
              <a:rPr lang="it-IT" dirty="0"/>
              <a:t>. 124/2004 – Caratteristiche principali dell’Istituto: Circolare </a:t>
            </a:r>
            <a:r>
              <a:rPr lang="it-IT" dirty="0" err="1"/>
              <a:t>Min.Lav</a:t>
            </a:r>
            <a:r>
              <a:rPr lang="it-IT" dirty="0"/>
              <a:t>. 36/2009</a:t>
            </a:r>
          </a:p>
          <a:p>
            <a:pPr marL="0" indent="0">
              <a:buNone/>
            </a:pPr>
            <a:r>
              <a:rPr lang="it-IT" dirty="0"/>
              <a:t>Cosa accade in ipotesi di accordo?</a:t>
            </a:r>
          </a:p>
          <a:p>
            <a:pPr marL="0" indent="0" algn="just">
              <a:buNone/>
            </a:pPr>
            <a:r>
              <a:rPr lang="it-IT" dirty="0"/>
              <a:t>L’accordo di conciliazione deve prevedere in ogni caso il riconoscimento di un periodo lavorativo intercorso tra le parti (deve essere presente un rapporto). </a:t>
            </a:r>
          </a:p>
          <a:p>
            <a:pPr marL="0" indent="0" algn="just">
              <a:buNone/>
            </a:pPr>
            <a:r>
              <a:rPr lang="it-IT" dirty="0"/>
              <a:t>Non potranno quindi concludersi conciliazioni monocratiche a carattere novativo, che si risolvano nella corresponsione di una somma di denaro da parte del datore di lavoro a mero titolo transattivo (c.d. saldo e stralcio).</a:t>
            </a:r>
          </a:p>
          <a:p>
            <a:pPr marL="0" indent="0" algn="just">
              <a:buNone/>
            </a:pPr>
            <a:r>
              <a:rPr lang="it-IT" dirty="0"/>
              <a:t>(…) il funzionario conciliatore può non sottoscrivere l’accordo raggiunto dalle parti qualora appaia manifestamente volto ad eludere l’applicazione della tutela pubblicistica prevista a favore dei lavoratori, oppure a precostituire false posizioni previdenziali.</a:t>
            </a:r>
          </a:p>
        </p:txBody>
      </p:sp>
    </p:spTree>
    <p:extLst>
      <p:ext uri="{BB962C8B-B14F-4D97-AF65-F5344CB8AC3E}">
        <p14:creationId xmlns:p14="http://schemas.microsoft.com/office/powerpoint/2010/main" val="32465774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FD7E79-878F-94EB-3F59-CFF30DAB4811}"/>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064A8741-B9A1-C6A2-4849-5B466A55A164}"/>
              </a:ext>
            </a:extLst>
          </p:cNvPr>
          <p:cNvSpPr>
            <a:spLocks noGrp="1"/>
          </p:cNvSpPr>
          <p:nvPr>
            <p:ph type="title"/>
          </p:nvPr>
        </p:nvSpPr>
        <p:spPr>
          <a:xfrm>
            <a:off x="541538" y="804519"/>
            <a:ext cx="11239129" cy="1049235"/>
          </a:xfrm>
        </p:spPr>
        <p:txBody>
          <a:bodyPr/>
          <a:lstStyle/>
          <a:p>
            <a:r>
              <a:rPr lang="it-IT" dirty="0"/>
              <a:t>La conciliazione monocratica (art. 11)</a:t>
            </a:r>
          </a:p>
        </p:txBody>
      </p:sp>
      <p:sp>
        <p:nvSpPr>
          <p:cNvPr id="3" name="Segnaposto contenuto 2">
            <a:extLst>
              <a:ext uri="{FF2B5EF4-FFF2-40B4-BE49-F238E27FC236}">
                <a16:creationId xmlns:a16="http://schemas.microsoft.com/office/drawing/2014/main" id="{F745821B-D4BD-6F39-CA9B-87D6549943CA}"/>
              </a:ext>
            </a:extLst>
          </p:cNvPr>
          <p:cNvSpPr>
            <a:spLocks noGrp="1"/>
          </p:cNvSpPr>
          <p:nvPr>
            <p:ph idx="1"/>
          </p:nvPr>
        </p:nvSpPr>
        <p:spPr>
          <a:xfrm>
            <a:off x="426129" y="2015732"/>
            <a:ext cx="11354538" cy="3932307"/>
          </a:xfrm>
        </p:spPr>
        <p:txBody>
          <a:bodyPr>
            <a:normAutofit fontScale="92500" lnSpcReduction="10000"/>
          </a:bodyPr>
          <a:lstStyle/>
          <a:p>
            <a:pPr marL="0" indent="0">
              <a:buNone/>
            </a:pPr>
            <a:r>
              <a:rPr lang="it-IT" dirty="0"/>
              <a:t>Art. 11 </a:t>
            </a:r>
            <a:r>
              <a:rPr lang="it-IT" dirty="0" err="1"/>
              <a:t>D.Lgs.n</a:t>
            </a:r>
            <a:r>
              <a:rPr lang="it-IT" dirty="0"/>
              <a:t>. 124/2004 – Caratteristiche principali dell’Istituto: Circolare </a:t>
            </a:r>
            <a:r>
              <a:rPr lang="it-IT" dirty="0" err="1"/>
              <a:t>Min.Lav</a:t>
            </a:r>
            <a:r>
              <a:rPr lang="it-IT" dirty="0"/>
              <a:t>. 36/2009</a:t>
            </a:r>
          </a:p>
          <a:p>
            <a:pPr marL="0" indent="0">
              <a:buNone/>
            </a:pPr>
            <a:r>
              <a:rPr lang="it-IT" dirty="0"/>
              <a:t>Effetti dell’accordo?</a:t>
            </a:r>
          </a:p>
          <a:p>
            <a:pPr marL="0" indent="0" algn="just">
              <a:buNone/>
            </a:pPr>
            <a:r>
              <a:rPr lang="it-IT" dirty="0"/>
              <a:t>Il mancato adempimento all’obbligo del versamento degli importi contributivi, nella misura e nei modi concordati, segnalato dagli istituti creditori, determina l’immediata attivazione della procedura ispettiva.</a:t>
            </a:r>
          </a:p>
          <a:p>
            <a:pPr marL="0" indent="0" algn="just">
              <a:buNone/>
            </a:pPr>
            <a:r>
              <a:rPr lang="it-IT" dirty="0"/>
              <a:t>Qualora la conciliazione monocratica sia definita con la previsione del versamento in misura differita o rateale (…) il procedimento si estingue con il pieno soddisfacimento del credito concordato.</a:t>
            </a:r>
          </a:p>
          <a:p>
            <a:pPr marL="0" indent="0" algn="just">
              <a:buNone/>
            </a:pPr>
            <a:r>
              <a:rPr lang="it-IT" dirty="0"/>
              <a:t>Nei casi di differimento o rateazione sarà onere del datore di lavoro fornire all’Ufficio territoriale competente dimostrare l’integrale adempimento entro i termini stabiliti nel verbale di accordo.</a:t>
            </a:r>
          </a:p>
          <a:p>
            <a:pPr marL="0" indent="0" algn="just">
              <a:buNone/>
            </a:pPr>
            <a:r>
              <a:rPr lang="it-IT" dirty="0"/>
              <a:t>La mancata ottemperanza dell’obbligo di versamento di tutte le somme concordate in sede conciliativa sembra consentire al lavoratore l’attivazione della procedura esecutiva giudiziaria sulla base dell’accordo raggiunto.</a:t>
            </a:r>
          </a:p>
        </p:txBody>
      </p:sp>
    </p:spTree>
    <p:extLst>
      <p:ext uri="{BB962C8B-B14F-4D97-AF65-F5344CB8AC3E}">
        <p14:creationId xmlns:p14="http://schemas.microsoft.com/office/powerpoint/2010/main" val="38211342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5DC327-F052-E55E-9F6C-36639C0567A5}"/>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8CAAD152-5899-2266-7664-3912D26FD12E}"/>
              </a:ext>
            </a:extLst>
          </p:cNvPr>
          <p:cNvSpPr>
            <a:spLocks noGrp="1"/>
          </p:cNvSpPr>
          <p:nvPr>
            <p:ph type="title"/>
          </p:nvPr>
        </p:nvSpPr>
        <p:spPr>
          <a:xfrm>
            <a:off x="541538" y="804519"/>
            <a:ext cx="11239129" cy="1049235"/>
          </a:xfrm>
        </p:spPr>
        <p:txBody>
          <a:bodyPr/>
          <a:lstStyle/>
          <a:p>
            <a:r>
              <a:rPr lang="it-IT" dirty="0"/>
              <a:t>La conciliazione monocratica (art. 11)</a:t>
            </a:r>
          </a:p>
        </p:txBody>
      </p:sp>
      <p:sp>
        <p:nvSpPr>
          <p:cNvPr id="3" name="Segnaposto contenuto 2">
            <a:extLst>
              <a:ext uri="{FF2B5EF4-FFF2-40B4-BE49-F238E27FC236}">
                <a16:creationId xmlns:a16="http://schemas.microsoft.com/office/drawing/2014/main" id="{FF3A40C0-4932-E762-F3E6-8354B17ABAE1}"/>
              </a:ext>
            </a:extLst>
          </p:cNvPr>
          <p:cNvSpPr>
            <a:spLocks noGrp="1"/>
          </p:cNvSpPr>
          <p:nvPr>
            <p:ph idx="1"/>
          </p:nvPr>
        </p:nvSpPr>
        <p:spPr>
          <a:xfrm>
            <a:off x="426129" y="2015732"/>
            <a:ext cx="11354538" cy="3932307"/>
          </a:xfrm>
        </p:spPr>
        <p:txBody>
          <a:bodyPr>
            <a:normAutofit/>
          </a:bodyPr>
          <a:lstStyle/>
          <a:p>
            <a:pPr marL="0" indent="0">
              <a:buNone/>
            </a:pPr>
            <a:r>
              <a:rPr lang="it-IT" dirty="0"/>
              <a:t>Art. 11 </a:t>
            </a:r>
            <a:r>
              <a:rPr lang="it-IT" dirty="0" err="1"/>
              <a:t>D.Lgs.n</a:t>
            </a:r>
            <a:r>
              <a:rPr lang="it-IT" dirty="0"/>
              <a:t>. 124/2004 – Determinazione delle sanzioni: Interpello 26/10/2006</a:t>
            </a:r>
          </a:p>
          <a:p>
            <a:pPr marL="0" indent="0">
              <a:buNone/>
            </a:pPr>
            <a:r>
              <a:rPr lang="it-IT" b="1" dirty="0"/>
              <a:t>Sanzioni civili per omissione e non per evasione</a:t>
            </a:r>
          </a:p>
          <a:p>
            <a:pPr marL="0" indent="0" algn="just">
              <a:buNone/>
            </a:pPr>
            <a:r>
              <a:rPr lang="it-IT" dirty="0"/>
              <a:t>(…) l’ipotesi della conciliazione monocratica rientri pienamente nella formulazione di cui al citato art. 116, comma 8 lett. b), ultimo periodo, laddove la denuncia della situazione sia effettuata spontaneamente prima di contestazioni o richieste da parte degli Enti impositori, in quanto tale fattispecie esula dall’ipotesi di un accertamento da parte di un organo di vigilanza e presuppone, al contrario, un’attivazione del debitore finalizzata alla regolarizzazione contributiva. In tal caso, quindi, il datore di lavoro sarà tenuto a versare la somma concernente i contributi o premi, con l’applicazione della sanzione civile pari al TUR maggiorato di 5,5 punti. </a:t>
            </a:r>
          </a:p>
        </p:txBody>
      </p:sp>
    </p:spTree>
    <p:extLst>
      <p:ext uri="{BB962C8B-B14F-4D97-AF65-F5344CB8AC3E}">
        <p14:creationId xmlns:p14="http://schemas.microsoft.com/office/powerpoint/2010/main" val="26542867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94D18D-F28D-CF3A-0458-371CC16152A7}"/>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173E46D5-307F-F5FA-8C5E-C70C95999760}"/>
              </a:ext>
            </a:extLst>
          </p:cNvPr>
          <p:cNvSpPr>
            <a:spLocks noGrp="1"/>
          </p:cNvSpPr>
          <p:nvPr>
            <p:ph type="title"/>
          </p:nvPr>
        </p:nvSpPr>
        <p:spPr>
          <a:xfrm>
            <a:off x="541538" y="804519"/>
            <a:ext cx="11239129" cy="1049235"/>
          </a:xfrm>
        </p:spPr>
        <p:txBody>
          <a:bodyPr/>
          <a:lstStyle/>
          <a:p>
            <a:r>
              <a:rPr lang="it-IT" dirty="0"/>
              <a:t>La diffida accertativa (art. 12)</a:t>
            </a:r>
          </a:p>
        </p:txBody>
      </p:sp>
      <p:sp>
        <p:nvSpPr>
          <p:cNvPr id="3" name="Segnaposto contenuto 2">
            <a:extLst>
              <a:ext uri="{FF2B5EF4-FFF2-40B4-BE49-F238E27FC236}">
                <a16:creationId xmlns:a16="http://schemas.microsoft.com/office/drawing/2014/main" id="{0090F8E8-76EF-E45F-9FF3-F2C0D13AB774}"/>
              </a:ext>
            </a:extLst>
          </p:cNvPr>
          <p:cNvSpPr>
            <a:spLocks noGrp="1"/>
          </p:cNvSpPr>
          <p:nvPr>
            <p:ph idx="1"/>
          </p:nvPr>
        </p:nvSpPr>
        <p:spPr>
          <a:xfrm>
            <a:off x="426129" y="2015732"/>
            <a:ext cx="11354538" cy="3932307"/>
          </a:xfrm>
        </p:spPr>
        <p:txBody>
          <a:bodyPr>
            <a:normAutofit/>
          </a:bodyPr>
          <a:lstStyle/>
          <a:p>
            <a:pPr marL="0" indent="0">
              <a:buNone/>
            </a:pPr>
            <a:r>
              <a:rPr lang="it-IT" dirty="0"/>
              <a:t>Art. 12 </a:t>
            </a:r>
            <a:r>
              <a:rPr lang="it-IT" dirty="0" err="1"/>
              <a:t>D.Lgs.n</a:t>
            </a:r>
            <a:r>
              <a:rPr lang="it-IT" dirty="0"/>
              <a:t>. 124/2004 – la disciplina della diffida accertativa per crediti patrimoniali</a:t>
            </a:r>
          </a:p>
          <a:p>
            <a:pPr marL="0" indent="0" algn="just">
              <a:buNone/>
            </a:pPr>
            <a:r>
              <a:rPr lang="it-IT" dirty="0"/>
              <a:t>Qualora </a:t>
            </a:r>
            <a:r>
              <a:rPr lang="it-IT" b="1" dirty="0"/>
              <a:t>nell'ambito dell'attività di vigilanza </a:t>
            </a:r>
            <a:r>
              <a:rPr lang="it-IT" dirty="0"/>
              <a:t>emergano inosservanze alla disciplina contrattuale da cui scaturiscono </a:t>
            </a:r>
            <a:r>
              <a:rPr lang="it-IT" b="1" dirty="0"/>
              <a:t>crediti patrimoniali in favore dei prestatori di lavoro</a:t>
            </a:r>
            <a:r>
              <a:rPr lang="it-IT" dirty="0"/>
              <a:t>, </a:t>
            </a:r>
            <a:r>
              <a:rPr lang="it-IT" i="1" u="sng" dirty="0"/>
              <a:t>il personale ispettivo delle Direzioni del lavoro diffida il datore di lavoro a corrispondere gli importi risultanti dagli accertamenti</a:t>
            </a:r>
            <a:r>
              <a:rPr lang="it-IT" dirty="0"/>
              <a:t>. </a:t>
            </a:r>
          </a:p>
          <a:p>
            <a:pPr marL="0" indent="0" algn="just">
              <a:buNone/>
            </a:pPr>
            <a:r>
              <a:rPr lang="it-IT" dirty="0"/>
              <a:t>La diffida trova altresì applicazione nei confronti dei soggetti che utilizzano le prestazioni di lavoro, da ritenersi solidalmente responsabili dei crediti accertati.</a:t>
            </a:r>
          </a:p>
          <a:p>
            <a:pPr marL="0" indent="0">
              <a:buNone/>
            </a:pPr>
            <a:endParaRPr lang="it-IT" dirty="0"/>
          </a:p>
        </p:txBody>
      </p:sp>
    </p:spTree>
    <p:extLst>
      <p:ext uri="{BB962C8B-B14F-4D97-AF65-F5344CB8AC3E}">
        <p14:creationId xmlns:p14="http://schemas.microsoft.com/office/powerpoint/2010/main" val="28607922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A4EA26-A1F9-B1B7-A317-0E16595C4AE0}"/>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D4EDAF18-CF93-B055-A0B4-DD21753C72D7}"/>
              </a:ext>
            </a:extLst>
          </p:cNvPr>
          <p:cNvSpPr>
            <a:spLocks noGrp="1"/>
          </p:cNvSpPr>
          <p:nvPr>
            <p:ph type="title"/>
          </p:nvPr>
        </p:nvSpPr>
        <p:spPr>
          <a:xfrm>
            <a:off x="541538" y="804519"/>
            <a:ext cx="11239129" cy="1049235"/>
          </a:xfrm>
        </p:spPr>
        <p:txBody>
          <a:bodyPr/>
          <a:lstStyle/>
          <a:p>
            <a:r>
              <a:rPr lang="it-IT" dirty="0"/>
              <a:t>La diffida accertativa (art. 12)</a:t>
            </a:r>
          </a:p>
        </p:txBody>
      </p:sp>
      <p:sp>
        <p:nvSpPr>
          <p:cNvPr id="3" name="Segnaposto contenuto 2">
            <a:extLst>
              <a:ext uri="{FF2B5EF4-FFF2-40B4-BE49-F238E27FC236}">
                <a16:creationId xmlns:a16="http://schemas.microsoft.com/office/drawing/2014/main" id="{8161ECCA-7E44-7620-E870-E52A805F58E3}"/>
              </a:ext>
            </a:extLst>
          </p:cNvPr>
          <p:cNvSpPr>
            <a:spLocks noGrp="1"/>
          </p:cNvSpPr>
          <p:nvPr>
            <p:ph idx="1"/>
          </p:nvPr>
        </p:nvSpPr>
        <p:spPr>
          <a:xfrm>
            <a:off x="426129" y="2015732"/>
            <a:ext cx="11354538" cy="3932307"/>
          </a:xfrm>
        </p:spPr>
        <p:txBody>
          <a:bodyPr>
            <a:normAutofit lnSpcReduction="10000"/>
          </a:bodyPr>
          <a:lstStyle/>
          <a:p>
            <a:pPr marL="0" indent="0">
              <a:buNone/>
            </a:pPr>
            <a:r>
              <a:rPr lang="it-IT" dirty="0"/>
              <a:t>Art. 12 </a:t>
            </a:r>
            <a:r>
              <a:rPr lang="it-IT" dirty="0" err="1"/>
              <a:t>D.Lgs.n</a:t>
            </a:r>
            <a:r>
              <a:rPr lang="it-IT" dirty="0"/>
              <a:t>. 124/2004 – la disciplina della diffida accertativa per crediti patrimoniali</a:t>
            </a:r>
          </a:p>
          <a:p>
            <a:pPr marL="0" indent="0" algn="just">
              <a:buNone/>
            </a:pPr>
            <a:r>
              <a:rPr lang="it-IT" dirty="0"/>
              <a:t>Entro </a:t>
            </a:r>
            <a:r>
              <a:rPr lang="it-IT" b="1" dirty="0"/>
              <a:t>trenta giorni </a:t>
            </a:r>
            <a:r>
              <a:rPr lang="it-IT" dirty="0"/>
              <a:t>dalla notifica della diffida accertativa, </a:t>
            </a:r>
            <a:r>
              <a:rPr lang="it-IT" b="1" dirty="0"/>
              <a:t>il datore di lavoro può promuovere tentativo di conciliazione </a:t>
            </a:r>
            <a:r>
              <a:rPr lang="it-IT" b="1" i="1" dirty="0"/>
              <a:t>(art. 11 D.Lgs,n124/2004)</a:t>
            </a:r>
            <a:r>
              <a:rPr lang="it-IT" b="1" dirty="0"/>
              <a:t> presso la Direzione provinciale del lavoro</a:t>
            </a:r>
            <a:r>
              <a:rPr lang="it-IT" dirty="0"/>
              <a:t>. </a:t>
            </a:r>
          </a:p>
          <a:p>
            <a:pPr marL="0" indent="0" algn="just">
              <a:buNone/>
            </a:pPr>
            <a:r>
              <a:rPr lang="it-IT" dirty="0"/>
              <a:t>In caso di accordo, risultante da verbale sottoscritto dalle parti, il provvedimento di diffida perde efficacia e, per il verbale medesimo, non trovano applicazione le disposizioni di cui all'articolo 2113, commi primo, secondo e terzo, del codice civile. </a:t>
            </a:r>
          </a:p>
          <a:p>
            <a:pPr marL="0" indent="0" algn="just">
              <a:buNone/>
            </a:pPr>
            <a:r>
              <a:rPr lang="it-IT" dirty="0"/>
              <a:t>Entro il medesimo termine, in </a:t>
            </a:r>
            <a:r>
              <a:rPr lang="it-IT" b="1" dirty="0"/>
              <a:t>alternativa</a:t>
            </a:r>
            <a:r>
              <a:rPr lang="it-IT" dirty="0"/>
              <a:t>, il datore di lavoro può promuovere ricorso avverso il provvedimento di diffida al direttore dell'ufficio che ha adottato l'atto. </a:t>
            </a:r>
          </a:p>
          <a:p>
            <a:pPr marL="0" indent="0" algn="just">
              <a:buNone/>
            </a:pPr>
            <a:r>
              <a:rPr lang="it-IT" dirty="0"/>
              <a:t>Il ricorso, notificato anche al lavoratore, sospende l'esecutività della diffida ed è deciso nel termine di sessanta giorni dalla presentazione.</a:t>
            </a:r>
          </a:p>
        </p:txBody>
      </p:sp>
    </p:spTree>
    <p:extLst>
      <p:ext uri="{BB962C8B-B14F-4D97-AF65-F5344CB8AC3E}">
        <p14:creationId xmlns:p14="http://schemas.microsoft.com/office/powerpoint/2010/main" val="8408558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5614C9-E811-F911-0C57-716C4DE0CF42}"/>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82AD3D58-0A03-7E2A-DDCA-E65EE5E71F02}"/>
              </a:ext>
            </a:extLst>
          </p:cNvPr>
          <p:cNvSpPr>
            <a:spLocks noGrp="1"/>
          </p:cNvSpPr>
          <p:nvPr>
            <p:ph type="title"/>
          </p:nvPr>
        </p:nvSpPr>
        <p:spPr>
          <a:xfrm>
            <a:off x="541538" y="804519"/>
            <a:ext cx="11239129" cy="1049235"/>
          </a:xfrm>
        </p:spPr>
        <p:txBody>
          <a:bodyPr/>
          <a:lstStyle/>
          <a:p>
            <a:r>
              <a:rPr lang="it-IT" dirty="0"/>
              <a:t>La diffida accertativa (art. 12)</a:t>
            </a:r>
          </a:p>
        </p:txBody>
      </p:sp>
      <p:sp>
        <p:nvSpPr>
          <p:cNvPr id="3" name="Segnaposto contenuto 2">
            <a:extLst>
              <a:ext uri="{FF2B5EF4-FFF2-40B4-BE49-F238E27FC236}">
                <a16:creationId xmlns:a16="http://schemas.microsoft.com/office/drawing/2014/main" id="{604620B7-B5CE-C738-7FA0-E45450E261C1}"/>
              </a:ext>
            </a:extLst>
          </p:cNvPr>
          <p:cNvSpPr>
            <a:spLocks noGrp="1"/>
          </p:cNvSpPr>
          <p:nvPr>
            <p:ph idx="1"/>
          </p:nvPr>
        </p:nvSpPr>
        <p:spPr>
          <a:xfrm>
            <a:off x="426129" y="2015732"/>
            <a:ext cx="11354538" cy="3932307"/>
          </a:xfrm>
        </p:spPr>
        <p:txBody>
          <a:bodyPr>
            <a:normAutofit/>
          </a:bodyPr>
          <a:lstStyle/>
          <a:p>
            <a:pPr marL="0" indent="0">
              <a:buNone/>
            </a:pPr>
            <a:r>
              <a:rPr lang="it-IT" dirty="0"/>
              <a:t>Art. 12 </a:t>
            </a:r>
            <a:r>
              <a:rPr lang="it-IT" dirty="0" err="1"/>
              <a:t>D.Lgs.n</a:t>
            </a:r>
            <a:r>
              <a:rPr lang="it-IT" dirty="0"/>
              <a:t>. 124/2004 – la disciplina della diffida accertativa per crediti patrimoniali</a:t>
            </a:r>
          </a:p>
          <a:p>
            <a:pPr marL="0" indent="0" algn="just">
              <a:buNone/>
            </a:pPr>
            <a:r>
              <a:rPr lang="it-IT" dirty="0"/>
              <a:t>Decorso inutilmente il termine di cui al comma 2 o in caso di mancato raggiungimento dell'accordo, attestato da apposito verbale, oppure in caso di rigetto del ricorso, il provvedimento di diffida di cui al comma 1 acquista efficacia di titolo esecutivo.</a:t>
            </a:r>
          </a:p>
        </p:txBody>
      </p:sp>
    </p:spTree>
    <p:extLst>
      <p:ext uri="{BB962C8B-B14F-4D97-AF65-F5344CB8AC3E}">
        <p14:creationId xmlns:p14="http://schemas.microsoft.com/office/powerpoint/2010/main" val="10049830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8062B12-E306-6B6E-7A8C-5B646F0B7EBD}"/>
              </a:ext>
            </a:extLst>
          </p:cNvPr>
          <p:cNvSpPr>
            <a:spLocks noGrp="1"/>
          </p:cNvSpPr>
          <p:nvPr>
            <p:ph type="title"/>
          </p:nvPr>
        </p:nvSpPr>
        <p:spPr>
          <a:xfrm>
            <a:off x="541538" y="804519"/>
            <a:ext cx="11239129" cy="1049235"/>
          </a:xfrm>
        </p:spPr>
        <p:txBody>
          <a:bodyPr/>
          <a:lstStyle/>
          <a:p>
            <a:r>
              <a:rPr lang="it-IT" dirty="0"/>
              <a:t>La conciliazione monocratica (art. 11)</a:t>
            </a:r>
          </a:p>
        </p:txBody>
      </p:sp>
      <p:sp>
        <p:nvSpPr>
          <p:cNvPr id="3" name="Segnaposto contenuto 2">
            <a:extLst>
              <a:ext uri="{FF2B5EF4-FFF2-40B4-BE49-F238E27FC236}">
                <a16:creationId xmlns:a16="http://schemas.microsoft.com/office/drawing/2014/main" id="{6F07AF5D-D96D-33B5-5B1C-93E817096DC0}"/>
              </a:ext>
            </a:extLst>
          </p:cNvPr>
          <p:cNvSpPr>
            <a:spLocks noGrp="1"/>
          </p:cNvSpPr>
          <p:nvPr>
            <p:ph idx="1"/>
          </p:nvPr>
        </p:nvSpPr>
        <p:spPr>
          <a:xfrm>
            <a:off x="426129" y="2015732"/>
            <a:ext cx="11354538" cy="3932307"/>
          </a:xfrm>
        </p:spPr>
        <p:txBody>
          <a:bodyPr/>
          <a:lstStyle/>
          <a:p>
            <a:pPr marL="0" indent="0">
              <a:buNone/>
            </a:pPr>
            <a:r>
              <a:rPr lang="it-IT" dirty="0"/>
              <a:t>Art. 11 </a:t>
            </a:r>
            <a:r>
              <a:rPr lang="it-IT" dirty="0" err="1"/>
              <a:t>D.Lgs.n</a:t>
            </a:r>
            <a:r>
              <a:rPr lang="it-IT" dirty="0"/>
              <a:t>. 124/2004</a:t>
            </a:r>
          </a:p>
          <a:p>
            <a:pPr marL="0" indent="0" algn="just">
              <a:buNone/>
            </a:pPr>
            <a:r>
              <a:rPr lang="it-IT" dirty="0"/>
              <a:t>Nelle </a:t>
            </a:r>
            <a:r>
              <a:rPr lang="it-IT" b="1" dirty="0"/>
              <a:t>ipotesi di richieste di intervento ispettivo </a:t>
            </a:r>
            <a:r>
              <a:rPr lang="it-IT" dirty="0"/>
              <a:t>alla direzione provinciale del lavoro dalle quali emergano </a:t>
            </a:r>
            <a:r>
              <a:rPr lang="it-IT" b="1" dirty="0"/>
              <a:t>elementi per una soluzione conciliativa della controversia</a:t>
            </a:r>
            <a:r>
              <a:rPr lang="it-IT" dirty="0"/>
              <a:t>, la Direzione provinciale del lavoro territorialmente competente può, mediante un proprio funzionario, anche con qualifica ispettiva, avviare il tentativo di conciliazione sulle questioni segnalate.</a:t>
            </a:r>
          </a:p>
          <a:p>
            <a:pPr marL="0" indent="0" algn="just">
              <a:buNone/>
            </a:pPr>
            <a:r>
              <a:rPr lang="it-IT" dirty="0"/>
              <a:t>Le parti convocate possono farsi assistere anche da associazioni o organizzazioni sindacali ovvero da professionisti cui abbiano conferito specifico mandato</a:t>
            </a:r>
          </a:p>
          <a:p>
            <a:pPr marL="0" indent="0" algn="just">
              <a:buNone/>
            </a:pPr>
            <a:r>
              <a:rPr lang="it-IT" dirty="0"/>
              <a:t>In caso di </a:t>
            </a:r>
            <a:r>
              <a:rPr lang="it-IT" b="1" dirty="0"/>
              <a:t>accordo</a:t>
            </a:r>
            <a:r>
              <a:rPr lang="it-IT" dirty="0"/>
              <a:t>, al </a:t>
            </a:r>
            <a:r>
              <a:rPr lang="it-IT" b="1" dirty="0"/>
              <a:t>verbale sottoscritto dalle parti non trovano applicazione le disposizioni di cui all'articolo 2113, commi primo, secondo e terzo del codice civile</a:t>
            </a:r>
            <a:r>
              <a:rPr lang="it-IT" dirty="0"/>
              <a:t>.</a:t>
            </a:r>
          </a:p>
        </p:txBody>
      </p:sp>
    </p:spTree>
    <p:extLst>
      <p:ext uri="{BB962C8B-B14F-4D97-AF65-F5344CB8AC3E}">
        <p14:creationId xmlns:p14="http://schemas.microsoft.com/office/powerpoint/2010/main" val="27640418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E8DEF3-FA8F-E930-39DD-B9FAE086392B}"/>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209C4DD6-D46D-D5D6-0F43-F6947BD6AED3}"/>
              </a:ext>
            </a:extLst>
          </p:cNvPr>
          <p:cNvSpPr>
            <a:spLocks noGrp="1"/>
          </p:cNvSpPr>
          <p:nvPr>
            <p:ph type="title"/>
          </p:nvPr>
        </p:nvSpPr>
        <p:spPr>
          <a:xfrm>
            <a:off x="541538" y="804519"/>
            <a:ext cx="11239129" cy="1049235"/>
          </a:xfrm>
        </p:spPr>
        <p:txBody>
          <a:bodyPr/>
          <a:lstStyle/>
          <a:p>
            <a:r>
              <a:rPr lang="it-IT" dirty="0"/>
              <a:t>La diffida accertativa (art. 12)</a:t>
            </a:r>
          </a:p>
        </p:txBody>
      </p:sp>
      <p:sp>
        <p:nvSpPr>
          <p:cNvPr id="3" name="Segnaposto contenuto 2">
            <a:extLst>
              <a:ext uri="{FF2B5EF4-FFF2-40B4-BE49-F238E27FC236}">
                <a16:creationId xmlns:a16="http://schemas.microsoft.com/office/drawing/2014/main" id="{1E67F1C6-AEA6-688C-1F07-C2E480A09C76}"/>
              </a:ext>
            </a:extLst>
          </p:cNvPr>
          <p:cNvSpPr>
            <a:spLocks noGrp="1"/>
          </p:cNvSpPr>
          <p:nvPr>
            <p:ph idx="1"/>
          </p:nvPr>
        </p:nvSpPr>
        <p:spPr>
          <a:xfrm>
            <a:off x="426129" y="2015732"/>
            <a:ext cx="11354538" cy="3932307"/>
          </a:xfrm>
        </p:spPr>
        <p:txBody>
          <a:bodyPr>
            <a:normAutofit lnSpcReduction="10000"/>
          </a:bodyPr>
          <a:lstStyle/>
          <a:p>
            <a:pPr marL="0" indent="0">
              <a:buNone/>
            </a:pPr>
            <a:r>
              <a:rPr lang="it-IT" dirty="0"/>
              <a:t>Art. 12 </a:t>
            </a:r>
            <a:r>
              <a:rPr lang="it-IT" dirty="0" err="1"/>
              <a:t>D.Lgs.n</a:t>
            </a:r>
            <a:r>
              <a:rPr lang="it-IT" dirty="0"/>
              <a:t>. 124/2004 – la disciplina della diffida accertativa per crediti patrimoniali: </a:t>
            </a:r>
            <a:r>
              <a:rPr lang="it-IT" dirty="0" err="1"/>
              <a:t>Circ.MinLav</a:t>
            </a:r>
            <a:r>
              <a:rPr lang="it-IT" dirty="0"/>
              <a:t>. 1/2013</a:t>
            </a:r>
          </a:p>
          <a:p>
            <a:pPr marL="0" indent="0" algn="just">
              <a:buNone/>
            </a:pPr>
            <a:r>
              <a:rPr lang="it-IT" dirty="0"/>
              <a:t>Il personale ispettivo delle Direzioni Territoriali, qualora nel corso di un’attività di vigilanza emergano inosservanze alla disciplina contrattuali da cui derivino </a:t>
            </a:r>
            <a:r>
              <a:rPr lang="it-IT" b="1" dirty="0"/>
              <a:t>crediti di natura patrimoniale </a:t>
            </a:r>
            <a:r>
              <a:rPr lang="it-IT" dirty="0"/>
              <a:t>in favore del prestatore di lavoro, diffida il datore di lavoro a corrispondere gli importi risultanti dagli accertamenti svolti.</a:t>
            </a:r>
          </a:p>
          <a:p>
            <a:pPr marL="0" indent="0" algn="just">
              <a:buNone/>
            </a:pPr>
            <a:r>
              <a:rPr lang="it-IT" dirty="0"/>
              <a:t>Quali tipologie di attività del personale ispettivo? – accertamenti tecnici</a:t>
            </a:r>
          </a:p>
          <a:p>
            <a:pPr marL="0" indent="0" algn="just">
              <a:buNone/>
            </a:pPr>
            <a:r>
              <a:rPr lang="it-IT" dirty="0"/>
              <a:t>Accertamento dotato di quella forza propria degli atti ispettivi che comprende il potere di compiere accertamenti di fatto sull’inadempimento e sulle sue conseguenze, ovvero su rapporti sommersi, ed in alcuni casi sulle qualificazioni delle fattispecie.</a:t>
            </a:r>
          </a:p>
          <a:p>
            <a:pPr marL="0" indent="0" algn="just">
              <a:buNone/>
            </a:pPr>
            <a:r>
              <a:rPr lang="it-IT" dirty="0"/>
              <a:t>L’oggetto dell’accertamento tecnico demandato agli ispettori del lavoro nella diffida accertativa può riguarda sia </a:t>
            </a:r>
            <a:r>
              <a:rPr lang="it-IT" i="1" dirty="0" err="1"/>
              <a:t>l’an</a:t>
            </a:r>
            <a:r>
              <a:rPr lang="it-IT" dirty="0"/>
              <a:t> che il </a:t>
            </a:r>
            <a:r>
              <a:rPr lang="it-IT" i="1" dirty="0"/>
              <a:t>quantum</a:t>
            </a:r>
            <a:r>
              <a:rPr lang="it-IT" dirty="0"/>
              <a:t>.</a:t>
            </a:r>
          </a:p>
        </p:txBody>
      </p:sp>
    </p:spTree>
    <p:extLst>
      <p:ext uri="{BB962C8B-B14F-4D97-AF65-F5344CB8AC3E}">
        <p14:creationId xmlns:p14="http://schemas.microsoft.com/office/powerpoint/2010/main" val="19292397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BFFBC5-F077-E64C-404E-65D465EDABD9}"/>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B1CCF329-B71D-C1D0-EBA6-C9ECEB07AAAA}"/>
              </a:ext>
            </a:extLst>
          </p:cNvPr>
          <p:cNvSpPr>
            <a:spLocks noGrp="1"/>
          </p:cNvSpPr>
          <p:nvPr>
            <p:ph type="title"/>
          </p:nvPr>
        </p:nvSpPr>
        <p:spPr>
          <a:xfrm>
            <a:off x="541538" y="804519"/>
            <a:ext cx="11239129" cy="1049235"/>
          </a:xfrm>
        </p:spPr>
        <p:txBody>
          <a:bodyPr/>
          <a:lstStyle/>
          <a:p>
            <a:r>
              <a:rPr lang="it-IT" dirty="0"/>
              <a:t>La diffida accertativa (art. 12)</a:t>
            </a:r>
          </a:p>
        </p:txBody>
      </p:sp>
      <p:sp>
        <p:nvSpPr>
          <p:cNvPr id="3" name="Segnaposto contenuto 2">
            <a:extLst>
              <a:ext uri="{FF2B5EF4-FFF2-40B4-BE49-F238E27FC236}">
                <a16:creationId xmlns:a16="http://schemas.microsoft.com/office/drawing/2014/main" id="{B576A8AE-0B11-2057-0263-649B57069912}"/>
              </a:ext>
            </a:extLst>
          </p:cNvPr>
          <p:cNvSpPr>
            <a:spLocks noGrp="1"/>
          </p:cNvSpPr>
          <p:nvPr>
            <p:ph idx="1"/>
          </p:nvPr>
        </p:nvSpPr>
        <p:spPr>
          <a:xfrm>
            <a:off x="426129" y="2015732"/>
            <a:ext cx="11354538" cy="3932307"/>
          </a:xfrm>
        </p:spPr>
        <p:txBody>
          <a:bodyPr>
            <a:normAutofit/>
          </a:bodyPr>
          <a:lstStyle/>
          <a:p>
            <a:pPr marL="0" indent="0">
              <a:buNone/>
            </a:pPr>
            <a:r>
              <a:rPr lang="it-IT" dirty="0"/>
              <a:t>Art. 12 </a:t>
            </a:r>
            <a:r>
              <a:rPr lang="it-IT" dirty="0" err="1"/>
              <a:t>D.Lgs.n</a:t>
            </a:r>
            <a:r>
              <a:rPr lang="it-IT" dirty="0"/>
              <a:t>. 124/2004 – la disciplina della diffida accertativa per crediti patrimoniali: </a:t>
            </a:r>
            <a:r>
              <a:rPr lang="it-IT" dirty="0" err="1"/>
              <a:t>Circ.MinLav</a:t>
            </a:r>
            <a:r>
              <a:rPr lang="it-IT" dirty="0"/>
              <a:t>. 1/2013</a:t>
            </a:r>
          </a:p>
          <a:p>
            <a:pPr marL="0" indent="0" algn="just">
              <a:buNone/>
            </a:pPr>
            <a:r>
              <a:rPr lang="it-IT" dirty="0"/>
              <a:t>Sempre sull’accertamento tecnico…</a:t>
            </a:r>
          </a:p>
          <a:p>
            <a:pPr marL="0" indent="0" algn="just">
              <a:buNone/>
            </a:pPr>
            <a:r>
              <a:rPr lang="it-IT" dirty="0"/>
              <a:t>Debbono sussistere i requisiti di </a:t>
            </a:r>
            <a:r>
              <a:rPr lang="it-IT" b="1" dirty="0"/>
              <a:t>certezza della sussistenza del credito</a:t>
            </a:r>
            <a:r>
              <a:rPr lang="it-IT" dirty="0"/>
              <a:t>, della sua </a:t>
            </a:r>
            <a:r>
              <a:rPr lang="it-IT" b="1" dirty="0"/>
              <a:t>determinazione</a:t>
            </a:r>
            <a:r>
              <a:rPr lang="it-IT" dirty="0"/>
              <a:t> </a:t>
            </a:r>
            <a:r>
              <a:rPr lang="it-IT" b="1" dirty="0"/>
              <a:t>quantitativa (liquidità)</a:t>
            </a:r>
            <a:r>
              <a:rPr lang="it-IT" dirty="0"/>
              <a:t>, della sua </a:t>
            </a:r>
            <a:r>
              <a:rPr lang="it-IT" b="1" dirty="0"/>
              <a:t>esigibilità</a:t>
            </a:r>
            <a:r>
              <a:rPr lang="it-IT" dirty="0"/>
              <a:t>, che debbono derivare da fonti, da fatti o circostanze oggettive e valutabili (…) e che possono scaturire dall’attività di accertamento stessa.</a:t>
            </a:r>
          </a:p>
        </p:txBody>
      </p:sp>
    </p:spTree>
    <p:extLst>
      <p:ext uri="{BB962C8B-B14F-4D97-AF65-F5344CB8AC3E}">
        <p14:creationId xmlns:p14="http://schemas.microsoft.com/office/powerpoint/2010/main" val="13859667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2B9FEC-FAC6-A8D6-9564-1AF638CD58D2}"/>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E5F74C38-5230-CAC2-E7AC-338B558E78F5}"/>
              </a:ext>
            </a:extLst>
          </p:cNvPr>
          <p:cNvSpPr>
            <a:spLocks noGrp="1"/>
          </p:cNvSpPr>
          <p:nvPr>
            <p:ph type="title"/>
          </p:nvPr>
        </p:nvSpPr>
        <p:spPr>
          <a:xfrm>
            <a:off x="541538" y="804519"/>
            <a:ext cx="11239129" cy="1049235"/>
          </a:xfrm>
        </p:spPr>
        <p:txBody>
          <a:bodyPr/>
          <a:lstStyle/>
          <a:p>
            <a:r>
              <a:rPr lang="it-IT" dirty="0"/>
              <a:t>La diffida accertativa (art. 12)</a:t>
            </a:r>
          </a:p>
        </p:txBody>
      </p:sp>
      <p:sp>
        <p:nvSpPr>
          <p:cNvPr id="3" name="Segnaposto contenuto 2">
            <a:extLst>
              <a:ext uri="{FF2B5EF4-FFF2-40B4-BE49-F238E27FC236}">
                <a16:creationId xmlns:a16="http://schemas.microsoft.com/office/drawing/2014/main" id="{7AD35C14-78EA-334D-9328-EFD94D74CC21}"/>
              </a:ext>
            </a:extLst>
          </p:cNvPr>
          <p:cNvSpPr>
            <a:spLocks noGrp="1"/>
          </p:cNvSpPr>
          <p:nvPr>
            <p:ph idx="1"/>
          </p:nvPr>
        </p:nvSpPr>
        <p:spPr>
          <a:xfrm>
            <a:off x="426129" y="2015732"/>
            <a:ext cx="11354538" cy="3932307"/>
          </a:xfrm>
        </p:spPr>
        <p:txBody>
          <a:bodyPr>
            <a:normAutofit/>
          </a:bodyPr>
          <a:lstStyle/>
          <a:p>
            <a:pPr marL="0" indent="0">
              <a:buNone/>
            </a:pPr>
            <a:r>
              <a:rPr lang="it-IT" dirty="0"/>
              <a:t>Art. 12 </a:t>
            </a:r>
            <a:r>
              <a:rPr lang="it-IT" dirty="0" err="1"/>
              <a:t>D.Lgs.n</a:t>
            </a:r>
            <a:r>
              <a:rPr lang="it-IT" dirty="0"/>
              <a:t>. 124/2004 – la disciplina della diffida accertativa per crediti patrimoniali: </a:t>
            </a:r>
            <a:r>
              <a:rPr lang="it-IT" dirty="0" err="1"/>
              <a:t>Circ.MinLav</a:t>
            </a:r>
            <a:r>
              <a:rPr lang="it-IT" dirty="0"/>
              <a:t>. 1/2013</a:t>
            </a:r>
          </a:p>
          <a:p>
            <a:pPr marL="0" indent="0">
              <a:buNone/>
            </a:pPr>
            <a:r>
              <a:rPr lang="it-IT" dirty="0"/>
              <a:t>Tipologie di credito: </a:t>
            </a:r>
            <a:r>
              <a:rPr lang="it-IT" b="1" dirty="0"/>
              <a:t>crediti retributivi da omesso pagamento </a:t>
            </a:r>
            <a:r>
              <a:rPr lang="it-IT" dirty="0"/>
              <a:t>– ammissibile</a:t>
            </a:r>
          </a:p>
          <a:p>
            <a:pPr marL="0" indent="0">
              <a:buNone/>
            </a:pPr>
            <a:r>
              <a:rPr lang="it-IT" dirty="0"/>
              <a:t>La violazione consiste in un ritardo nell’adempimento dell’obbligazione. </a:t>
            </a:r>
          </a:p>
          <a:p>
            <a:pPr marL="0" indent="0">
              <a:buNone/>
            </a:pPr>
            <a:r>
              <a:rPr lang="it-IT" dirty="0"/>
              <a:t>L’ispettore sarà chiamato esclusivamente a compiere mere operazioni aritmetiche traendo elementi dai documenti contabili</a:t>
            </a:r>
          </a:p>
        </p:txBody>
      </p:sp>
    </p:spTree>
    <p:extLst>
      <p:ext uri="{BB962C8B-B14F-4D97-AF65-F5344CB8AC3E}">
        <p14:creationId xmlns:p14="http://schemas.microsoft.com/office/powerpoint/2010/main" val="23917104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6295F2-753B-0D68-D6D0-32ECD50BCEA7}"/>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E8CF562F-9597-13EE-946B-AC1F1F7C6D2A}"/>
              </a:ext>
            </a:extLst>
          </p:cNvPr>
          <p:cNvSpPr>
            <a:spLocks noGrp="1"/>
          </p:cNvSpPr>
          <p:nvPr>
            <p:ph type="title"/>
          </p:nvPr>
        </p:nvSpPr>
        <p:spPr>
          <a:xfrm>
            <a:off x="541538" y="804519"/>
            <a:ext cx="11239129" cy="1049235"/>
          </a:xfrm>
        </p:spPr>
        <p:txBody>
          <a:bodyPr/>
          <a:lstStyle/>
          <a:p>
            <a:r>
              <a:rPr lang="it-IT" dirty="0"/>
              <a:t>La diffida accertativa (art. 12)</a:t>
            </a:r>
          </a:p>
        </p:txBody>
      </p:sp>
      <p:sp>
        <p:nvSpPr>
          <p:cNvPr id="3" name="Segnaposto contenuto 2">
            <a:extLst>
              <a:ext uri="{FF2B5EF4-FFF2-40B4-BE49-F238E27FC236}">
                <a16:creationId xmlns:a16="http://schemas.microsoft.com/office/drawing/2014/main" id="{0781ED12-4B3B-F825-6865-CADD4685C283}"/>
              </a:ext>
            </a:extLst>
          </p:cNvPr>
          <p:cNvSpPr>
            <a:spLocks noGrp="1"/>
          </p:cNvSpPr>
          <p:nvPr>
            <p:ph idx="1"/>
          </p:nvPr>
        </p:nvSpPr>
        <p:spPr>
          <a:xfrm>
            <a:off x="426129" y="2015732"/>
            <a:ext cx="11354538" cy="3932307"/>
          </a:xfrm>
        </p:spPr>
        <p:txBody>
          <a:bodyPr>
            <a:normAutofit/>
          </a:bodyPr>
          <a:lstStyle/>
          <a:p>
            <a:pPr marL="0" indent="0">
              <a:buNone/>
            </a:pPr>
            <a:r>
              <a:rPr lang="it-IT" dirty="0"/>
              <a:t>Art. 12 </a:t>
            </a:r>
            <a:r>
              <a:rPr lang="it-IT" dirty="0" err="1"/>
              <a:t>D.Lgs.n</a:t>
            </a:r>
            <a:r>
              <a:rPr lang="it-IT" dirty="0"/>
              <a:t>. 124/2004 – la disciplina della diffida accertativa per crediti patrimoniali: </a:t>
            </a:r>
            <a:r>
              <a:rPr lang="it-IT" dirty="0" err="1"/>
              <a:t>Circ.MinLav</a:t>
            </a:r>
            <a:r>
              <a:rPr lang="it-IT" dirty="0"/>
              <a:t>. 1/2013</a:t>
            </a:r>
          </a:p>
          <a:p>
            <a:pPr marL="0" indent="0" algn="just">
              <a:buNone/>
            </a:pPr>
            <a:r>
              <a:rPr lang="it-IT" dirty="0"/>
              <a:t>Tipologie di credito: </a:t>
            </a:r>
            <a:r>
              <a:rPr lang="it-IT" b="1" dirty="0"/>
              <a:t>crediti di tipo indennitario, da maggiorazioni, TFR </a:t>
            </a:r>
            <a:r>
              <a:rPr lang="it-IT" dirty="0"/>
              <a:t>– ammissibile (con riserva)</a:t>
            </a:r>
          </a:p>
          <a:p>
            <a:pPr marL="0" indent="0" algn="just">
              <a:buNone/>
            </a:pPr>
            <a:r>
              <a:rPr lang="it-IT" dirty="0"/>
              <a:t>In questa ipotesi è necessario un passaggio ulteriore dato dalla verifica dell’esigibilità del credito connessa alla sussistenza delle condizioni di spettanza.</a:t>
            </a:r>
          </a:p>
          <a:p>
            <a:pPr marL="0" indent="0" algn="just">
              <a:buNone/>
            </a:pPr>
            <a:r>
              <a:rPr lang="it-IT" dirty="0"/>
              <a:t>Discorso analogo per altri riconoscimenti come ad esempio il lavoro festivo e/o notturno; dirimente è l’oggettiva sussistenza della prestazione che cristallizza il diritto e che rende meramente aritmetiche le restanti operazioni di calcolo e determinazione.</a:t>
            </a:r>
          </a:p>
        </p:txBody>
      </p:sp>
    </p:spTree>
    <p:extLst>
      <p:ext uri="{BB962C8B-B14F-4D97-AF65-F5344CB8AC3E}">
        <p14:creationId xmlns:p14="http://schemas.microsoft.com/office/powerpoint/2010/main" val="12777082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3C1496-A03F-E5E2-FE86-0C3722D02E4D}"/>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AFE02B0A-70F1-8EC6-8E67-6F842DD7FE5C}"/>
              </a:ext>
            </a:extLst>
          </p:cNvPr>
          <p:cNvSpPr>
            <a:spLocks noGrp="1"/>
          </p:cNvSpPr>
          <p:nvPr>
            <p:ph type="title"/>
          </p:nvPr>
        </p:nvSpPr>
        <p:spPr>
          <a:xfrm>
            <a:off x="541538" y="804519"/>
            <a:ext cx="11239129" cy="1049235"/>
          </a:xfrm>
        </p:spPr>
        <p:txBody>
          <a:bodyPr/>
          <a:lstStyle/>
          <a:p>
            <a:r>
              <a:rPr lang="it-IT" dirty="0"/>
              <a:t>La diffida accertativa (art. 12)</a:t>
            </a:r>
          </a:p>
        </p:txBody>
      </p:sp>
      <p:sp>
        <p:nvSpPr>
          <p:cNvPr id="3" name="Segnaposto contenuto 2">
            <a:extLst>
              <a:ext uri="{FF2B5EF4-FFF2-40B4-BE49-F238E27FC236}">
                <a16:creationId xmlns:a16="http://schemas.microsoft.com/office/drawing/2014/main" id="{B69D6997-DDE0-162C-0201-876A9A13722A}"/>
              </a:ext>
            </a:extLst>
          </p:cNvPr>
          <p:cNvSpPr>
            <a:spLocks noGrp="1"/>
          </p:cNvSpPr>
          <p:nvPr>
            <p:ph idx="1"/>
          </p:nvPr>
        </p:nvSpPr>
        <p:spPr>
          <a:xfrm>
            <a:off x="426129" y="2015732"/>
            <a:ext cx="11354538" cy="3932307"/>
          </a:xfrm>
        </p:spPr>
        <p:txBody>
          <a:bodyPr>
            <a:normAutofit/>
          </a:bodyPr>
          <a:lstStyle/>
          <a:p>
            <a:pPr marL="0" indent="0">
              <a:buNone/>
            </a:pPr>
            <a:r>
              <a:rPr lang="it-IT" dirty="0"/>
              <a:t>Art. 12 </a:t>
            </a:r>
            <a:r>
              <a:rPr lang="it-IT" dirty="0" err="1"/>
              <a:t>D.Lgs.n</a:t>
            </a:r>
            <a:r>
              <a:rPr lang="it-IT" dirty="0"/>
              <a:t>. 124/2004 – la disciplina della diffida accertativa per crediti patrimoniali: </a:t>
            </a:r>
            <a:r>
              <a:rPr lang="it-IT" dirty="0" err="1"/>
              <a:t>Circ.MinLav</a:t>
            </a:r>
            <a:r>
              <a:rPr lang="it-IT" dirty="0"/>
              <a:t>. 1/2013</a:t>
            </a:r>
          </a:p>
          <a:p>
            <a:pPr marL="0" indent="0" algn="just">
              <a:buNone/>
            </a:pPr>
            <a:r>
              <a:rPr lang="it-IT" dirty="0"/>
              <a:t>Tipologie di credito: </a:t>
            </a:r>
            <a:r>
              <a:rPr lang="it-IT" b="1" dirty="0"/>
              <a:t>retribuzioni di risultato, premi di produzione </a:t>
            </a:r>
            <a:r>
              <a:rPr lang="it-IT" dirty="0"/>
              <a:t>– ammissibile solo se…</a:t>
            </a:r>
          </a:p>
          <a:p>
            <a:pPr marL="0" indent="0" algn="just">
              <a:buNone/>
            </a:pPr>
            <a:r>
              <a:rPr lang="it-IT" dirty="0"/>
              <a:t>In questa ipotesi è fondamentale la valutazione di merito del datore di lavoro circa la spettanza (il personale ispettivo non può sopperire spingendosi a tanto…); in assenza dell’elemento di cui sopra non è possibile attivare la diffida accertativa.</a:t>
            </a:r>
          </a:p>
        </p:txBody>
      </p:sp>
    </p:spTree>
    <p:extLst>
      <p:ext uri="{BB962C8B-B14F-4D97-AF65-F5344CB8AC3E}">
        <p14:creationId xmlns:p14="http://schemas.microsoft.com/office/powerpoint/2010/main" val="18776241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5514EA-DCDB-6AD8-E538-78F82131F778}"/>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24564F1C-34FA-9E73-B6F1-EA9E251746BD}"/>
              </a:ext>
            </a:extLst>
          </p:cNvPr>
          <p:cNvSpPr>
            <a:spLocks noGrp="1"/>
          </p:cNvSpPr>
          <p:nvPr>
            <p:ph type="title"/>
          </p:nvPr>
        </p:nvSpPr>
        <p:spPr>
          <a:xfrm>
            <a:off x="541538" y="804519"/>
            <a:ext cx="11239129" cy="1049235"/>
          </a:xfrm>
        </p:spPr>
        <p:txBody>
          <a:bodyPr/>
          <a:lstStyle/>
          <a:p>
            <a:r>
              <a:rPr lang="it-IT" dirty="0"/>
              <a:t>La diffida accertativa (art. 12)</a:t>
            </a:r>
          </a:p>
        </p:txBody>
      </p:sp>
      <p:sp>
        <p:nvSpPr>
          <p:cNvPr id="3" name="Segnaposto contenuto 2">
            <a:extLst>
              <a:ext uri="{FF2B5EF4-FFF2-40B4-BE49-F238E27FC236}">
                <a16:creationId xmlns:a16="http://schemas.microsoft.com/office/drawing/2014/main" id="{B02C9937-5B9D-5FCE-11AE-85E876179A36}"/>
              </a:ext>
            </a:extLst>
          </p:cNvPr>
          <p:cNvSpPr>
            <a:spLocks noGrp="1"/>
          </p:cNvSpPr>
          <p:nvPr>
            <p:ph idx="1"/>
          </p:nvPr>
        </p:nvSpPr>
        <p:spPr>
          <a:xfrm>
            <a:off x="426129" y="2015732"/>
            <a:ext cx="11354538" cy="3932307"/>
          </a:xfrm>
        </p:spPr>
        <p:txBody>
          <a:bodyPr>
            <a:normAutofit/>
          </a:bodyPr>
          <a:lstStyle/>
          <a:p>
            <a:pPr marL="0" indent="0">
              <a:buNone/>
            </a:pPr>
            <a:r>
              <a:rPr lang="it-IT" dirty="0"/>
              <a:t>Art. 12 </a:t>
            </a:r>
            <a:r>
              <a:rPr lang="it-IT" dirty="0" err="1"/>
              <a:t>D.Lgs.n</a:t>
            </a:r>
            <a:r>
              <a:rPr lang="it-IT" dirty="0"/>
              <a:t>. 124/2004 – la disciplina della diffida accertativa per crediti patrimoniali: </a:t>
            </a:r>
            <a:r>
              <a:rPr lang="it-IT" dirty="0" err="1"/>
              <a:t>Circ.MinLav</a:t>
            </a:r>
            <a:r>
              <a:rPr lang="it-IT" dirty="0"/>
              <a:t>. 1/2013</a:t>
            </a:r>
          </a:p>
          <a:p>
            <a:pPr marL="0" indent="0" algn="just">
              <a:buNone/>
            </a:pPr>
            <a:r>
              <a:rPr lang="it-IT" dirty="0"/>
              <a:t>Tipologie di credito: </a:t>
            </a:r>
            <a:r>
              <a:rPr lang="it-IT" b="1" dirty="0"/>
              <a:t>crediti retributivi derivanti da non corretto inquadramento della tipologia contrattuale </a:t>
            </a:r>
            <a:r>
              <a:rPr lang="it-IT" dirty="0"/>
              <a:t>– ………</a:t>
            </a:r>
          </a:p>
          <a:p>
            <a:pPr marL="0" indent="0" algn="just">
              <a:buNone/>
            </a:pPr>
            <a:r>
              <a:rPr lang="it-IT" dirty="0"/>
              <a:t>Per una scelta di mera opportunità di ritiene preferibile (anche in assenza di formali condizioni ostative) non adottare la diffida accertativa stante la necessità da parte dell’organo ispettivo di procedere ad una diversa qualificazione rispetto a quella negoziale data dalle parti (che spetta in via definitiva al giudice).</a:t>
            </a:r>
          </a:p>
        </p:txBody>
      </p:sp>
    </p:spTree>
    <p:extLst>
      <p:ext uri="{BB962C8B-B14F-4D97-AF65-F5344CB8AC3E}">
        <p14:creationId xmlns:p14="http://schemas.microsoft.com/office/powerpoint/2010/main" val="6175660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260BC0-20E4-E9E2-3A1D-8E41B3397629}"/>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CECBB3FE-B3B7-3C12-C969-799CD61A5D5E}"/>
              </a:ext>
            </a:extLst>
          </p:cNvPr>
          <p:cNvSpPr>
            <a:spLocks noGrp="1"/>
          </p:cNvSpPr>
          <p:nvPr>
            <p:ph type="title"/>
          </p:nvPr>
        </p:nvSpPr>
        <p:spPr>
          <a:xfrm>
            <a:off x="541538" y="804519"/>
            <a:ext cx="11239129" cy="1049235"/>
          </a:xfrm>
        </p:spPr>
        <p:txBody>
          <a:bodyPr/>
          <a:lstStyle/>
          <a:p>
            <a:r>
              <a:rPr lang="it-IT" dirty="0"/>
              <a:t>La diffida accertativa (art. 12)</a:t>
            </a:r>
          </a:p>
        </p:txBody>
      </p:sp>
      <p:sp>
        <p:nvSpPr>
          <p:cNvPr id="3" name="Segnaposto contenuto 2">
            <a:extLst>
              <a:ext uri="{FF2B5EF4-FFF2-40B4-BE49-F238E27FC236}">
                <a16:creationId xmlns:a16="http://schemas.microsoft.com/office/drawing/2014/main" id="{6612CA82-F0E5-760B-CBFF-129D1AFB609A}"/>
              </a:ext>
            </a:extLst>
          </p:cNvPr>
          <p:cNvSpPr>
            <a:spLocks noGrp="1"/>
          </p:cNvSpPr>
          <p:nvPr>
            <p:ph idx="1"/>
          </p:nvPr>
        </p:nvSpPr>
        <p:spPr>
          <a:xfrm>
            <a:off x="426129" y="2015732"/>
            <a:ext cx="11354538" cy="3932307"/>
          </a:xfrm>
        </p:spPr>
        <p:txBody>
          <a:bodyPr>
            <a:normAutofit/>
          </a:bodyPr>
          <a:lstStyle/>
          <a:p>
            <a:pPr marL="0" indent="0">
              <a:buNone/>
            </a:pPr>
            <a:r>
              <a:rPr lang="it-IT" dirty="0"/>
              <a:t>Art. 12 </a:t>
            </a:r>
            <a:r>
              <a:rPr lang="it-IT" dirty="0" err="1"/>
              <a:t>D.Lgs.n</a:t>
            </a:r>
            <a:r>
              <a:rPr lang="it-IT" dirty="0"/>
              <a:t>. 124/2004 – la disciplina della diffida accertativa per crediti patrimoniali: </a:t>
            </a:r>
            <a:r>
              <a:rPr lang="it-IT" dirty="0" err="1"/>
              <a:t>Circ.MinLav</a:t>
            </a:r>
            <a:r>
              <a:rPr lang="it-IT" dirty="0"/>
              <a:t>. 1/2013</a:t>
            </a:r>
          </a:p>
          <a:p>
            <a:pPr marL="0" indent="0" algn="just">
              <a:buNone/>
            </a:pPr>
            <a:r>
              <a:rPr lang="it-IT" dirty="0"/>
              <a:t>Tipologie di credito: </a:t>
            </a:r>
            <a:r>
              <a:rPr lang="it-IT" b="1" dirty="0"/>
              <a:t>crediti legati al demansionamento ovvero alla mancata applicazione di livelli minimi retributivi richiesti e… lavoro sommerso </a:t>
            </a:r>
            <a:r>
              <a:rPr lang="it-IT" dirty="0"/>
              <a:t>– … ammissibile</a:t>
            </a:r>
          </a:p>
          <a:p>
            <a:pPr marL="0" indent="0" algn="just">
              <a:buNone/>
            </a:pPr>
            <a:r>
              <a:rPr lang="it-IT" dirty="0"/>
              <a:t>(…) nel caso in cui l’organo ispettivo abbia accertato rapporti di lavoro «in nero», in fattispecie nelle quali sia comunque individuabile il CCNL applicato dal datore di lavoro, il verbale unico di accertamento, oltre a contenere la diffida ex art. 13 </a:t>
            </a:r>
            <a:r>
              <a:rPr lang="it-IT" dirty="0" err="1"/>
              <a:t>D.Lgs.n</a:t>
            </a:r>
            <a:r>
              <a:rPr lang="it-IT" dirty="0"/>
              <a:t>. 124/2004 (a regolarizzare posizioni amministrative e previdenziali), andrà anche completato dalla diffida ex art. 12 a corrispondere le somme accertate e dovute ai lavoratori «in nero» al fine della regolarizzazione sostanziale dei rapporti di lavoro.</a:t>
            </a:r>
          </a:p>
        </p:txBody>
      </p:sp>
    </p:spTree>
    <p:extLst>
      <p:ext uri="{BB962C8B-B14F-4D97-AF65-F5344CB8AC3E}">
        <p14:creationId xmlns:p14="http://schemas.microsoft.com/office/powerpoint/2010/main" val="2224692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CF5FB4-C6AB-9E4B-1E3B-A07D42BDE3E4}"/>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120BE377-D9C1-3F1D-EBD9-E045DB75B892}"/>
              </a:ext>
            </a:extLst>
          </p:cNvPr>
          <p:cNvSpPr>
            <a:spLocks noGrp="1"/>
          </p:cNvSpPr>
          <p:nvPr>
            <p:ph type="title"/>
          </p:nvPr>
        </p:nvSpPr>
        <p:spPr>
          <a:xfrm>
            <a:off x="541538" y="804519"/>
            <a:ext cx="11239129" cy="1049235"/>
          </a:xfrm>
        </p:spPr>
        <p:txBody>
          <a:bodyPr/>
          <a:lstStyle/>
          <a:p>
            <a:r>
              <a:rPr lang="it-IT" dirty="0"/>
              <a:t>La diffida (art. 13)</a:t>
            </a:r>
          </a:p>
        </p:txBody>
      </p:sp>
      <p:sp>
        <p:nvSpPr>
          <p:cNvPr id="3" name="Segnaposto contenuto 2">
            <a:extLst>
              <a:ext uri="{FF2B5EF4-FFF2-40B4-BE49-F238E27FC236}">
                <a16:creationId xmlns:a16="http://schemas.microsoft.com/office/drawing/2014/main" id="{0E897822-E1CD-B323-9EC7-D1273266ADB2}"/>
              </a:ext>
            </a:extLst>
          </p:cNvPr>
          <p:cNvSpPr>
            <a:spLocks noGrp="1"/>
          </p:cNvSpPr>
          <p:nvPr>
            <p:ph idx="1"/>
          </p:nvPr>
        </p:nvSpPr>
        <p:spPr>
          <a:xfrm>
            <a:off x="426129" y="2015732"/>
            <a:ext cx="11354538" cy="3932307"/>
          </a:xfrm>
        </p:spPr>
        <p:txBody>
          <a:bodyPr>
            <a:normAutofit fontScale="92500" lnSpcReduction="10000"/>
          </a:bodyPr>
          <a:lstStyle/>
          <a:p>
            <a:pPr marL="0" indent="0">
              <a:buNone/>
            </a:pPr>
            <a:r>
              <a:rPr lang="it-IT" dirty="0"/>
              <a:t>Art. 13 </a:t>
            </a:r>
            <a:r>
              <a:rPr lang="it-IT" dirty="0" err="1"/>
              <a:t>D.Lgs.n</a:t>
            </a:r>
            <a:r>
              <a:rPr lang="it-IT" dirty="0"/>
              <a:t>. 124/2004 – la disciplina della diffida</a:t>
            </a:r>
          </a:p>
          <a:p>
            <a:pPr marL="0" indent="0" algn="just">
              <a:buNone/>
            </a:pPr>
            <a:r>
              <a:rPr lang="it-IT" dirty="0"/>
              <a:t>Il personale ispettivo accede presso i luoghi di lavoro nei modi e nei tempi consentiti dalla legge. Alla conclusione delle attività di verifica compiute nel corso del primo accesso ispettivo, viene rilasciato al datore di lavoro o alla persona presente all'ispezione, con l'obbligo alla tempestiva consegna al datore di lavoro, il verbale di primo accesso ispettivo contenente: </a:t>
            </a:r>
          </a:p>
          <a:p>
            <a:pPr marL="457200" indent="-457200" algn="just">
              <a:buAutoNum type="alphaLcParenR"/>
            </a:pPr>
            <a:r>
              <a:rPr lang="it-IT" dirty="0"/>
              <a:t>l'identificazione dei lavoratori trovati intenti al lavoro e la descrizione delle modalità del loro impiego; </a:t>
            </a:r>
          </a:p>
          <a:p>
            <a:pPr marL="457200" indent="-457200" algn="just">
              <a:buAutoNum type="alphaLcParenR"/>
            </a:pPr>
            <a:r>
              <a:rPr lang="it-IT" dirty="0"/>
              <a:t>la specificazione delle attività compiute dal personale ispettivo; </a:t>
            </a:r>
          </a:p>
          <a:p>
            <a:pPr marL="457200" indent="-457200" algn="just">
              <a:buAutoNum type="alphaLcParenR"/>
            </a:pPr>
            <a:r>
              <a:rPr lang="it-IT" dirty="0"/>
              <a:t>le eventuali dichiarazioni rese dal datore di lavoro o da chi lo assiste, o dalla persona presente all'ispezione; </a:t>
            </a:r>
          </a:p>
          <a:p>
            <a:pPr marL="457200" indent="-457200" algn="just">
              <a:buAutoNum type="alphaLcParenR"/>
            </a:pPr>
            <a:r>
              <a:rPr lang="it-IT" dirty="0"/>
              <a:t>ogni richiesta, anche documentale, utile al proseguimento dell'istruttoria finalizzata all'accertamento degli illeciti, fermo restando quanto previsto dall'articolo 4, settimo comma, della legge 22 luglio 1961, n. 628</a:t>
            </a:r>
          </a:p>
        </p:txBody>
      </p:sp>
    </p:spTree>
    <p:extLst>
      <p:ext uri="{BB962C8B-B14F-4D97-AF65-F5344CB8AC3E}">
        <p14:creationId xmlns:p14="http://schemas.microsoft.com/office/powerpoint/2010/main" val="6083351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0F9060-1054-10F2-19BF-789A0640E8BC}"/>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10721852-B79F-14F5-DF81-C235F9A05E79}"/>
              </a:ext>
            </a:extLst>
          </p:cNvPr>
          <p:cNvSpPr>
            <a:spLocks noGrp="1"/>
          </p:cNvSpPr>
          <p:nvPr>
            <p:ph type="title"/>
          </p:nvPr>
        </p:nvSpPr>
        <p:spPr>
          <a:xfrm>
            <a:off x="541538" y="804519"/>
            <a:ext cx="11239129" cy="1049235"/>
          </a:xfrm>
        </p:spPr>
        <p:txBody>
          <a:bodyPr/>
          <a:lstStyle/>
          <a:p>
            <a:r>
              <a:rPr lang="it-IT" dirty="0"/>
              <a:t>La diffida (art. 13)</a:t>
            </a:r>
          </a:p>
        </p:txBody>
      </p:sp>
      <p:sp>
        <p:nvSpPr>
          <p:cNvPr id="3" name="Segnaposto contenuto 2">
            <a:extLst>
              <a:ext uri="{FF2B5EF4-FFF2-40B4-BE49-F238E27FC236}">
                <a16:creationId xmlns:a16="http://schemas.microsoft.com/office/drawing/2014/main" id="{D96CB718-7229-C0B4-AE3B-AA9B932E0F1C}"/>
              </a:ext>
            </a:extLst>
          </p:cNvPr>
          <p:cNvSpPr>
            <a:spLocks noGrp="1"/>
          </p:cNvSpPr>
          <p:nvPr>
            <p:ph idx="1"/>
          </p:nvPr>
        </p:nvSpPr>
        <p:spPr>
          <a:xfrm>
            <a:off x="426129" y="2015732"/>
            <a:ext cx="11354538" cy="3932307"/>
          </a:xfrm>
        </p:spPr>
        <p:txBody>
          <a:bodyPr>
            <a:normAutofit/>
          </a:bodyPr>
          <a:lstStyle/>
          <a:p>
            <a:pPr marL="0" indent="0">
              <a:buNone/>
            </a:pPr>
            <a:r>
              <a:rPr lang="it-IT" dirty="0"/>
              <a:t>Art. 13 </a:t>
            </a:r>
            <a:r>
              <a:rPr lang="it-IT" dirty="0" err="1"/>
              <a:t>D.Lgs.n</a:t>
            </a:r>
            <a:r>
              <a:rPr lang="it-IT" dirty="0"/>
              <a:t>. 124/2004 – la disciplina della diffida</a:t>
            </a:r>
          </a:p>
          <a:p>
            <a:pPr marL="0" indent="0" algn="just">
              <a:buNone/>
            </a:pPr>
            <a:r>
              <a:rPr lang="it-IT" dirty="0"/>
              <a:t>In caso di </a:t>
            </a:r>
            <a:r>
              <a:rPr lang="it-IT" b="1" dirty="0"/>
              <a:t>constatata inosservanza delle norme di legge o del contratto collettivo in materia di lavoro e legislazione sociale </a:t>
            </a:r>
            <a:r>
              <a:rPr lang="it-IT" dirty="0"/>
              <a:t>e qualora il personale ispettivo rilevi inadempimenti dai quali derivino </a:t>
            </a:r>
            <a:r>
              <a:rPr lang="it-IT" b="1" dirty="0"/>
              <a:t>sanzioni amministrative</a:t>
            </a:r>
            <a:r>
              <a:rPr lang="it-IT" dirty="0"/>
              <a:t>, questi provvede a diffidare il trasgressore e l'eventuale obbligato in solido, ai sensi dell'articolo 6 della legge 24 novembre 1981, n. 689, alla </a:t>
            </a:r>
            <a:r>
              <a:rPr lang="it-IT" b="1" dirty="0"/>
              <a:t>regolarizzazione</a:t>
            </a:r>
            <a:r>
              <a:rPr lang="it-IT" dirty="0"/>
              <a:t> delle inosservanze comunque materialmente sanabili, entro il termine di </a:t>
            </a:r>
            <a:r>
              <a:rPr lang="it-IT" b="1" dirty="0"/>
              <a:t>trenta giorni </a:t>
            </a:r>
            <a:r>
              <a:rPr lang="it-IT" dirty="0"/>
              <a:t>dalla data di notificazione del verbale di cui al comma 4</a:t>
            </a:r>
          </a:p>
        </p:txBody>
      </p:sp>
    </p:spTree>
    <p:extLst>
      <p:ext uri="{BB962C8B-B14F-4D97-AF65-F5344CB8AC3E}">
        <p14:creationId xmlns:p14="http://schemas.microsoft.com/office/powerpoint/2010/main" val="40318883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A73BD4-887B-197B-7C26-F4F0A779B78A}"/>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59681F41-6166-D26D-3FD4-EA655CEF42AE}"/>
              </a:ext>
            </a:extLst>
          </p:cNvPr>
          <p:cNvSpPr>
            <a:spLocks noGrp="1"/>
          </p:cNvSpPr>
          <p:nvPr>
            <p:ph type="title"/>
          </p:nvPr>
        </p:nvSpPr>
        <p:spPr>
          <a:xfrm>
            <a:off x="541538" y="804519"/>
            <a:ext cx="11239129" cy="1049235"/>
          </a:xfrm>
        </p:spPr>
        <p:txBody>
          <a:bodyPr/>
          <a:lstStyle/>
          <a:p>
            <a:r>
              <a:rPr lang="it-IT" dirty="0"/>
              <a:t>La diffida (art. 13)</a:t>
            </a:r>
          </a:p>
        </p:txBody>
      </p:sp>
      <p:sp>
        <p:nvSpPr>
          <p:cNvPr id="3" name="Segnaposto contenuto 2">
            <a:extLst>
              <a:ext uri="{FF2B5EF4-FFF2-40B4-BE49-F238E27FC236}">
                <a16:creationId xmlns:a16="http://schemas.microsoft.com/office/drawing/2014/main" id="{DFF616A7-1289-5205-DBC8-261C40F7652A}"/>
              </a:ext>
            </a:extLst>
          </p:cNvPr>
          <p:cNvSpPr>
            <a:spLocks noGrp="1"/>
          </p:cNvSpPr>
          <p:nvPr>
            <p:ph idx="1"/>
          </p:nvPr>
        </p:nvSpPr>
        <p:spPr>
          <a:xfrm>
            <a:off x="426129" y="2015732"/>
            <a:ext cx="11354538" cy="3932307"/>
          </a:xfrm>
        </p:spPr>
        <p:txBody>
          <a:bodyPr>
            <a:normAutofit/>
          </a:bodyPr>
          <a:lstStyle/>
          <a:p>
            <a:pPr marL="0" indent="0">
              <a:buNone/>
            </a:pPr>
            <a:r>
              <a:rPr lang="it-IT" dirty="0"/>
              <a:t>Art. 13 </a:t>
            </a:r>
            <a:r>
              <a:rPr lang="it-IT" dirty="0" err="1"/>
              <a:t>D.Lgs.n</a:t>
            </a:r>
            <a:r>
              <a:rPr lang="it-IT" dirty="0"/>
              <a:t>. 124/2004 – la disciplina della diffida</a:t>
            </a:r>
          </a:p>
          <a:p>
            <a:pPr marL="0" indent="0" algn="just">
              <a:buNone/>
            </a:pPr>
            <a:r>
              <a:rPr lang="it-IT" dirty="0"/>
              <a:t>In caso di </a:t>
            </a:r>
            <a:r>
              <a:rPr lang="it-IT" b="1" dirty="0"/>
              <a:t>ottemperanza alla diffida</a:t>
            </a:r>
            <a:r>
              <a:rPr lang="it-IT" dirty="0"/>
              <a:t>, il trasgressore o l'eventuale obbligato in solido è ammesso al pagamento di una somma pari all'importo della sanzione nella misura del </a:t>
            </a:r>
            <a:r>
              <a:rPr lang="it-IT" b="1" dirty="0"/>
              <a:t>minimo</a:t>
            </a:r>
            <a:r>
              <a:rPr lang="it-IT" dirty="0"/>
              <a:t> previsto dalla legge ovvero nella misura pari ad </a:t>
            </a:r>
            <a:r>
              <a:rPr lang="it-IT" b="1" dirty="0"/>
              <a:t>un quarto della sanzione stabilita in misura fissa</a:t>
            </a:r>
            <a:r>
              <a:rPr lang="it-IT" dirty="0"/>
              <a:t>, entro il termine di </a:t>
            </a:r>
            <a:r>
              <a:rPr lang="it-IT" b="1" dirty="0"/>
              <a:t>quindici giorni dalla scadenza del termine </a:t>
            </a:r>
            <a:r>
              <a:rPr lang="it-IT" dirty="0"/>
              <a:t>di cui al comma 2. </a:t>
            </a:r>
          </a:p>
          <a:p>
            <a:pPr marL="0" indent="0" algn="just">
              <a:buNone/>
            </a:pPr>
            <a:r>
              <a:rPr lang="it-IT" dirty="0"/>
              <a:t>Il pagamento dell'importo della predetta somma estingue il procedimento sanzionatorio limitatamente alle inosservanze oggetto di diffida e a condizione dell'effettiva ottemperanza alla diffida stessa.</a:t>
            </a:r>
          </a:p>
        </p:txBody>
      </p:sp>
    </p:spTree>
    <p:extLst>
      <p:ext uri="{BB962C8B-B14F-4D97-AF65-F5344CB8AC3E}">
        <p14:creationId xmlns:p14="http://schemas.microsoft.com/office/powerpoint/2010/main" val="13055819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7BFF81-DAAC-6506-768F-DB1E0779FC40}"/>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527B6EB9-F26C-D40E-3A97-98504B43327E}"/>
              </a:ext>
            </a:extLst>
          </p:cNvPr>
          <p:cNvSpPr>
            <a:spLocks noGrp="1"/>
          </p:cNvSpPr>
          <p:nvPr>
            <p:ph type="title"/>
          </p:nvPr>
        </p:nvSpPr>
        <p:spPr>
          <a:xfrm>
            <a:off x="541538" y="804519"/>
            <a:ext cx="11239129" cy="1049235"/>
          </a:xfrm>
        </p:spPr>
        <p:txBody>
          <a:bodyPr/>
          <a:lstStyle/>
          <a:p>
            <a:r>
              <a:rPr lang="it-IT" dirty="0"/>
              <a:t>La conciliazione monocratica (art. 11)</a:t>
            </a:r>
          </a:p>
        </p:txBody>
      </p:sp>
      <p:sp>
        <p:nvSpPr>
          <p:cNvPr id="3" name="Segnaposto contenuto 2">
            <a:extLst>
              <a:ext uri="{FF2B5EF4-FFF2-40B4-BE49-F238E27FC236}">
                <a16:creationId xmlns:a16="http://schemas.microsoft.com/office/drawing/2014/main" id="{72B0A5CF-DC2B-CE0A-5A18-564FE6104F85}"/>
              </a:ext>
            </a:extLst>
          </p:cNvPr>
          <p:cNvSpPr>
            <a:spLocks noGrp="1"/>
          </p:cNvSpPr>
          <p:nvPr>
            <p:ph idx="1"/>
          </p:nvPr>
        </p:nvSpPr>
        <p:spPr>
          <a:xfrm>
            <a:off x="426129" y="2015732"/>
            <a:ext cx="11354538" cy="3932307"/>
          </a:xfrm>
        </p:spPr>
        <p:txBody>
          <a:bodyPr/>
          <a:lstStyle/>
          <a:p>
            <a:pPr marL="0" indent="0">
              <a:buNone/>
            </a:pPr>
            <a:r>
              <a:rPr lang="it-IT" dirty="0"/>
              <a:t>Art. 11 </a:t>
            </a:r>
            <a:r>
              <a:rPr lang="it-IT" dirty="0" err="1"/>
              <a:t>D.Lgs.n</a:t>
            </a:r>
            <a:r>
              <a:rPr lang="it-IT" dirty="0"/>
              <a:t>. 124/2004</a:t>
            </a:r>
          </a:p>
          <a:p>
            <a:pPr marL="0" indent="0" algn="just">
              <a:buNone/>
            </a:pPr>
            <a:r>
              <a:rPr lang="it-IT" dirty="0"/>
              <a:t>3-bis. Il verbale di cui al comma 3 è dichiarato esecutivo con decreto dal giudice competente, su istanza della parte interessata.</a:t>
            </a:r>
          </a:p>
          <a:p>
            <a:pPr marL="0" indent="0" algn="just">
              <a:buNone/>
            </a:pPr>
            <a:r>
              <a:rPr lang="it-IT" dirty="0"/>
              <a:t>I </a:t>
            </a:r>
            <a:r>
              <a:rPr lang="it-IT" b="1" dirty="0"/>
              <a:t>versamenti dei contributi previdenziali e assicurativi</a:t>
            </a:r>
            <a:r>
              <a:rPr lang="it-IT" dirty="0"/>
              <a:t>, da determinarsi secondo le norme in vigore, </a:t>
            </a:r>
            <a:r>
              <a:rPr lang="it-IT" b="1" dirty="0"/>
              <a:t>riferiti alle somme concordate in sede conciliativa</a:t>
            </a:r>
            <a:r>
              <a:rPr lang="it-IT" dirty="0"/>
              <a:t>, in relazione al periodo lavorativo riconosciuto dalle parti, nonché </a:t>
            </a:r>
            <a:r>
              <a:rPr lang="it-IT" b="1" dirty="0"/>
              <a:t>il pagamento delle somme dovute al lavoratore</a:t>
            </a:r>
            <a:r>
              <a:rPr lang="it-IT" dirty="0"/>
              <a:t>, estinguono il procedimento ispettivo. Al fine di verificare l'avvenuto versamento dei contributi previdenziali e assicurativi, le direzioni provinciali del lavoro trasmettono agli enti previdenziali interessati la relativa documentazione</a:t>
            </a:r>
          </a:p>
        </p:txBody>
      </p:sp>
    </p:spTree>
    <p:extLst>
      <p:ext uri="{BB962C8B-B14F-4D97-AF65-F5344CB8AC3E}">
        <p14:creationId xmlns:p14="http://schemas.microsoft.com/office/powerpoint/2010/main" val="42937255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0A0C4E-0461-ED65-393B-2EB773554C00}"/>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F0F49A26-D647-9CC1-77BC-20135F6D264B}"/>
              </a:ext>
            </a:extLst>
          </p:cNvPr>
          <p:cNvSpPr>
            <a:spLocks noGrp="1"/>
          </p:cNvSpPr>
          <p:nvPr>
            <p:ph type="title"/>
          </p:nvPr>
        </p:nvSpPr>
        <p:spPr>
          <a:xfrm>
            <a:off x="476435" y="216667"/>
            <a:ext cx="11239129" cy="742121"/>
          </a:xfrm>
        </p:spPr>
        <p:txBody>
          <a:bodyPr/>
          <a:lstStyle/>
          <a:p>
            <a:r>
              <a:rPr lang="it-IT" dirty="0"/>
              <a:t>La diffida (art. 13)</a:t>
            </a:r>
          </a:p>
        </p:txBody>
      </p:sp>
      <p:sp>
        <p:nvSpPr>
          <p:cNvPr id="3" name="Segnaposto contenuto 2">
            <a:extLst>
              <a:ext uri="{FF2B5EF4-FFF2-40B4-BE49-F238E27FC236}">
                <a16:creationId xmlns:a16="http://schemas.microsoft.com/office/drawing/2014/main" id="{CCAAACC2-1D32-4CDE-1D3B-008F6E831B5F}"/>
              </a:ext>
            </a:extLst>
          </p:cNvPr>
          <p:cNvSpPr>
            <a:spLocks noGrp="1"/>
          </p:cNvSpPr>
          <p:nvPr>
            <p:ph idx="1"/>
          </p:nvPr>
        </p:nvSpPr>
        <p:spPr>
          <a:xfrm>
            <a:off x="239697" y="1420428"/>
            <a:ext cx="11780668" cy="4696288"/>
          </a:xfrm>
        </p:spPr>
        <p:txBody>
          <a:bodyPr>
            <a:normAutofit fontScale="85000" lnSpcReduction="10000"/>
          </a:bodyPr>
          <a:lstStyle/>
          <a:p>
            <a:pPr marL="0" indent="0">
              <a:buNone/>
            </a:pPr>
            <a:r>
              <a:rPr lang="it-IT" dirty="0"/>
              <a:t>Art. 13 </a:t>
            </a:r>
            <a:r>
              <a:rPr lang="it-IT" dirty="0" err="1"/>
              <a:t>D.Lgs.n</a:t>
            </a:r>
            <a:r>
              <a:rPr lang="it-IT" dirty="0"/>
              <a:t>. 124/2004 – la disciplina della diffida</a:t>
            </a:r>
          </a:p>
          <a:p>
            <a:pPr marL="0" indent="0" algn="just">
              <a:buNone/>
            </a:pPr>
            <a:r>
              <a:rPr lang="it-IT" dirty="0"/>
              <a:t>All'ammissione alla procedura di regolarizzazione di cui ai commi 2 e 3, nonché alla contestazione delle violazioni amministrative di cui all'articolo 14 della legge 24 novembre 1981, n. 689, si provvede da parte del personale ispettivo esclusivamente con la notifica di un unico verbale di accertamento e notificazione, notificato al trasgressore e all'eventuale obbligato in solido. Il verbale di accertamento e notificazione deve contenere: </a:t>
            </a:r>
          </a:p>
          <a:p>
            <a:pPr marL="457200" indent="-457200" algn="just">
              <a:buAutoNum type="alphaLcParenR"/>
            </a:pPr>
            <a:r>
              <a:rPr lang="it-IT" dirty="0"/>
              <a:t>gli esiti dettagliati dell'accertamento, con indicazione puntuale delle fonti di prova degli illeciti rilevati; </a:t>
            </a:r>
          </a:p>
          <a:p>
            <a:pPr marL="457200" indent="-457200" algn="just">
              <a:buAutoNum type="alphaLcParenR"/>
            </a:pPr>
            <a:r>
              <a:rPr lang="it-IT" dirty="0"/>
              <a:t>la diffida a regolarizzare gli inadempimenti sanabili ai sensi del comma 2; </a:t>
            </a:r>
          </a:p>
          <a:p>
            <a:pPr marL="457200" indent="-457200" algn="just">
              <a:buAutoNum type="alphaLcParenR"/>
            </a:pPr>
            <a:r>
              <a:rPr lang="it-IT" dirty="0"/>
              <a:t>la possibilità di estinguere gli illeciti ottemperando alla diffida e provvedendo al pagamento della somma di cui al comma 3 ovvero pagando la medesima somma nei casi di illeciti già oggetto di regolarizzazione; </a:t>
            </a:r>
          </a:p>
          <a:p>
            <a:pPr marL="457200" indent="-457200" algn="just">
              <a:buAutoNum type="alphaLcParenR"/>
            </a:pPr>
            <a:r>
              <a:rPr lang="it-IT" dirty="0"/>
              <a:t>la possibilità di estinguere gli illeciti non diffidabili, ovvero quelli oggetto di diffida nei casi di cui al comma 5, attraverso il pagamento della sanzione in misura ridotta ai sensi dell'articolo 16 della legge 24 novembre 1981, n. 689; </a:t>
            </a:r>
          </a:p>
          <a:p>
            <a:pPr marL="457200" indent="-457200" algn="just">
              <a:buAutoNum type="alphaLcParenR"/>
            </a:pPr>
            <a:r>
              <a:rPr lang="it-IT" dirty="0"/>
              <a:t>l'indicazione degli strumenti di difesa e degli organi ai quali proporre ricorso, con specificazione dei termini di impugnazione</a:t>
            </a:r>
          </a:p>
        </p:txBody>
      </p:sp>
    </p:spTree>
    <p:extLst>
      <p:ext uri="{BB962C8B-B14F-4D97-AF65-F5344CB8AC3E}">
        <p14:creationId xmlns:p14="http://schemas.microsoft.com/office/powerpoint/2010/main" val="22537368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9EBB5D-9A12-321F-5997-A6AB71B20744}"/>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698D3EFC-944F-CA59-6415-003F1D1F07F1}"/>
              </a:ext>
            </a:extLst>
          </p:cNvPr>
          <p:cNvSpPr>
            <a:spLocks noGrp="1"/>
          </p:cNvSpPr>
          <p:nvPr>
            <p:ph type="title"/>
          </p:nvPr>
        </p:nvSpPr>
        <p:spPr>
          <a:xfrm>
            <a:off x="541538" y="804519"/>
            <a:ext cx="11239129" cy="1049235"/>
          </a:xfrm>
        </p:spPr>
        <p:txBody>
          <a:bodyPr/>
          <a:lstStyle/>
          <a:p>
            <a:r>
              <a:rPr lang="it-IT" dirty="0"/>
              <a:t>La diffida (art. 13)</a:t>
            </a:r>
          </a:p>
        </p:txBody>
      </p:sp>
      <p:sp>
        <p:nvSpPr>
          <p:cNvPr id="3" name="Segnaposto contenuto 2">
            <a:extLst>
              <a:ext uri="{FF2B5EF4-FFF2-40B4-BE49-F238E27FC236}">
                <a16:creationId xmlns:a16="http://schemas.microsoft.com/office/drawing/2014/main" id="{4C8ABD94-E9D9-FC1F-B669-7CBCA3E90660}"/>
              </a:ext>
            </a:extLst>
          </p:cNvPr>
          <p:cNvSpPr>
            <a:spLocks noGrp="1"/>
          </p:cNvSpPr>
          <p:nvPr>
            <p:ph idx="1"/>
          </p:nvPr>
        </p:nvSpPr>
        <p:spPr>
          <a:xfrm>
            <a:off x="426129" y="2015732"/>
            <a:ext cx="11354538" cy="3932307"/>
          </a:xfrm>
        </p:spPr>
        <p:txBody>
          <a:bodyPr>
            <a:normAutofit/>
          </a:bodyPr>
          <a:lstStyle/>
          <a:p>
            <a:pPr marL="0" indent="0">
              <a:buNone/>
            </a:pPr>
            <a:r>
              <a:rPr lang="it-IT" dirty="0"/>
              <a:t>Art. 13 </a:t>
            </a:r>
            <a:r>
              <a:rPr lang="it-IT" dirty="0" err="1"/>
              <a:t>D.Lgs.n</a:t>
            </a:r>
            <a:r>
              <a:rPr lang="it-IT" dirty="0"/>
              <a:t>. 124/2004 – la disciplina della diffida</a:t>
            </a:r>
          </a:p>
          <a:p>
            <a:pPr marL="0" indent="0" algn="just">
              <a:buNone/>
            </a:pPr>
            <a:r>
              <a:rPr lang="it-IT" dirty="0"/>
              <a:t>L'adozione della diffida interrompe i termini per la presentazione dei ricorsi di cui agli articoli 16 e 17 del presente decreto, fino alla scadenza del termine per compiere gli adempimenti di cui ai commi 2 e 3. </a:t>
            </a:r>
          </a:p>
          <a:p>
            <a:pPr marL="0" indent="0" algn="just">
              <a:buNone/>
            </a:pPr>
            <a:r>
              <a:rPr lang="it-IT" dirty="0"/>
              <a:t>Ove da parte del trasgressore o dell'obbligato in solido non sia stata fornita prova al personale ispettivo dell'avvenuta regolarizzazione e del pagamento delle somme previste, il verbale unico di cui al comma 4 produce gli effetti della contestazione e notificazione degli addebiti accertati nei confronti del trasgressore e della persona obbligata in solido ai quali sia stato notificato</a:t>
            </a:r>
          </a:p>
        </p:txBody>
      </p:sp>
    </p:spTree>
    <p:extLst>
      <p:ext uri="{BB962C8B-B14F-4D97-AF65-F5344CB8AC3E}">
        <p14:creationId xmlns:p14="http://schemas.microsoft.com/office/powerpoint/2010/main" val="17410741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D94C01-6B60-AC7C-A025-00710A93A4B0}"/>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BFAABA83-9C36-9036-F4BD-B7098BEAB4EB}"/>
              </a:ext>
            </a:extLst>
          </p:cNvPr>
          <p:cNvSpPr>
            <a:spLocks noGrp="1"/>
          </p:cNvSpPr>
          <p:nvPr>
            <p:ph type="title"/>
          </p:nvPr>
        </p:nvSpPr>
        <p:spPr>
          <a:xfrm>
            <a:off x="541538" y="804519"/>
            <a:ext cx="11239129" cy="1049235"/>
          </a:xfrm>
        </p:spPr>
        <p:txBody>
          <a:bodyPr/>
          <a:lstStyle/>
          <a:p>
            <a:r>
              <a:rPr lang="it-IT" dirty="0"/>
              <a:t>La diffida (art. 13)</a:t>
            </a:r>
          </a:p>
        </p:txBody>
      </p:sp>
      <p:sp>
        <p:nvSpPr>
          <p:cNvPr id="3" name="Segnaposto contenuto 2">
            <a:extLst>
              <a:ext uri="{FF2B5EF4-FFF2-40B4-BE49-F238E27FC236}">
                <a16:creationId xmlns:a16="http://schemas.microsoft.com/office/drawing/2014/main" id="{48219B11-9BC3-AF65-5AD3-3E2D1500DFBF}"/>
              </a:ext>
            </a:extLst>
          </p:cNvPr>
          <p:cNvSpPr>
            <a:spLocks noGrp="1"/>
          </p:cNvSpPr>
          <p:nvPr>
            <p:ph idx="1"/>
          </p:nvPr>
        </p:nvSpPr>
        <p:spPr>
          <a:xfrm>
            <a:off x="426129" y="2015732"/>
            <a:ext cx="11354538" cy="3932307"/>
          </a:xfrm>
        </p:spPr>
        <p:txBody>
          <a:bodyPr>
            <a:normAutofit lnSpcReduction="10000"/>
          </a:bodyPr>
          <a:lstStyle/>
          <a:p>
            <a:pPr marL="0" indent="0">
              <a:buNone/>
            </a:pPr>
            <a:r>
              <a:rPr lang="it-IT" dirty="0"/>
              <a:t>Art. 13 </a:t>
            </a:r>
            <a:r>
              <a:rPr lang="it-IT" dirty="0" err="1"/>
              <a:t>D.Lgs.n</a:t>
            </a:r>
            <a:r>
              <a:rPr lang="it-IT" dirty="0"/>
              <a:t>. 124/2004 – la disciplina della diffida: Focus – ottemperanza e pagamento (Circ. </a:t>
            </a:r>
            <a:r>
              <a:rPr lang="it-IT" dirty="0" err="1"/>
              <a:t>MinLav</a:t>
            </a:r>
            <a:r>
              <a:rPr lang="it-IT" dirty="0"/>
              <a:t>. 41/2010)</a:t>
            </a:r>
          </a:p>
          <a:p>
            <a:pPr marL="0" indent="0" algn="just">
              <a:buNone/>
            </a:pPr>
            <a:r>
              <a:rPr lang="it-IT" dirty="0"/>
              <a:t>L'adozione della diffida interrompe i termini fissati dall’art. 14 della legge n. 689/1981 per la contestazione degli illeciti amministrativi fino alla scadenza del termine per la </a:t>
            </a:r>
            <a:r>
              <a:rPr lang="it-IT" b="1" dirty="0"/>
              <a:t>regolarizzazione</a:t>
            </a:r>
            <a:r>
              <a:rPr lang="it-IT" dirty="0"/>
              <a:t> e per il </a:t>
            </a:r>
            <a:r>
              <a:rPr lang="it-IT" b="1" dirty="0"/>
              <a:t>pagamento della sanzione minima</a:t>
            </a:r>
            <a:r>
              <a:rPr lang="it-IT" dirty="0"/>
              <a:t>.</a:t>
            </a:r>
          </a:p>
          <a:p>
            <a:pPr marL="0" indent="0" algn="just">
              <a:buNone/>
            </a:pPr>
            <a:r>
              <a:rPr lang="it-IT" dirty="0"/>
              <a:t>Verificata l’inottemperanza alla diffida, </a:t>
            </a:r>
            <a:r>
              <a:rPr lang="it-IT" b="1" dirty="0"/>
              <a:t>ovvero</a:t>
            </a:r>
            <a:r>
              <a:rPr lang="it-IT" dirty="0"/>
              <a:t> il mancato pagamento della somma agevolata (…), l’attività sanzionatoria riprende il suo corso ordinario come espressamente previsto dalla norma, se da parte del trasgressore o dell’obbligato in solido non è stata fornita prova dell’avvenuta regolarizzazione e del pagamento previsto.</a:t>
            </a:r>
          </a:p>
          <a:p>
            <a:pPr marL="0" indent="0" algn="just">
              <a:buNone/>
            </a:pPr>
            <a:r>
              <a:rPr lang="it-IT" dirty="0"/>
              <a:t>30 giorni (ottemperanza) + 15 giorni (pagamento in misura ridotta) = </a:t>
            </a:r>
            <a:r>
              <a:rPr lang="it-IT" b="1" dirty="0"/>
              <a:t>termine perentorio</a:t>
            </a:r>
          </a:p>
        </p:txBody>
      </p:sp>
    </p:spTree>
    <p:extLst>
      <p:ext uri="{BB962C8B-B14F-4D97-AF65-F5344CB8AC3E}">
        <p14:creationId xmlns:p14="http://schemas.microsoft.com/office/powerpoint/2010/main" val="38218089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D73449-5F6C-6D31-2D33-DA85C89BF222}"/>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85F7FEC1-4DFD-7702-28BD-863717EE3CEE}"/>
              </a:ext>
            </a:extLst>
          </p:cNvPr>
          <p:cNvSpPr>
            <a:spLocks noGrp="1"/>
          </p:cNvSpPr>
          <p:nvPr>
            <p:ph type="title"/>
          </p:nvPr>
        </p:nvSpPr>
        <p:spPr>
          <a:xfrm>
            <a:off x="541538" y="804519"/>
            <a:ext cx="11239129" cy="1049235"/>
          </a:xfrm>
        </p:spPr>
        <p:txBody>
          <a:bodyPr/>
          <a:lstStyle/>
          <a:p>
            <a:r>
              <a:rPr lang="it-IT" dirty="0"/>
              <a:t>La diffida amministrativa (art. 6, d.lgs. 103/2024)</a:t>
            </a:r>
          </a:p>
        </p:txBody>
      </p:sp>
      <p:sp>
        <p:nvSpPr>
          <p:cNvPr id="3" name="Segnaposto contenuto 2">
            <a:extLst>
              <a:ext uri="{FF2B5EF4-FFF2-40B4-BE49-F238E27FC236}">
                <a16:creationId xmlns:a16="http://schemas.microsoft.com/office/drawing/2014/main" id="{FF5711A3-C75A-F472-5D85-2961BD463E0A}"/>
              </a:ext>
            </a:extLst>
          </p:cNvPr>
          <p:cNvSpPr>
            <a:spLocks noGrp="1"/>
          </p:cNvSpPr>
          <p:nvPr>
            <p:ph idx="1"/>
          </p:nvPr>
        </p:nvSpPr>
        <p:spPr>
          <a:xfrm>
            <a:off x="97654" y="2015732"/>
            <a:ext cx="11922711" cy="4145371"/>
          </a:xfrm>
        </p:spPr>
        <p:txBody>
          <a:bodyPr>
            <a:normAutofit lnSpcReduction="10000"/>
          </a:bodyPr>
          <a:lstStyle/>
          <a:p>
            <a:pPr marL="0" indent="0" algn="just">
              <a:buNone/>
            </a:pPr>
            <a:r>
              <a:rPr lang="it-IT" b="1" dirty="0"/>
              <a:t>Salvo che il fatto costituisca reato</a:t>
            </a:r>
            <a:r>
              <a:rPr lang="it-IT" dirty="0"/>
              <a:t>, per le violazioni per le quali è prevista l'applicazione della sanzione </a:t>
            </a:r>
            <a:r>
              <a:rPr lang="it-IT" b="1" dirty="0"/>
              <a:t>amministrativa pecuniaria </a:t>
            </a:r>
            <a:r>
              <a:rPr lang="it-IT" dirty="0"/>
              <a:t>non superiore nel massimo a </a:t>
            </a:r>
            <a:r>
              <a:rPr lang="it-IT" b="1" dirty="0"/>
              <a:t>cinquemila euro</a:t>
            </a:r>
            <a:r>
              <a:rPr lang="it-IT" dirty="0"/>
              <a:t>, l'organo di controllo incaricato, nel caso in cui accerti, </a:t>
            </a:r>
            <a:r>
              <a:rPr lang="it-IT" b="1" dirty="0"/>
              <a:t>per la prima volta nell'arco di un quinquennio</a:t>
            </a:r>
            <a:r>
              <a:rPr lang="it-IT" dirty="0"/>
              <a:t>, l'esistenza di violazioni sanabili, diffida l'interessato a </a:t>
            </a:r>
            <a:r>
              <a:rPr lang="it-IT" u="sng" dirty="0"/>
              <a:t>porre termine alla violazione</a:t>
            </a:r>
            <a:r>
              <a:rPr lang="it-IT" dirty="0"/>
              <a:t>, ad </a:t>
            </a:r>
            <a:r>
              <a:rPr lang="it-IT" u="sng" dirty="0"/>
              <a:t>adempiere alle prescrizioni violate </a:t>
            </a:r>
            <a:r>
              <a:rPr lang="it-IT" dirty="0"/>
              <a:t>e a </a:t>
            </a:r>
            <a:r>
              <a:rPr lang="it-IT" u="sng" dirty="0"/>
              <a:t>rimuovere le conseguenze dell'illecito amministrativo</a:t>
            </a:r>
            <a:r>
              <a:rPr lang="it-IT" dirty="0"/>
              <a:t> entro un </a:t>
            </a:r>
            <a:r>
              <a:rPr lang="it-IT" b="1" dirty="0"/>
              <a:t>termine non superiore a venti giorni dalla data della notificazione dell'atto di diffida</a:t>
            </a:r>
            <a:r>
              <a:rPr lang="it-IT" dirty="0"/>
              <a:t>. </a:t>
            </a:r>
          </a:p>
          <a:p>
            <a:pPr marL="0" indent="0" algn="just">
              <a:buNone/>
            </a:pPr>
            <a:r>
              <a:rPr lang="it-IT" dirty="0"/>
              <a:t>In caso di ottemperanza alla diffida, il procedimento sanzionatorio si estingue limitatamente alle inosservanze sanate. </a:t>
            </a:r>
          </a:p>
          <a:p>
            <a:pPr marL="0" indent="0" algn="just">
              <a:buNone/>
            </a:pPr>
            <a:r>
              <a:rPr lang="it-IT" b="1" i="1" dirty="0"/>
              <a:t>L'istituto della diffida amministrativa di cui al presente decreto non si applica a violazioni di obblighi o adempimenti che riguardano la tutela della salute, la sicurezza e l'incolumità pubblica e la sicurezza sui luoghi di lavoro</a:t>
            </a:r>
            <a:r>
              <a:rPr lang="it-IT" dirty="0"/>
              <a:t>.</a:t>
            </a:r>
            <a:endParaRPr lang="it-IT" b="1" dirty="0"/>
          </a:p>
        </p:txBody>
      </p:sp>
    </p:spTree>
    <p:extLst>
      <p:ext uri="{BB962C8B-B14F-4D97-AF65-F5344CB8AC3E}">
        <p14:creationId xmlns:p14="http://schemas.microsoft.com/office/powerpoint/2010/main" val="13402074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A73FE0-90E8-157D-9CC7-2BBADF6E52F3}"/>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23B67167-6921-2408-3FFC-A38F074D37C6}"/>
              </a:ext>
            </a:extLst>
          </p:cNvPr>
          <p:cNvSpPr>
            <a:spLocks noGrp="1"/>
          </p:cNvSpPr>
          <p:nvPr>
            <p:ph type="title"/>
          </p:nvPr>
        </p:nvSpPr>
        <p:spPr>
          <a:xfrm>
            <a:off x="541538" y="804519"/>
            <a:ext cx="11239129" cy="1049235"/>
          </a:xfrm>
        </p:spPr>
        <p:txBody>
          <a:bodyPr/>
          <a:lstStyle/>
          <a:p>
            <a:r>
              <a:rPr lang="it-IT" dirty="0"/>
              <a:t>La diffida amministrativa (art. 6, d.lgs. 103/2024)</a:t>
            </a:r>
          </a:p>
        </p:txBody>
      </p:sp>
      <p:sp>
        <p:nvSpPr>
          <p:cNvPr id="3" name="Segnaposto contenuto 2">
            <a:extLst>
              <a:ext uri="{FF2B5EF4-FFF2-40B4-BE49-F238E27FC236}">
                <a16:creationId xmlns:a16="http://schemas.microsoft.com/office/drawing/2014/main" id="{F8E7E5C1-CAEB-F4DA-23DF-7A6B81CD157C}"/>
              </a:ext>
            </a:extLst>
          </p:cNvPr>
          <p:cNvSpPr>
            <a:spLocks noGrp="1"/>
          </p:cNvSpPr>
          <p:nvPr>
            <p:ph idx="1"/>
          </p:nvPr>
        </p:nvSpPr>
        <p:spPr>
          <a:xfrm>
            <a:off x="97654" y="2015732"/>
            <a:ext cx="11922711" cy="4145371"/>
          </a:xfrm>
        </p:spPr>
        <p:txBody>
          <a:bodyPr>
            <a:normAutofit/>
          </a:bodyPr>
          <a:lstStyle/>
          <a:p>
            <a:pPr marL="0" indent="0" algn="just">
              <a:buNone/>
            </a:pPr>
            <a:r>
              <a:rPr lang="it-IT" dirty="0"/>
              <a:t>In caso di mancata ottemperanza alla diffida di cui al comma 1 entro il termine indicato, l'organo di controllo effettua la contestazione ai sensi dell'articolo 14 della legge 24 novembre 1981, n. 689. I termini concessi per adempiere alla diffida sono sospensivi dei termini previsti per la notificazione degli estremi della violazione.</a:t>
            </a:r>
          </a:p>
          <a:p>
            <a:pPr marL="0" indent="0" algn="just">
              <a:buNone/>
            </a:pPr>
            <a:r>
              <a:rPr lang="it-IT" dirty="0"/>
              <a:t>Il mancato adempimento alle prescrizioni contenute nella diffida ovvero i casi di violazione di obblighi o adempimenti che riguardano la tutela della salute, la sicurezza e l'incolumità pubblica e la sicurezza sui luoghi di lavoro comportano, inoltre, la revoca del Report certificativo di cui all'articolo 3, ove rilasciato all'operatore economico.</a:t>
            </a:r>
            <a:endParaRPr lang="it-IT" b="1" dirty="0"/>
          </a:p>
        </p:txBody>
      </p:sp>
    </p:spTree>
    <p:extLst>
      <p:ext uri="{BB962C8B-B14F-4D97-AF65-F5344CB8AC3E}">
        <p14:creationId xmlns:p14="http://schemas.microsoft.com/office/powerpoint/2010/main" val="41772186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BD3295-DDE3-88D9-5622-089958459748}"/>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0E52B7EC-E289-8F4A-1307-2C7FEB27B371}"/>
              </a:ext>
            </a:extLst>
          </p:cNvPr>
          <p:cNvSpPr>
            <a:spLocks noGrp="1"/>
          </p:cNvSpPr>
          <p:nvPr>
            <p:ph type="title"/>
          </p:nvPr>
        </p:nvSpPr>
        <p:spPr>
          <a:xfrm>
            <a:off x="665826" y="172279"/>
            <a:ext cx="11239129" cy="1049235"/>
          </a:xfrm>
        </p:spPr>
        <p:txBody>
          <a:bodyPr/>
          <a:lstStyle/>
          <a:p>
            <a:r>
              <a:rPr lang="it-IT" dirty="0"/>
              <a:t>La diffida amministrativa (art. 6, d.lgs. 103/2024) – la nota </a:t>
            </a:r>
            <a:r>
              <a:rPr lang="it-IT" dirty="0" err="1"/>
              <a:t>inl</a:t>
            </a:r>
            <a:r>
              <a:rPr lang="it-IT" dirty="0"/>
              <a:t> n. 1357/2024</a:t>
            </a:r>
          </a:p>
        </p:txBody>
      </p:sp>
      <p:sp>
        <p:nvSpPr>
          <p:cNvPr id="3" name="Segnaposto contenuto 2">
            <a:extLst>
              <a:ext uri="{FF2B5EF4-FFF2-40B4-BE49-F238E27FC236}">
                <a16:creationId xmlns:a16="http://schemas.microsoft.com/office/drawing/2014/main" id="{6FEC20F5-3189-DB75-3786-03AC75FFF2B3}"/>
              </a:ext>
            </a:extLst>
          </p:cNvPr>
          <p:cNvSpPr>
            <a:spLocks noGrp="1"/>
          </p:cNvSpPr>
          <p:nvPr>
            <p:ph idx="1"/>
          </p:nvPr>
        </p:nvSpPr>
        <p:spPr>
          <a:xfrm>
            <a:off x="97654" y="1473694"/>
            <a:ext cx="11922711" cy="4687410"/>
          </a:xfrm>
        </p:spPr>
        <p:txBody>
          <a:bodyPr>
            <a:normAutofit fontScale="92500" lnSpcReduction="10000"/>
          </a:bodyPr>
          <a:lstStyle/>
          <a:p>
            <a:pPr marL="0" indent="0" algn="just">
              <a:buNone/>
            </a:pPr>
            <a:r>
              <a:rPr lang="it-IT" dirty="0"/>
              <a:t>Condizioni necessarie per la potenziale applicazione della diffida amministrativa</a:t>
            </a:r>
          </a:p>
          <a:p>
            <a:pPr algn="just"/>
            <a:r>
              <a:rPr lang="it-IT" dirty="0"/>
              <a:t>violazioni per le quali è prevista una sanzione amministrativa pecuniaria, come tale soggetta alla disciplina di cui alla L. n. 689/1981</a:t>
            </a:r>
          </a:p>
          <a:p>
            <a:pPr algn="just"/>
            <a:r>
              <a:rPr lang="it-IT" dirty="0"/>
              <a:t>la sanzione amministrativa non deve prevedere, nel massimo, un importo superiore ad euro 5.000. </a:t>
            </a:r>
          </a:p>
          <a:p>
            <a:pPr algn="just"/>
            <a:r>
              <a:rPr lang="it-IT" dirty="0"/>
              <a:t>la violazione sanabile deve essere stata per la prima volta accertata nell’arco di un quinquennio. In altri termini, laddove il personale ispettivo accerti che nei cinque anni antecedenti all’accesso ispettivo sia stata commessa la </a:t>
            </a:r>
            <a:r>
              <a:rPr lang="it-IT" u="sng" dirty="0"/>
              <a:t>medesima o un’altra violazione in materia di lavoro e legislazione sociale soggetta a diffida</a:t>
            </a:r>
            <a:r>
              <a:rPr lang="it-IT" dirty="0"/>
              <a:t>, </a:t>
            </a:r>
            <a:r>
              <a:rPr lang="it-IT" b="1" dirty="0"/>
              <a:t>la diffida amministrativa non sarà applicabile rispetto alla violazione da ultimo accertata</a:t>
            </a:r>
          </a:p>
          <a:p>
            <a:pPr algn="just"/>
            <a:r>
              <a:rPr lang="it-IT" dirty="0"/>
              <a:t>la violazione deve essere </a:t>
            </a:r>
            <a:r>
              <a:rPr lang="it-IT" b="1" dirty="0"/>
              <a:t>materialmente sanabile</a:t>
            </a:r>
            <a:r>
              <a:rPr lang="it-IT" dirty="0"/>
              <a:t>, sono pertanto da escludersi tutte quelle violazioni per le quali l’interesse giuridico tutelato non è più recuperabile, come ad esempio avviene in caso di violazione delle disposizioni in materia di tempi di lavoro di cui al </a:t>
            </a:r>
            <a:r>
              <a:rPr lang="it-IT" dirty="0" err="1"/>
              <a:t>D.Lgs.</a:t>
            </a:r>
            <a:r>
              <a:rPr lang="it-IT" dirty="0"/>
              <a:t> n. 66/2003, peraltro da ritenersi comunque escluse in ragione in quanto espressione dell’adempimento a “vincoli derivanti dall'ordinamento europeo e dal diritto internazionale”</a:t>
            </a:r>
          </a:p>
        </p:txBody>
      </p:sp>
    </p:spTree>
    <p:extLst>
      <p:ext uri="{BB962C8B-B14F-4D97-AF65-F5344CB8AC3E}">
        <p14:creationId xmlns:p14="http://schemas.microsoft.com/office/powerpoint/2010/main" val="36321120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1D16AC-9D76-66B1-65A4-577A5971E8B3}"/>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95A82416-389B-A976-A8FB-5FEECF1EF945}"/>
              </a:ext>
            </a:extLst>
          </p:cNvPr>
          <p:cNvSpPr>
            <a:spLocks noGrp="1"/>
          </p:cNvSpPr>
          <p:nvPr>
            <p:ph type="title"/>
          </p:nvPr>
        </p:nvSpPr>
        <p:spPr>
          <a:xfrm>
            <a:off x="665826" y="172279"/>
            <a:ext cx="11239129" cy="1049235"/>
          </a:xfrm>
        </p:spPr>
        <p:txBody>
          <a:bodyPr/>
          <a:lstStyle/>
          <a:p>
            <a:r>
              <a:rPr lang="it-IT" dirty="0"/>
              <a:t>La diffida amministrativa (art. 6, d.lgs. 103/2024) – la nota </a:t>
            </a:r>
            <a:r>
              <a:rPr lang="it-IT" dirty="0" err="1"/>
              <a:t>inl</a:t>
            </a:r>
            <a:r>
              <a:rPr lang="it-IT" dirty="0"/>
              <a:t> n. 1357/2024</a:t>
            </a:r>
          </a:p>
        </p:txBody>
      </p:sp>
      <p:sp>
        <p:nvSpPr>
          <p:cNvPr id="3" name="Segnaposto contenuto 2">
            <a:extLst>
              <a:ext uri="{FF2B5EF4-FFF2-40B4-BE49-F238E27FC236}">
                <a16:creationId xmlns:a16="http://schemas.microsoft.com/office/drawing/2014/main" id="{43B959ED-0516-657E-E548-4ECBD6CE466B}"/>
              </a:ext>
            </a:extLst>
          </p:cNvPr>
          <p:cNvSpPr>
            <a:spLocks noGrp="1"/>
          </p:cNvSpPr>
          <p:nvPr>
            <p:ph idx="1"/>
          </p:nvPr>
        </p:nvSpPr>
        <p:spPr>
          <a:xfrm>
            <a:off x="97654" y="2050742"/>
            <a:ext cx="11922711" cy="4110362"/>
          </a:xfrm>
        </p:spPr>
        <p:txBody>
          <a:bodyPr>
            <a:normAutofit/>
          </a:bodyPr>
          <a:lstStyle/>
          <a:p>
            <a:pPr marL="0" indent="0" algn="just">
              <a:buNone/>
            </a:pPr>
            <a:r>
              <a:rPr lang="it-IT" dirty="0"/>
              <a:t>Una volta accertata la sussistenza delle condizioni sopra indicate e quindi l’applicabilità dello strumento disciplinato dall’art. 6 del </a:t>
            </a:r>
            <a:r>
              <a:rPr lang="it-IT" dirty="0" err="1"/>
              <a:t>D.Lgs.</a:t>
            </a:r>
            <a:r>
              <a:rPr lang="it-IT" dirty="0"/>
              <a:t> n. 103/2024, il personale ispettivo diffiderà l’interessato “a porre termine alla violazione, ad adempiere alle prescrizioni violate e a rimuovere le conseguenze dell'illecito amministrativo entro un termine non superiore a venti giorni dalla data della notificazione dell'atto di diffida”. </a:t>
            </a:r>
          </a:p>
          <a:p>
            <a:pPr marL="0" indent="0" algn="just">
              <a:buNone/>
            </a:pPr>
            <a:r>
              <a:rPr lang="it-IT" dirty="0"/>
              <a:t>Una volta notificata la diffida, secondo modalità sulle quali si fa riserva di fornire a breve ulteriori indicazioni nelle more della digitalizzazione della diffida amministrativa:</a:t>
            </a:r>
          </a:p>
          <a:p>
            <a:pPr algn="just"/>
            <a:r>
              <a:rPr lang="it-IT" dirty="0"/>
              <a:t>in caso di ottemperanza, il procedimento sanzionatorio si estingue limitatamente alle inosservanze sanate, senza dunque alcun addebito sanzionatorio. Nelle ipotesi in cui si accerti contestualmente sia la violazione sia l’avvenuta regolarizzazione, si avrà il medesimo effetto estintivo di cui si darà atto nei relativi atti ispettivi;</a:t>
            </a:r>
          </a:p>
        </p:txBody>
      </p:sp>
    </p:spTree>
    <p:extLst>
      <p:ext uri="{BB962C8B-B14F-4D97-AF65-F5344CB8AC3E}">
        <p14:creationId xmlns:p14="http://schemas.microsoft.com/office/powerpoint/2010/main" val="118778527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DA502E-46E0-CF77-6D5F-5959FC6C7A9C}"/>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F085951A-3841-4F56-DA56-817DCB0E3B91}"/>
              </a:ext>
            </a:extLst>
          </p:cNvPr>
          <p:cNvSpPr>
            <a:spLocks noGrp="1"/>
          </p:cNvSpPr>
          <p:nvPr>
            <p:ph type="title"/>
          </p:nvPr>
        </p:nvSpPr>
        <p:spPr>
          <a:xfrm>
            <a:off x="665826" y="172279"/>
            <a:ext cx="11239129" cy="1049235"/>
          </a:xfrm>
        </p:spPr>
        <p:txBody>
          <a:bodyPr/>
          <a:lstStyle/>
          <a:p>
            <a:r>
              <a:rPr lang="it-IT" dirty="0"/>
              <a:t>La diffida amministrativa (art. 6, d.lgs. 103/2024) – la nota </a:t>
            </a:r>
            <a:r>
              <a:rPr lang="it-IT" dirty="0" err="1"/>
              <a:t>inl</a:t>
            </a:r>
            <a:r>
              <a:rPr lang="it-IT" dirty="0"/>
              <a:t> n. 1357/2024</a:t>
            </a:r>
          </a:p>
        </p:txBody>
      </p:sp>
      <p:sp>
        <p:nvSpPr>
          <p:cNvPr id="3" name="Segnaposto contenuto 2">
            <a:extLst>
              <a:ext uri="{FF2B5EF4-FFF2-40B4-BE49-F238E27FC236}">
                <a16:creationId xmlns:a16="http://schemas.microsoft.com/office/drawing/2014/main" id="{FD5430E9-3BE2-E570-D84E-4053AB0AEABC}"/>
              </a:ext>
            </a:extLst>
          </p:cNvPr>
          <p:cNvSpPr>
            <a:spLocks noGrp="1"/>
          </p:cNvSpPr>
          <p:nvPr>
            <p:ph idx="1"/>
          </p:nvPr>
        </p:nvSpPr>
        <p:spPr>
          <a:xfrm>
            <a:off x="97654" y="2050742"/>
            <a:ext cx="11922711" cy="4110362"/>
          </a:xfrm>
        </p:spPr>
        <p:txBody>
          <a:bodyPr>
            <a:normAutofit/>
          </a:bodyPr>
          <a:lstStyle/>
          <a:p>
            <a:pPr algn="just"/>
            <a:r>
              <a:rPr lang="it-IT" dirty="0"/>
              <a:t>in caso di mancata ottemperanza alla diffida entro il termine indicato, il personale ispettivo procederà direttamente a contestare l’illecito entro novanta giorni dall’accertamento ai sensi dell'art. 14 della L. n. 689/1981 – tenendo conto, peraltro, che i termini concessi per adempiere alla diffida sono sospensivi dei termini previsti per la notificazione degli estremi della violazione – ed applicando gli importi sanzionatori di cui all’art. 16 della medesima L. n. 689/1981.</a:t>
            </a:r>
          </a:p>
        </p:txBody>
      </p:sp>
    </p:spTree>
    <p:extLst>
      <p:ext uri="{BB962C8B-B14F-4D97-AF65-F5344CB8AC3E}">
        <p14:creationId xmlns:p14="http://schemas.microsoft.com/office/powerpoint/2010/main" val="4476198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4FDB7F-428D-FE55-621C-32A3BDFC851D}"/>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D7344AAB-8108-BEED-DE03-1FDC05ECC872}"/>
              </a:ext>
            </a:extLst>
          </p:cNvPr>
          <p:cNvSpPr>
            <a:spLocks noGrp="1"/>
          </p:cNvSpPr>
          <p:nvPr>
            <p:ph type="title"/>
          </p:nvPr>
        </p:nvSpPr>
        <p:spPr>
          <a:xfrm>
            <a:off x="665826" y="172279"/>
            <a:ext cx="11239129" cy="1049235"/>
          </a:xfrm>
        </p:spPr>
        <p:txBody>
          <a:bodyPr/>
          <a:lstStyle/>
          <a:p>
            <a:r>
              <a:rPr lang="it-IT" dirty="0"/>
              <a:t>La diffida amministrativa (art. 6, d.lgs. 103/2024) – la nota </a:t>
            </a:r>
            <a:r>
              <a:rPr lang="it-IT" dirty="0" err="1"/>
              <a:t>inl</a:t>
            </a:r>
            <a:r>
              <a:rPr lang="it-IT" dirty="0"/>
              <a:t> n. 1357/2024</a:t>
            </a:r>
          </a:p>
        </p:txBody>
      </p:sp>
      <p:sp>
        <p:nvSpPr>
          <p:cNvPr id="3" name="Segnaposto contenuto 2">
            <a:extLst>
              <a:ext uri="{FF2B5EF4-FFF2-40B4-BE49-F238E27FC236}">
                <a16:creationId xmlns:a16="http://schemas.microsoft.com/office/drawing/2014/main" id="{B5396DD1-1A35-0CDA-F40C-2C947E3792CD}"/>
              </a:ext>
            </a:extLst>
          </p:cNvPr>
          <p:cNvSpPr>
            <a:spLocks noGrp="1"/>
          </p:cNvSpPr>
          <p:nvPr>
            <p:ph idx="1"/>
          </p:nvPr>
        </p:nvSpPr>
        <p:spPr>
          <a:xfrm>
            <a:off x="97654" y="1118586"/>
            <a:ext cx="11922711" cy="5042518"/>
          </a:xfrm>
        </p:spPr>
        <p:txBody>
          <a:bodyPr>
            <a:normAutofit/>
          </a:bodyPr>
          <a:lstStyle/>
          <a:p>
            <a:pPr marL="0" indent="0" algn="just">
              <a:buNone/>
            </a:pPr>
            <a:r>
              <a:rPr lang="it-IT" dirty="0"/>
              <a:t>Quali sono le violazioni potenzialmente rientranti nell’applicazione della diffida amministrativa? – Nota INL 6774/2024</a:t>
            </a:r>
          </a:p>
          <a:p>
            <a:pPr marL="0" indent="0" algn="just">
              <a:buNone/>
            </a:pPr>
            <a:endParaRPr lang="it-IT" dirty="0"/>
          </a:p>
          <a:p>
            <a:pPr marL="0" indent="0" algn="just">
              <a:buNone/>
            </a:pPr>
            <a:endParaRPr lang="it-IT" dirty="0"/>
          </a:p>
        </p:txBody>
      </p:sp>
      <p:pic>
        <p:nvPicPr>
          <p:cNvPr id="7" name="Immagine 6">
            <a:extLst>
              <a:ext uri="{FF2B5EF4-FFF2-40B4-BE49-F238E27FC236}">
                <a16:creationId xmlns:a16="http://schemas.microsoft.com/office/drawing/2014/main" id="{BF759FAB-690A-96F0-C8A7-BB3993EDA441}"/>
              </a:ext>
            </a:extLst>
          </p:cNvPr>
          <p:cNvPicPr>
            <a:picLocks noChangeAspect="1"/>
          </p:cNvPicPr>
          <p:nvPr/>
        </p:nvPicPr>
        <p:blipFill>
          <a:blip r:embed="rId2"/>
          <a:stretch>
            <a:fillRect/>
          </a:stretch>
        </p:blipFill>
        <p:spPr>
          <a:xfrm>
            <a:off x="248575" y="1890943"/>
            <a:ext cx="11656380" cy="4794777"/>
          </a:xfrm>
          <a:prstGeom prst="rect">
            <a:avLst/>
          </a:prstGeom>
        </p:spPr>
      </p:pic>
    </p:spTree>
    <p:extLst>
      <p:ext uri="{BB962C8B-B14F-4D97-AF65-F5344CB8AC3E}">
        <p14:creationId xmlns:p14="http://schemas.microsoft.com/office/powerpoint/2010/main" val="29395514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5FDFCB-3D8B-A604-7380-8E41C04D35F0}"/>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51645900-DB90-5280-CA6B-F164FF920641}"/>
              </a:ext>
            </a:extLst>
          </p:cNvPr>
          <p:cNvSpPr>
            <a:spLocks noGrp="1"/>
          </p:cNvSpPr>
          <p:nvPr>
            <p:ph type="title"/>
          </p:nvPr>
        </p:nvSpPr>
        <p:spPr>
          <a:xfrm>
            <a:off x="665826" y="172279"/>
            <a:ext cx="11239129" cy="1049235"/>
          </a:xfrm>
        </p:spPr>
        <p:txBody>
          <a:bodyPr/>
          <a:lstStyle/>
          <a:p>
            <a:r>
              <a:rPr lang="it-IT" dirty="0"/>
              <a:t>La diffida amministrativa (art. 6, d.lgs. 103/2024) – la nota </a:t>
            </a:r>
            <a:r>
              <a:rPr lang="it-IT" dirty="0" err="1"/>
              <a:t>inl</a:t>
            </a:r>
            <a:r>
              <a:rPr lang="it-IT" dirty="0"/>
              <a:t> n. 1357/2024</a:t>
            </a:r>
          </a:p>
        </p:txBody>
      </p:sp>
      <p:sp>
        <p:nvSpPr>
          <p:cNvPr id="3" name="Segnaposto contenuto 2">
            <a:extLst>
              <a:ext uri="{FF2B5EF4-FFF2-40B4-BE49-F238E27FC236}">
                <a16:creationId xmlns:a16="http://schemas.microsoft.com/office/drawing/2014/main" id="{E236A1D7-097B-8D5D-3C89-D8E702250575}"/>
              </a:ext>
            </a:extLst>
          </p:cNvPr>
          <p:cNvSpPr>
            <a:spLocks noGrp="1"/>
          </p:cNvSpPr>
          <p:nvPr>
            <p:ph idx="1"/>
          </p:nvPr>
        </p:nvSpPr>
        <p:spPr>
          <a:xfrm>
            <a:off x="97654" y="1118586"/>
            <a:ext cx="11922711" cy="5042518"/>
          </a:xfrm>
        </p:spPr>
        <p:txBody>
          <a:bodyPr>
            <a:normAutofit/>
          </a:bodyPr>
          <a:lstStyle/>
          <a:p>
            <a:pPr marL="0" indent="0" algn="just">
              <a:buNone/>
            </a:pPr>
            <a:r>
              <a:rPr lang="it-IT" dirty="0"/>
              <a:t>Quali sono le violazioni potenzialmente rientranti nell’applicazione della diffida amministrativa? – Nota INL 6774/2024</a:t>
            </a:r>
          </a:p>
          <a:p>
            <a:pPr marL="0" indent="0" algn="just">
              <a:buNone/>
            </a:pPr>
            <a:endParaRPr lang="it-IT" dirty="0"/>
          </a:p>
          <a:p>
            <a:pPr marL="0" indent="0" algn="just">
              <a:buNone/>
            </a:pPr>
            <a:endParaRPr lang="it-IT" dirty="0"/>
          </a:p>
          <a:p>
            <a:pPr marL="0" indent="0" algn="just">
              <a:buNone/>
            </a:pPr>
            <a:endParaRPr lang="it-IT" dirty="0"/>
          </a:p>
        </p:txBody>
      </p:sp>
      <p:pic>
        <p:nvPicPr>
          <p:cNvPr id="5" name="Immagine 4">
            <a:extLst>
              <a:ext uri="{FF2B5EF4-FFF2-40B4-BE49-F238E27FC236}">
                <a16:creationId xmlns:a16="http://schemas.microsoft.com/office/drawing/2014/main" id="{BBC91E2C-E9FF-5D1B-DA44-251F9161B307}"/>
              </a:ext>
            </a:extLst>
          </p:cNvPr>
          <p:cNvPicPr>
            <a:picLocks noChangeAspect="1"/>
          </p:cNvPicPr>
          <p:nvPr/>
        </p:nvPicPr>
        <p:blipFill>
          <a:blip r:embed="rId2"/>
          <a:stretch>
            <a:fillRect/>
          </a:stretch>
        </p:blipFill>
        <p:spPr>
          <a:xfrm>
            <a:off x="275208" y="1917576"/>
            <a:ext cx="11434439" cy="4768145"/>
          </a:xfrm>
          <a:prstGeom prst="rect">
            <a:avLst/>
          </a:prstGeom>
        </p:spPr>
      </p:pic>
    </p:spTree>
    <p:extLst>
      <p:ext uri="{BB962C8B-B14F-4D97-AF65-F5344CB8AC3E}">
        <p14:creationId xmlns:p14="http://schemas.microsoft.com/office/powerpoint/2010/main" val="21897113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12F40C-FDA0-31C8-225F-46A9188A6033}"/>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52BC13C6-A7E8-639E-EB98-9CDF560C3B00}"/>
              </a:ext>
            </a:extLst>
          </p:cNvPr>
          <p:cNvSpPr>
            <a:spLocks noGrp="1"/>
          </p:cNvSpPr>
          <p:nvPr>
            <p:ph type="title"/>
          </p:nvPr>
        </p:nvSpPr>
        <p:spPr>
          <a:xfrm>
            <a:off x="541538" y="804519"/>
            <a:ext cx="11239129" cy="1049235"/>
          </a:xfrm>
        </p:spPr>
        <p:txBody>
          <a:bodyPr/>
          <a:lstStyle/>
          <a:p>
            <a:r>
              <a:rPr lang="it-IT" dirty="0"/>
              <a:t>La conciliazione monocratica (art. 11)</a:t>
            </a:r>
          </a:p>
        </p:txBody>
      </p:sp>
      <p:sp>
        <p:nvSpPr>
          <p:cNvPr id="3" name="Segnaposto contenuto 2">
            <a:extLst>
              <a:ext uri="{FF2B5EF4-FFF2-40B4-BE49-F238E27FC236}">
                <a16:creationId xmlns:a16="http://schemas.microsoft.com/office/drawing/2014/main" id="{A708C916-823B-42C2-2D70-C61DB56CC82F}"/>
              </a:ext>
            </a:extLst>
          </p:cNvPr>
          <p:cNvSpPr>
            <a:spLocks noGrp="1"/>
          </p:cNvSpPr>
          <p:nvPr>
            <p:ph idx="1"/>
          </p:nvPr>
        </p:nvSpPr>
        <p:spPr>
          <a:xfrm>
            <a:off x="426129" y="2015732"/>
            <a:ext cx="11354538" cy="3932307"/>
          </a:xfrm>
        </p:spPr>
        <p:txBody>
          <a:bodyPr/>
          <a:lstStyle/>
          <a:p>
            <a:pPr marL="0" indent="0">
              <a:buNone/>
            </a:pPr>
            <a:r>
              <a:rPr lang="it-IT" dirty="0"/>
              <a:t>Art. 11 </a:t>
            </a:r>
            <a:r>
              <a:rPr lang="it-IT" dirty="0" err="1"/>
              <a:t>D.Lgs.n</a:t>
            </a:r>
            <a:r>
              <a:rPr lang="it-IT" dirty="0"/>
              <a:t>. 124/2004</a:t>
            </a:r>
          </a:p>
          <a:p>
            <a:pPr marL="0" indent="0" algn="just">
              <a:buNone/>
            </a:pPr>
            <a:r>
              <a:rPr lang="it-IT" dirty="0"/>
              <a:t>Nella ipotesi di </a:t>
            </a:r>
            <a:r>
              <a:rPr lang="it-IT" b="1" dirty="0"/>
              <a:t>mancato accordo </a:t>
            </a:r>
            <a:r>
              <a:rPr lang="it-IT" dirty="0"/>
              <a:t>ovvero di </a:t>
            </a:r>
            <a:r>
              <a:rPr lang="it-IT" b="1" dirty="0"/>
              <a:t>assenza di una o di entrambe le parti convocate</a:t>
            </a:r>
            <a:r>
              <a:rPr lang="it-IT" dirty="0"/>
              <a:t>, attestata da apposito verbale, la direzione provinciale del lavoro dà seguito agli accertamenti ispettivi.</a:t>
            </a:r>
          </a:p>
          <a:p>
            <a:pPr marL="0" indent="0" algn="just">
              <a:buNone/>
            </a:pPr>
            <a:r>
              <a:rPr lang="it-IT" dirty="0"/>
              <a:t>Analoga procedura conciliativa può aver luogo </a:t>
            </a:r>
            <a:r>
              <a:rPr lang="it-IT" b="1" dirty="0"/>
              <a:t>nel corso della attività di vigilanza </a:t>
            </a:r>
            <a:r>
              <a:rPr lang="it-IT" dirty="0"/>
              <a:t>qualora </a:t>
            </a:r>
            <a:r>
              <a:rPr lang="it-IT" u="sng" dirty="0"/>
              <a:t>l'ispettore ritenga che ricorrano i presupposti per una soluzione conciliativa di cui al comma 1</a:t>
            </a:r>
            <a:r>
              <a:rPr lang="it-IT" dirty="0"/>
              <a:t>. In tale caso, </a:t>
            </a:r>
            <a:r>
              <a:rPr lang="it-IT" b="1" dirty="0"/>
              <a:t>acquisito il consenso delle parti interessate,</a:t>
            </a:r>
            <a:r>
              <a:rPr lang="it-IT" dirty="0"/>
              <a:t> l'ispettore informa con apposita relazione la Direzione provinciale del lavoro ai fini dell'attivazione della procedura di cui ai commi 2, 3, 4 e 5. </a:t>
            </a:r>
            <a:r>
              <a:rPr lang="it-IT" b="1" dirty="0"/>
              <a:t>La convocazione delle parti interrompe i termini di cui all'articolo 14 della legge 24 novembre 1981, n. 689, fino alla conclusione del procedimento conciliativo</a:t>
            </a:r>
            <a:r>
              <a:rPr lang="it-IT" dirty="0"/>
              <a:t>.</a:t>
            </a:r>
          </a:p>
        </p:txBody>
      </p:sp>
    </p:spTree>
    <p:extLst>
      <p:ext uri="{BB962C8B-B14F-4D97-AF65-F5344CB8AC3E}">
        <p14:creationId xmlns:p14="http://schemas.microsoft.com/office/powerpoint/2010/main" val="10580439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C873C6-2A5A-AD41-E1C2-717CDBBE9B00}"/>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F1AD8C9D-17D4-B054-FE0C-BA7F7DD19CFF}"/>
              </a:ext>
            </a:extLst>
          </p:cNvPr>
          <p:cNvSpPr>
            <a:spLocks noGrp="1"/>
          </p:cNvSpPr>
          <p:nvPr>
            <p:ph type="title"/>
          </p:nvPr>
        </p:nvSpPr>
        <p:spPr>
          <a:xfrm>
            <a:off x="665826" y="172279"/>
            <a:ext cx="11239129" cy="1049235"/>
          </a:xfrm>
        </p:spPr>
        <p:txBody>
          <a:bodyPr/>
          <a:lstStyle/>
          <a:p>
            <a:r>
              <a:rPr lang="it-IT" dirty="0"/>
              <a:t>La diffida amministrativa (art. 6, d.lgs. 103/2024) – la nota </a:t>
            </a:r>
            <a:r>
              <a:rPr lang="it-IT" dirty="0" err="1"/>
              <a:t>inl</a:t>
            </a:r>
            <a:r>
              <a:rPr lang="it-IT" dirty="0"/>
              <a:t> n. 1357/2024</a:t>
            </a:r>
          </a:p>
        </p:txBody>
      </p:sp>
      <p:sp>
        <p:nvSpPr>
          <p:cNvPr id="3" name="Segnaposto contenuto 2">
            <a:extLst>
              <a:ext uri="{FF2B5EF4-FFF2-40B4-BE49-F238E27FC236}">
                <a16:creationId xmlns:a16="http://schemas.microsoft.com/office/drawing/2014/main" id="{A2555409-1C64-99A2-27DC-D3777D5C9666}"/>
              </a:ext>
            </a:extLst>
          </p:cNvPr>
          <p:cNvSpPr>
            <a:spLocks noGrp="1"/>
          </p:cNvSpPr>
          <p:nvPr>
            <p:ph idx="1"/>
          </p:nvPr>
        </p:nvSpPr>
        <p:spPr>
          <a:xfrm>
            <a:off x="97654" y="1118586"/>
            <a:ext cx="11922711" cy="5042518"/>
          </a:xfrm>
        </p:spPr>
        <p:txBody>
          <a:bodyPr>
            <a:normAutofit/>
          </a:bodyPr>
          <a:lstStyle/>
          <a:p>
            <a:pPr marL="0" indent="0" algn="just">
              <a:buNone/>
            </a:pPr>
            <a:r>
              <a:rPr lang="it-IT" dirty="0"/>
              <a:t>Quali sono le violazioni potenzialmente rientranti nell’applicazione della diffida amministrativa? – Nota INL 6774/2024</a:t>
            </a:r>
          </a:p>
          <a:p>
            <a:pPr marL="0" indent="0" algn="just">
              <a:buNone/>
            </a:pPr>
            <a:endParaRPr lang="it-IT" dirty="0"/>
          </a:p>
          <a:p>
            <a:pPr marL="0" indent="0" algn="just">
              <a:buNone/>
            </a:pPr>
            <a:endParaRPr lang="it-IT" dirty="0"/>
          </a:p>
          <a:p>
            <a:pPr marL="0" indent="0" algn="just">
              <a:buNone/>
            </a:pPr>
            <a:endParaRPr lang="it-IT" dirty="0"/>
          </a:p>
          <a:p>
            <a:pPr marL="0" indent="0" algn="just">
              <a:buNone/>
            </a:pPr>
            <a:endParaRPr lang="it-IT" dirty="0"/>
          </a:p>
        </p:txBody>
      </p:sp>
      <p:pic>
        <p:nvPicPr>
          <p:cNvPr id="6" name="Immagine 5">
            <a:extLst>
              <a:ext uri="{FF2B5EF4-FFF2-40B4-BE49-F238E27FC236}">
                <a16:creationId xmlns:a16="http://schemas.microsoft.com/office/drawing/2014/main" id="{C5C51819-0111-6614-05B9-4517BE570B50}"/>
              </a:ext>
            </a:extLst>
          </p:cNvPr>
          <p:cNvPicPr>
            <a:picLocks noChangeAspect="1"/>
          </p:cNvPicPr>
          <p:nvPr/>
        </p:nvPicPr>
        <p:blipFill>
          <a:blip r:embed="rId2"/>
          <a:stretch>
            <a:fillRect/>
          </a:stretch>
        </p:blipFill>
        <p:spPr>
          <a:xfrm>
            <a:off x="363983" y="1944210"/>
            <a:ext cx="11540971" cy="4527611"/>
          </a:xfrm>
          <a:prstGeom prst="rect">
            <a:avLst/>
          </a:prstGeom>
        </p:spPr>
      </p:pic>
    </p:spTree>
    <p:extLst>
      <p:ext uri="{BB962C8B-B14F-4D97-AF65-F5344CB8AC3E}">
        <p14:creationId xmlns:p14="http://schemas.microsoft.com/office/powerpoint/2010/main" val="133202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B622FC-F85B-50E5-5311-9F9055D62D80}"/>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0175B6C0-6691-5AB2-3BAD-076BCA8F5082}"/>
              </a:ext>
            </a:extLst>
          </p:cNvPr>
          <p:cNvSpPr>
            <a:spLocks noGrp="1"/>
          </p:cNvSpPr>
          <p:nvPr>
            <p:ph type="title"/>
          </p:nvPr>
        </p:nvSpPr>
        <p:spPr>
          <a:xfrm>
            <a:off x="665826" y="172279"/>
            <a:ext cx="11239129" cy="1049235"/>
          </a:xfrm>
        </p:spPr>
        <p:txBody>
          <a:bodyPr/>
          <a:lstStyle/>
          <a:p>
            <a:r>
              <a:rPr lang="it-IT" dirty="0"/>
              <a:t>La diffida amministrativa (art. 6, d.lgs. 103/2024) – la nota </a:t>
            </a:r>
            <a:r>
              <a:rPr lang="it-IT" dirty="0" err="1"/>
              <a:t>inl</a:t>
            </a:r>
            <a:r>
              <a:rPr lang="it-IT" dirty="0"/>
              <a:t> n. 1357/2024</a:t>
            </a:r>
          </a:p>
        </p:txBody>
      </p:sp>
      <p:sp>
        <p:nvSpPr>
          <p:cNvPr id="3" name="Segnaposto contenuto 2">
            <a:extLst>
              <a:ext uri="{FF2B5EF4-FFF2-40B4-BE49-F238E27FC236}">
                <a16:creationId xmlns:a16="http://schemas.microsoft.com/office/drawing/2014/main" id="{FB873055-2841-4229-E477-F93CA2E12D83}"/>
              </a:ext>
            </a:extLst>
          </p:cNvPr>
          <p:cNvSpPr>
            <a:spLocks noGrp="1"/>
          </p:cNvSpPr>
          <p:nvPr>
            <p:ph idx="1"/>
          </p:nvPr>
        </p:nvSpPr>
        <p:spPr>
          <a:xfrm>
            <a:off x="97654" y="2068496"/>
            <a:ext cx="11922711" cy="4092607"/>
          </a:xfrm>
        </p:spPr>
        <p:txBody>
          <a:bodyPr>
            <a:normAutofit/>
          </a:bodyPr>
          <a:lstStyle/>
          <a:p>
            <a:pPr marL="0" indent="0" algn="just">
              <a:buNone/>
            </a:pPr>
            <a:r>
              <a:rPr lang="it-IT" dirty="0"/>
              <a:t>Quali sono le violazioni potenzialmente rientranti nell’applicazione della diffida amministrativa? – Nota INL 6774/2024</a:t>
            </a:r>
          </a:p>
          <a:p>
            <a:pPr marL="0" indent="0" algn="just">
              <a:buNone/>
            </a:pPr>
            <a:endParaRPr lang="it-IT" dirty="0"/>
          </a:p>
          <a:p>
            <a:pPr marL="0" indent="0" algn="just">
              <a:buNone/>
            </a:pPr>
            <a:endParaRPr lang="it-IT" dirty="0"/>
          </a:p>
          <a:p>
            <a:pPr marL="0" indent="0" algn="just">
              <a:buNone/>
            </a:pPr>
            <a:endParaRPr lang="it-IT" dirty="0"/>
          </a:p>
          <a:p>
            <a:pPr marL="0" indent="0" algn="just">
              <a:buNone/>
            </a:pPr>
            <a:endParaRPr lang="it-IT" dirty="0"/>
          </a:p>
          <a:p>
            <a:pPr marL="0" indent="0" algn="just">
              <a:buNone/>
            </a:pPr>
            <a:endParaRPr lang="it-IT" dirty="0"/>
          </a:p>
        </p:txBody>
      </p:sp>
      <p:pic>
        <p:nvPicPr>
          <p:cNvPr id="5" name="Immagine 4">
            <a:extLst>
              <a:ext uri="{FF2B5EF4-FFF2-40B4-BE49-F238E27FC236}">
                <a16:creationId xmlns:a16="http://schemas.microsoft.com/office/drawing/2014/main" id="{4238CB25-93AB-6325-8D21-4CE6B4AAC240}"/>
              </a:ext>
            </a:extLst>
          </p:cNvPr>
          <p:cNvPicPr>
            <a:picLocks noChangeAspect="1"/>
          </p:cNvPicPr>
          <p:nvPr/>
        </p:nvPicPr>
        <p:blipFill>
          <a:blip r:embed="rId2"/>
          <a:stretch>
            <a:fillRect/>
          </a:stretch>
        </p:blipFill>
        <p:spPr>
          <a:xfrm>
            <a:off x="97654" y="3429000"/>
            <a:ext cx="11239129" cy="1800476"/>
          </a:xfrm>
          <a:prstGeom prst="rect">
            <a:avLst/>
          </a:prstGeom>
        </p:spPr>
      </p:pic>
    </p:spTree>
    <p:extLst>
      <p:ext uri="{BB962C8B-B14F-4D97-AF65-F5344CB8AC3E}">
        <p14:creationId xmlns:p14="http://schemas.microsoft.com/office/powerpoint/2010/main" val="4012468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0604F2-B98D-5CD7-7315-D056B2157E37}"/>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AE8DC8EA-4DD2-1C99-93C2-836717702D4C}"/>
              </a:ext>
            </a:extLst>
          </p:cNvPr>
          <p:cNvSpPr>
            <a:spLocks noGrp="1"/>
          </p:cNvSpPr>
          <p:nvPr>
            <p:ph type="title"/>
          </p:nvPr>
        </p:nvSpPr>
        <p:spPr>
          <a:xfrm>
            <a:off x="541538" y="804519"/>
            <a:ext cx="11239129" cy="1049235"/>
          </a:xfrm>
        </p:spPr>
        <p:txBody>
          <a:bodyPr/>
          <a:lstStyle/>
          <a:p>
            <a:r>
              <a:rPr lang="it-IT" dirty="0"/>
              <a:t>La conciliazione monocratica (art. 11)</a:t>
            </a:r>
          </a:p>
        </p:txBody>
      </p:sp>
      <p:sp>
        <p:nvSpPr>
          <p:cNvPr id="3" name="Segnaposto contenuto 2">
            <a:extLst>
              <a:ext uri="{FF2B5EF4-FFF2-40B4-BE49-F238E27FC236}">
                <a16:creationId xmlns:a16="http://schemas.microsoft.com/office/drawing/2014/main" id="{EA2DBC3A-4A89-2E72-4728-C44DE2FB813B}"/>
              </a:ext>
            </a:extLst>
          </p:cNvPr>
          <p:cNvSpPr>
            <a:spLocks noGrp="1"/>
          </p:cNvSpPr>
          <p:nvPr>
            <p:ph idx="1"/>
          </p:nvPr>
        </p:nvSpPr>
        <p:spPr>
          <a:xfrm>
            <a:off x="426129" y="2015732"/>
            <a:ext cx="11354538" cy="3932307"/>
          </a:xfrm>
        </p:spPr>
        <p:txBody>
          <a:bodyPr/>
          <a:lstStyle/>
          <a:p>
            <a:pPr marL="0" indent="0">
              <a:buNone/>
            </a:pPr>
            <a:r>
              <a:rPr lang="it-IT" dirty="0"/>
              <a:t>Art. 11 </a:t>
            </a:r>
            <a:r>
              <a:rPr lang="it-IT" dirty="0" err="1"/>
              <a:t>D.Lgs.n</a:t>
            </a:r>
            <a:r>
              <a:rPr lang="it-IT" dirty="0"/>
              <a:t>. 124/2004 – Cosa prevede l’art. 14 della legge n. 689/1981? (Sanzioni amministrative)</a:t>
            </a:r>
          </a:p>
          <a:p>
            <a:pPr marL="0" indent="0" algn="just">
              <a:buNone/>
            </a:pPr>
            <a:r>
              <a:rPr lang="it-IT" dirty="0"/>
              <a:t>La violazione, quando e possibile, deve essere contestata immediatamente tanto al trasgressore quanto alla persona che sia obbligata in solido al pagamento della somma dovuta per la violazione stessa. </a:t>
            </a:r>
          </a:p>
          <a:p>
            <a:pPr marL="0" indent="0" algn="just">
              <a:buNone/>
            </a:pPr>
            <a:r>
              <a:rPr lang="it-IT" dirty="0"/>
              <a:t>Se non è avvenuta la contestazione immediata per tutte o per alcune delle persone indicate nel comma precedente, gli estremi della violazione debbono essere notificati agli interessati </a:t>
            </a:r>
            <a:r>
              <a:rPr lang="it-IT" b="1" dirty="0"/>
              <a:t>residenti nel territorio della Repubblica entro il termine di novanta giorni</a:t>
            </a:r>
            <a:r>
              <a:rPr lang="it-IT" dirty="0"/>
              <a:t> e a quelli residenti all'estero entro il termine di trecentosessanta giorni dall'accertamento. </a:t>
            </a:r>
          </a:p>
        </p:txBody>
      </p:sp>
    </p:spTree>
    <p:extLst>
      <p:ext uri="{BB962C8B-B14F-4D97-AF65-F5344CB8AC3E}">
        <p14:creationId xmlns:p14="http://schemas.microsoft.com/office/powerpoint/2010/main" val="32210743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325C16-079F-C659-6747-91A285963DBD}"/>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C25C605F-926C-2DB9-AC33-18B534917F2B}"/>
              </a:ext>
            </a:extLst>
          </p:cNvPr>
          <p:cNvSpPr>
            <a:spLocks noGrp="1"/>
          </p:cNvSpPr>
          <p:nvPr>
            <p:ph type="title"/>
          </p:nvPr>
        </p:nvSpPr>
        <p:spPr>
          <a:xfrm>
            <a:off x="541538" y="804519"/>
            <a:ext cx="11239129" cy="1049235"/>
          </a:xfrm>
        </p:spPr>
        <p:txBody>
          <a:bodyPr/>
          <a:lstStyle/>
          <a:p>
            <a:r>
              <a:rPr lang="it-IT" dirty="0"/>
              <a:t>La conciliazione monocratica (art. 11)</a:t>
            </a:r>
          </a:p>
        </p:txBody>
      </p:sp>
      <p:sp>
        <p:nvSpPr>
          <p:cNvPr id="3" name="Segnaposto contenuto 2">
            <a:extLst>
              <a:ext uri="{FF2B5EF4-FFF2-40B4-BE49-F238E27FC236}">
                <a16:creationId xmlns:a16="http://schemas.microsoft.com/office/drawing/2014/main" id="{7C9586C2-9812-56C5-BF52-EABE6D43AA65}"/>
              </a:ext>
            </a:extLst>
          </p:cNvPr>
          <p:cNvSpPr>
            <a:spLocks noGrp="1"/>
          </p:cNvSpPr>
          <p:nvPr>
            <p:ph idx="1"/>
          </p:nvPr>
        </p:nvSpPr>
        <p:spPr>
          <a:xfrm>
            <a:off x="426129" y="2015732"/>
            <a:ext cx="11354538" cy="3932307"/>
          </a:xfrm>
        </p:spPr>
        <p:txBody>
          <a:bodyPr/>
          <a:lstStyle/>
          <a:p>
            <a:pPr marL="0" indent="0">
              <a:buNone/>
            </a:pPr>
            <a:r>
              <a:rPr lang="it-IT" dirty="0"/>
              <a:t>Art. 11 </a:t>
            </a:r>
            <a:r>
              <a:rPr lang="it-IT" dirty="0" err="1"/>
              <a:t>D.Lgs.n</a:t>
            </a:r>
            <a:r>
              <a:rPr lang="it-IT" dirty="0"/>
              <a:t>. 124/2004 – Cosa prevede l’art. 16 della legge n. 689/1981? (Sanzioni amministrative – pagamento ridotto)</a:t>
            </a:r>
          </a:p>
          <a:p>
            <a:pPr marL="0" indent="0" algn="just">
              <a:buNone/>
            </a:pPr>
            <a:r>
              <a:rPr lang="it-IT" dirty="0"/>
              <a:t>È ammesso il pagamento di una somma in </a:t>
            </a:r>
            <a:r>
              <a:rPr lang="it-IT" b="1" dirty="0"/>
              <a:t>misura ridotta </a:t>
            </a:r>
            <a:r>
              <a:rPr lang="it-IT" dirty="0"/>
              <a:t>pari alla </a:t>
            </a:r>
            <a:r>
              <a:rPr lang="it-IT" b="1" dirty="0"/>
              <a:t>terza parte del massimo </a:t>
            </a:r>
            <a:r>
              <a:rPr lang="it-IT" dirty="0"/>
              <a:t>della sanzione prevista per la violazione commessa o, </a:t>
            </a:r>
            <a:r>
              <a:rPr lang="it-IT" b="1" dirty="0"/>
              <a:t>se </a:t>
            </a:r>
            <a:r>
              <a:rPr lang="it-IT" b="1" dirty="0" err="1"/>
              <a:t>piu</a:t>
            </a:r>
            <a:r>
              <a:rPr lang="it-IT" b="1" dirty="0"/>
              <a:t> favorevole </a:t>
            </a:r>
            <a:r>
              <a:rPr lang="it-IT" dirty="0"/>
              <a:t>e qualora sia stabilito </a:t>
            </a:r>
            <a:r>
              <a:rPr lang="it-IT" b="1" dirty="0"/>
              <a:t>il minimo della sanzione edittale, pari al doppio del relativo importo</a:t>
            </a:r>
            <a:r>
              <a:rPr lang="it-IT" dirty="0"/>
              <a:t>, oltre alle spese del procedimento, entro il termine di </a:t>
            </a:r>
            <a:r>
              <a:rPr lang="it-IT" b="1" dirty="0"/>
              <a:t>sessanta giorni </a:t>
            </a:r>
            <a:r>
              <a:rPr lang="it-IT" dirty="0"/>
              <a:t>dalla contestazione immediata o, se questa non vi è stata, dalla notificazione degli estremi della violazione.</a:t>
            </a:r>
          </a:p>
        </p:txBody>
      </p:sp>
    </p:spTree>
    <p:extLst>
      <p:ext uri="{BB962C8B-B14F-4D97-AF65-F5344CB8AC3E}">
        <p14:creationId xmlns:p14="http://schemas.microsoft.com/office/powerpoint/2010/main" val="29670551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1A259A-1DF2-2151-03FA-558D835650F9}"/>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DF583262-7888-024F-E657-C87AECDFBC0E}"/>
              </a:ext>
            </a:extLst>
          </p:cNvPr>
          <p:cNvSpPr>
            <a:spLocks noGrp="1"/>
          </p:cNvSpPr>
          <p:nvPr>
            <p:ph type="title"/>
          </p:nvPr>
        </p:nvSpPr>
        <p:spPr>
          <a:xfrm>
            <a:off x="541538" y="804519"/>
            <a:ext cx="11239129" cy="1049235"/>
          </a:xfrm>
        </p:spPr>
        <p:txBody>
          <a:bodyPr/>
          <a:lstStyle/>
          <a:p>
            <a:r>
              <a:rPr lang="it-IT" dirty="0"/>
              <a:t>La conciliazione monocratica (art. 11)</a:t>
            </a:r>
          </a:p>
        </p:txBody>
      </p:sp>
      <p:sp>
        <p:nvSpPr>
          <p:cNvPr id="3" name="Segnaposto contenuto 2">
            <a:extLst>
              <a:ext uri="{FF2B5EF4-FFF2-40B4-BE49-F238E27FC236}">
                <a16:creationId xmlns:a16="http://schemas.microsoft.com/office/drawing/2014/main" id="{A262BF08-EA95-AEDA-B592-604C0D3553F1}"/>
              </a:ext>
            </a:extLst>
          </p:cNvPr>
          <p:cNvSpPr>
            <a:spLocks noGrp="1"/>
          </p:cNvSpPr>
          <p:nvPr>
            <p:ph idx="1"/>
          </p:nvPr>
        </p:nvSpPr>
        <p:spPr>
          <a:xfrm>
            <a:off x="426129" y="2015732"/>
            <a:ext cx="11354538" cy="3932307"/>
          </a:xfrm>
        </p:spPr>
        <p:txBody>
          <a:bodyPr/>
          <a:lstStyle/>
          <a:p>
            <a:pPr marL="0" indent="0">
              <a:buNone/>
            </a:pPr>
            <a:r>
              <a:rPr lang="it-IT" dirty="0"/>
              <a:t>Art. 11 </a:t>
            </a:r>
            <a:r>
              <a:rPr lang="it-IT" dirty="0" err="1"/>
              <a:t>D.Lgs.n</a:t>
            </a:r>
            <a:r>
              <a:rPr lang="it-IT" dirty="0"/>
              <a:t>. 124/2004 – Cosa prevede l’art. 17 della legge n. 689/1981? (Sanzioni amministrative – obbligo di rapporto)</a:t>
            </a:r>
          </a:p>
          <a:p>
            <a:pPr marL="0" indent="0" algn="just">
              <a:buNone/>
            </a:pPr>
            <a:r>
              <a:rPr lang="it-IT" dirty="0"/>
              <a:t>Qualora non sia stato effettuato il pagamento in misura ridotta, il funzionario o l'agente che ha accertato la violazione, salvo che ricorra l'ipotesi prevista nell'articolo 24, deve presentare rapporto, con la prova delle eseguite contestazioni o notificazioni, all'ufficio periferico cui sono demandati attribuzioni e compiti del Ministero nella cui competenza rientra la materia alla quale si riferisce la violazione o, in mancanza, al prefetto. </a:t>
            </a:r>
          </a:p>
        </p:txBody>
      </p:sp>
    </p:spTree>
    <p:extLst>
      <p:ext uri="{BB962C8B-B14F-4D97-AF65-F5344CB8AC3E}">
        <p14:creationId xmlns:p14="http://schemas.microsoft.com/office/powerpoint/2010/main" val="32787793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8A7AE4-19CF-901E-36D4-AD2D4AA52B20}"/>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C58CE03A-AD36-A7A2-AAEE-AC1572A5FF23}"/>
              </a:ext>
            </a:extLst>
          </p:cNvPr>
          <p:cNvSpPr>
            <a:spLocks noGrp="1"/>
          </p:cNvSpPr>
          <p:nvPr>
            <p:ph type="title"/>
          </p:nvPr>
        </p:nvSpPr>
        <p:spPr>
          <a:xfrm>
            <a:off x="541538" y="804519"/>
            <a:ext cx="11239129" cy="1049235"/>
          </a:xfrm>
        </p:spPr>
        <p:txBody>
          <a:bodyPr/>
          <a:lstStyle/>
          <a:p>
            <a:r>
              <a:rPr lang="it-IT" dirty="0"/>
              <a:t>La conciliazione monocratica (art. 11)</a:t>
            </a:r>
          </a:p>
        </p:txBody>
      </p:sp>
      <p:sp>
        <p:nvSpPr>
          <p:cNvPr id="3" name="Segnaposto contenuto 2">
            <a:extLst>
              <a:ext uri="{FF2B5EF4-FFF2-40B4-BE49-F238E27FC236}">
                <a16:creationId xmlns:a16="http://schemas.microsoft.com/office/drawing/2014/main" id="{C577831C-6F1C-83BD-B9C5-F595B4C84546}"/>
              </a:ext>
            </a:extLst>
          </p:cNvPr>
          <p:cNvSpPr>
            <a:spLocks noGrp="1"/>
          </p:cNvSpPr>
          <p:nvPr>
            <p:ph idx="1"/>
          </p:nvPr>
        </p:nvSpPr>
        <p:spPr>
          <a:xfrm>
            <a:off x="275208" y="2015732"/>
            <a:ext cx="11505459" cy="3932307"/>
          </a:xfrm>
        </p:spPr>
        <p:txBody>
          <a:bodyPr>
            <a:normAutofit lnSpcReduction="10000"/>
          </a:bodyPr>
          <a:lstStyle/>
          <a:p>
            <a:pPr marL="0" indent="0">
              <a:buNone/>
            </a:pPr>
            <a:r>
              <a:rPr lang="it-IT" dirty="0"/>
              <a:t>Art. 11 </a:t>
            </a:r>
            <a:r>
              <a:rPr lang="it-IT" dirty="0" err="1"/>
              <a:t>D.Lgs.n</a:t>
            </a:r>
            <a:r>
              <a:rPr lang="it-IT" dirty="0"/>
              <a:t>. 124/2004 – Cosa prevede l’art. 18 della legge n. 689/1981? (Sanzioni amministrative – Ordinanza ingiunzione)</a:t>
            </a:r>
          </a:p>
          <a:p>
            <a:pPr marL="0" indent="0" algn="just">
              <a:buNone/>
            </a:pPr>
            <a:r>
              <a:rPr lang="it-IT" dirty="0"/>
              <a:t>Entro il termine di </a:t>
            </a:r>
            <a:r>
              <a:rPr lang="it-IT" b="1" dirty="0"/>
              <a:t>trenta giorni </a:t>
            </a:r>
            <a:r>
              <a:rPr lang="it-IT" dirty="0"/>
              <a:t>dalla data della contestazione o notificazione della violazione, gli interessati possono far pervenire all'autorità competente a ricevere il rapporto a norma dell'articolo 17 </a:t>
            </a:r>
            <a:r>
              <a:rPr lang="it-IT" b="1" dirty="0"/>
              <a:t>scritti difensivi e documenti e possono chiedere di essere sentiti dalla medesima autorità</a:t>
            </a:r>
            <a:r>
              <a:rPr lang="it-IT" dirty="0"/>
              <a:t>. </a:t>
            </a:r>
          </a:p>
          <a:p>
            <a:pPr marL="0" indent="0" algn="just">
              <a:buNone/>
            </a:pPr>
            <a:r>
              <a:rPr lang="it-IT" dirty="0"/>
              <a:t>L'autorità competente, sentiti gli interessati, ove questi ne abbiano fatto richiesta, ed esaminati i documenti inviati e gli argomenti esposti negli scritti difensivi, </a:t>
            </a:r>
            <a:r>
              <a:rPr lang="it-IT" u="sng" dirty="0"/>
              <a:t>se ritiene fondato l'accertamento, determina, con ordinanza motivata, la somma dovuta per la violazione e ne ingiunge il pagamento</a:t>
            </a:r>
            <a:r>
              <a:rPr lang="it-IT" dirty="0"/>
              <a:t>, insieme con le spese, all'autore della violazione ed alle persone che vi sono obbligate solidalmente; </a:t>
            </a:r>
            <a:r>
              <a:rPr lang="it-IT" b="1" dirty="0"/>
              <a:t>altrimenti emette ordinanza motivata di archiviazione degli atti comunicandola integralmente all'organo che ha redatto il rapporto</a:t>
            </a:r>
            <a:r>
              <a:rPr lang="it-IT" dirty="0"/>
              <a:t>. </a:t>
            </a:r>
          </a:p>
        </p:txBody>
      </p:sp>
    </p:spTree>
    <p:extLst>
      <p:ext uri="{BB962C8B-B14F-4D97-AF65-F5344CB8AC3E}">
        <p14:creationId xmlns:p14="http://schemas.microsoft.com/office/powerpoint/2010/main" val="20789429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03565B-BA08-D2FD-5196-7ED9E791A68E}"/>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88040ADF-349B-8566-F48D-16E460F54FF6}"/>
              </a:ext>
            </a:extLst>
          </p:cNvPr>
          <p:cNvSpPr>
            <a:spLocks noGrp="1"/>
          </p:cNvSpPr>
          <p:nvPr>
            <p:ph type="title"/>
          </p:nvPr>
        </p:nvSpPr>
        <p:spPr>
          <a:xfrm>
            <a:off x="541538" y="804519"/>
            <a:ext cx="11239129" cy="1049235"/>
          </a:xfrm>
        </p:spPr>
        <p:txBody>
          <a:bodyPr/>
          <a:lstStyle/>
          <a:p>
            <a:r>
              <a:rPr lang="it-IT" dirty="0"/>
              <a:t>La conciliazione monocratica (art. 11)</a:t>
            </a:r>
          </a:p>
        </p:txBody>
      </p:sp>
      <p:sp>
        <p:nvSpPr>
          <p:cNvPr id="3" name="Segnaposto contenuto 2">
            <a:extLst>
              <a:ext uri="{FF2B5EF4-FFF2-40B4-BE49-F238E27FC236}">
                <a16:creationId xmlns:a16="http://schemas.microsoft.com/office/drawing/2014/main" id="{FFC661FF-9A08-7183-0D21-657C95837D79}"/>
              </a:ext>
            </a:extLst>
          </p:cNvPr>
          <p:cNvSpPr>
            <a:spLocks noGrp="1"/>
          </p:cNvSpPr>
          <p:nvPr>
            <p:ph idx="1"/>
          </p:nvPr>
        </p:nvSpPr>
        <p:spPr>
          <a:xfrm>
            <a:off x="426129" y="2015732"/>
            <a:ext cx="11354538" cy="3932307"/>
          </a:xfrm>
        </p:spPr>
        <p:txBody>
          <a:bodyPr>
            <a:normAutofit/>
          </a:bodyPr>
          <a:lstStyle/>
          <a:p>
            <a:pPr marL="0" indent="0">
              <a:buNone/>
            </a:pPr>
            <a:r>
              <a:rPr lang="it-IT" dirty="0"/>
              <a:t>Art. 11 </a:t>
            </a:r>
            <a:r>
              <a:rPr lang="it-IT" dirty="0" err="1"/>
              <a:t>D.Lgs.n</a:t>
            </a:r>
            <a:r>
              <a:rPr lang="it-IT" dirty="0"/>
              <a:t>. 124/2004 – Cosa prevede l’art. 18 della legge n. 689/1981? (Sanzioni amministrative – Ordinanza ingiunzione)</a:t>
            </a:r>
          </a:p>
          <a:p>
            <a:pPr marL="0" indent="0" algn="just">
              <a:buNone/>
            </a:pPr>
            <a:r>
              <a:rPr lang="it-IT" dirty="0"/>
              <a:t>Con </a:t>
            </a:r>
            <a:r>
              <a:rPr lang="it-IT" b="1" dirty="0"/>
              <a:t>l'ordinanza-ingiunzione deve essere disposta la restituzione</a:t>
            </a:r>
            <a:r>
              <a:rPr lang="it-IT" dirty="0"/>
              <a:t>, previo pagamento delle spese di custodia, delle cose sequestrate, che non siano confiscate con lo stesso provvedimento. La restituzione delle cose sequestrate è altresì disposta con l'ordinanza di archiviazione, quando non ne sia obbligatoria la confisca. Il pagamento è effettuato all'ufficio del registro o al diverso ufficio indicato nella ordinanza-ingiunzione, entro il termine di trenta giorni dalla notificazione di detto provvedimento, eseguita nelle forme previste dall'articolo 14; del pagamento è data comunicazione, entro il trentesimo giorno, a cura dell'ufficio che lo ha ricevuto, all'autorità che ha emesso l'ordinanza.</a:t>
            </a:r>
          </a:p>
        </p:txBody>
      </p:sp>
    </p:spTree>
    <p:extLst>
      <p:ext uri="{BB962C8B-B14F-4D97-AF65-F5344CB8AC3E}">
        <p14:creationId xmlns:p14="http://schemas.microsoft.com/office/powerpoint/2010/main" val="4036083030"/>
      </p:ext>
    </p:extLst>
  </p:cSld>
  <p:clrMapOvr>
    <a:masterClrMapping/>
  </p:clrMapOvr>
</p:sld>
</file>

<file path=ppt/theme/theme1.xml><?xml version="1.0" encoding="utf-8"?>
<a:theme xmlns:a="http://schemas.openxmlformats.org/drawingml/2006/main" name="Raccolta">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docProps/app.xml><?xml version="1.0" encoding="utf-8"?>
<Properties xmlns="http://schemas.openxmlformats.org/officeDocument/2006/extended-properties" xmlns:vt="http://schemas.openxmlformats.org/officeDocument/2006/docPropsVTypes">
  <Template>{8083FC18-5754-4D7C-ADB4-18CFF673FDF7}TFc986dd65-aaf0-4d5c-bef9-9c391ee05f7b3c86cff7-420ca6d5453b</Template>
  <TotalTime>280</TotalTime>
  <Words>4636</Words>
  <Application>Microsoft Office PowerPoint</Application>
  <PresentationFormat>Widescreen</PresentationFormat>
  <Paragraphs>181</Paragraphs>
  <Slides>41</Slides>
  <Notes>0</Notes>
  <HiddenSlides>0</HiddenSlides>
  <MMClips>0</MMClips>
  <ScaleCrop>false</ScaleCrop>
  <HeadingPairs>
    <vt:vector size="6" baseType="variant">
      <vt:variant>
        <vt:lpstr>Caratteri utilizzati</vt:lpstr>
      </vt:variant>
      <vt:variant>
        <vt:i4>2</vt:i4>
      </vt:variant>
      <vt:variant>
        <vt:lpstr>Tema</vt:lpstr>
      </vt:variant>
      <vt:variant>
        <vt:i4>1</vt:i4>
      </vt:variant>
      <vt:variant>
        <vt:lpstr>Titoli diapositive</vt:lpstr>
      </vt:variant>
      <vt:variant>
        <vt:i4>41</vt:i4>
      </vt:variant>
    </vt:vector>
  </HeadingPairs>
  <TitlesOfParts>
    <vt:vector size="44" baseType="lpstr">
      <vt:lpstr>Arial</vt:lpstr>
      <vt:lpstr>Gill Sans MT</vt:lpstr>
      <vt:lpstr>Raccolta</vt:lpstr>
      <vt:lpstr>deflaZIONE AMMINISTATIVA: Conciliazione monocratica E VARIE FORME DI DIFFIDA</vt:lpstr>
      <vt:lpstr>La conciliazione monocratica (art. 11)</vt:lpstr>
      <vt:lpstr>La conciliazione monocratica (art. 11)</vt:lpstr>
      <vt:lpstr>La conciliazione monocratica (art. 11)</vt:lpstr>
      <vt:lpstr>La conciliazione monocratica (art. 11)</vt:lpstr>
      <vt:lpstr>La conciliazione monocratica (art. 11)</vt:lpstr>
      <vt:lpstr>La conciliazione monocratica (art. 11)</vt:lpstr>
      <vt:lpstr>La conciliazione monocratica (art. 11)</vt:lpstr>
      <vt:lpstr>La conciliazione monocratica (art. 11)</vt:lpstr>
      <vt:lpstr>La conciliazione monocratica (art. 11)</vt:lpstr>
      <vt:lpstr>La conciliazione monocratica (art. 11)</vt:lpstr>
      <vt:lpstr>La conciliazione monocratica (art. 11)</vt:lpstr>
      <vt:lpstr>La conciliazione monocratica (art. 11)</vt:lpstr>
      <vt:lpstr>La conciliazione monocratica (art. 11)</vt:lpstr>
      <vt:lpstr>La conciliazione monocratica (art. 11)</vt:lpstr>
      <vt:lpstr>La conciliazione monocratica (art. 11)</vt:lpstr>
      <vt:lpstr>La diffida accertativa (art. 12)</vt:lpstr>
      <vt:lpstr>La diffida accertativa (art. 12)</vt:lpstr>
      <vt:lpstr>La diffida accertativa (art. 12)</vt:lpstr>
      <vt:lpstr>La diffida accertativa (art. 12)</vt:lpstr>
      <vt:lpstr>La diffida accertativa (art. 12)</vt:lpstr>
      <vt:lpstr>La diffida accertativa (art. 12)</vt:lpstr>
      <vt:lpstr>La diffida accertativa (art. 12)</vt:lpstr>
      <vt:lpstr>La diffida accertativa (art. 12)</vt:lpstr>
      <vt:lpstr>La diffida accertativa (art. 12)</vt:lpstr>
      <vt:lpstr>La diffida accertativa (art. 12)</vt:lpstr>
      <vt:lpstr>La diffida (art. 13)</vt:lpstr>
      <vt:lpstr>La diffida (art. 13)</vt:lpstr>
      <vt:lpstr>La diffida (art. 13)</vt:lpstr>
      <vt:lpstr>La diffida (art. 13)</vt:lpstr>
      <vt:lpstr>La diffida (art. 13)</vt:lpstr>
      <vt:lpstr>La diffida (art. 13)</vt:lpstr>
      <vt:lpstr>La diffida amministrativa (art. 6, d.lgs. 103/2024)</vt:lpstr>
      <vt:lpstr>La diffida amministrativa (art. 6, d.lgs. 103/2024)</vt:lpstr>
      <vt:lpstr>La diffida amministrativa (art. 6, d.lgs. 103/2024) – la nota inl n. 1357/2024</vt:lpstr>
      <vt:lpstr>La diffida amministrativa (art. 6, d.lgs. 103/2024) – la nota inl n. 1357/2024</vt:lpstr>
      <vt:lpstr>La diffida amministrativa (art. 6, d.lgs. 103/2024) – la nota inl n. 1357/2024</vt:lpstr>
      <vt:lpstr>La diffida amministrativa (art. 6, d.lgs. 103/2024) – la nota inl n. 1357/2024</vt:lpstr>
      <vt:lpstr>La diffida amministrativa (art. 6, d.lgs. 103/2024) – la nota inl n. 1357/2024</vt:lpstr>
      <vt:lpstr>La diffida amministrativa (art. 6, d.lgs. 103/2024) – la nota inl n. 1357/2024</vt:lpstr>
      <vt:lpstr>La diffida amministrativa (art. 6, d.lgs. 103/2024) – la nota inl n. 1357/2024</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studio girini senigallia</dc:creator>
  <cp:lastModifiedBy>studio girini senigallia</cp:lastModifiedBy>
  <cp:revision>39</cp:revision>
  <cp:lastPrinted>2025-10-15T13:18:15Z</cp:lastPrinted>
  <dcterms:created xsi:type="dcterms:W3CDTF">2025-10-15T08:38:15Z</dcterms:created>
  <dcterms:modified xsi:type="dcterms:W3CDTF">2025-10-15T13:18:31Z</dcterms:modified>
</cp:coreProperties>
</file>