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9" r:id="rId2"/>
    <p:sldId id="322" r:id="rId3"/>
    <p:sldId id="635" r:id="rId4"/>
    <p:sldId id="630" r:id="rId5"/>
    <p:sldId id="663" r:id="rId6"/>
    <p:sldId id="631" r:id="rId7"/>
    <p:sldId id="632" r:id="rId8"/>
    <p:sldId id="638" r:id="rId9"/>
    <p:sldId id="641" r:id="rId10"/>
    <p:sldId id="659" r:id="rId11"/>
    <p:sldId id="664" r:id="rId12"/>
    <p:sldId id="665" r:id="rId13"/>
    <p:sldId id="666" r:id="rId14"/>
    <p:sldId id="667" r:id="rId15"/>
    <p:sldId id="668" r:id="rId16"/>
    <p:sldId id="669" r:id="rId17"/>
    <p:sldId id="633" r:id="rId18"/>
  </p:sldIdLst>
  <p:sldSz cx="9144000" cy="5143500" type="screen16x9"/>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17"/>
    <p:restoredTop sz="96154"/>
  </p:normalViewPr>
  <p:slideViewPr>
    <p:cSldViewPr snapToGrid="0" snapToObjects="1">
      <p:cViewPr varScale="1">
        <p:scale>
          <a:sx n="150" d="100"/>
          <a:sy n="150" d="100"/>
        </p:scale>
        <p:origin x="216" y="17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67A329-2762-C54C-922B-F84A20818D12}" type="datetimeFigureOut">
              <a:rPr lang="it-IT" smtClean="0"/>
              <a:t>17/10/25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AEE0AB-E1B1-4F4F-B964-310D7D24877C}" type="slidenum">
              <a:rPr lang="it-IT" smtClean="0"/>
              <a:t>‹N›</a:t>
            </a:fld>
            <a:endParaRPr lang="it-IT"/>
          </a:p>
        </p:txBody>
      </p:sp>
    </p:spTree>
    <p:extLst>
      <p:ext uri="{BB962C8B-B14F-4D97-AF65-F5344CB8AC3E}">
        <p14:creationId xmlns:p14="http://schemas.microsoft.com/office/powerpoint/2010/main" val="100537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EE0AB-E1B1-4F4F-B964-310D7D24877C}" type="slidenum">
              <a:rPr lang="it-IT" smtClean="0"/>
              <a:t>9</a:t>
            </a:fld>
            <a:endParaRPr lang="it-IT"/>
          </a:p>
        </p:txBody>
      </p:sp>
    </p:spTree>
    <p:extLst>
      <p:ext uri="{BB962C8B-B14F-4D97-AF65-F5344CB8AC3E}">
        <p14:creationId xmlns:p14="http://schemas.microsoft.com/office/powerpoint/2010/main" val="2348425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597819"/>
            <a:ext cx="7772400" cy="1102519"/>
          </a:xfrm>
        </p:spPr>
        <p:txBody>
          <a:bodyPr/>
          <a:lstStyle/>
          <a:p>
            <a:r>
              <a:rPr lang="it-IT"/>
              <a:t>Fare clic per modificare stile</a:t>
            </a:r>
          </a:p>
        </p:txBody>
      </p:sp>
      <p:sp>
        <p:nvSpPr>
          <p:cNvPr id="3" name="Sottotito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BA8EF205-F2CD-9248-81BB-0ED10053AC56}" type="datetimeFigureOut">
              <a:rPr lang="it-IT" smtClean="0"/>
              <a:t>17/10/25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2490900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A8EF205-F2CD-9248-81BB-0ED10053AC56}" type="datetimeFigureOut">
              <a:rPr lang="it-IT" smtClean="0"/>
              <a:t>17/10/25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2376127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05979"/>
            <a:ext cx="2057400" cy="4388644"/>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7200" y="205979"/>
            <a:ext cx="6019800" cy="4388644"/>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A8EF205-F2CD-9248-81BB-0ED10053AC56}" type="datetimeFigureOut">
              <a:rPr lang="it-IT" smtClean="0"/>
              <a:t>17/10/25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36347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BA8EF205-F2CD-9248-81BB-0ED10053AC56}" type="datetimeFigureOut">
              <a:rPr lang="it-IT" smtClean="0"/>
              <a:t>17/10/25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216894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3305176"/>
            <a:ext cx="7772400" cy="1021556"/>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fld id="{BA8EF205-F2CD-9248-81BB-0ED10053AC56}" type="datetimeFigureOut">
              <a:rPr lang="it-IT" smtClean="0"/>
              <a:t>17/10/25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1388612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BA8EF205-F2CD-9248-81BB-0ED10053AC56}" type="datetimeFigureOut">
              <a:rPr lang="it-IT" smtClean="0"/>
              <a:t>17/10/25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1740904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BA8EF205-F2CD-9248-81BB-0ED10053AC56}" type="datetimeFigureOut">
              <a:rPr lang="it-IT" smtClean="0"/>
              <a:t>17/10/25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1233921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fld id="{BA8EF205-F2CD-9248-81BB-0ED10053AC56}" type="datetimeFigureOut">
              <a:rPr lang="it-IT" smtClean="0"/>
              <a:t>17/10/25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1889673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A8EF205-F2CD-9248-81BB-0ED10053AC56}" type="datetimeFigureOut">
              <a:rPr lang="it-IT" smtClean="0"/>
              <a:t>17/10/25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2407196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04787"/>
            <a:ext cx="3008313" cy="871538"/>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BA8EF205-F2CD-9248-81BB-0ED10053AC56}" type="datetimeFigureOut">
              <a:rPr lang="it-IT" smtClean="0"/>
              <a:t>17/10/25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1766858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3600450"/>
            <a:ext cx="5486400" cy="425054"/>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BA8EF205-F2CD-9248-81BB-0ED10053AC56}" type="datetimeFigureOut">
              <a:rPr lang="it-IT" smtClean="0"/>
              <a:t>17/10/25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CE02878-52D0-6543-9DF2-9D28B8EB0B94}" type="slidenum">
              <a:rPr lang="it-IT" smtClean="0"/>
              <a:t>‹N›</a:t>
            </a:fld>
            <a:endParaRPr lang="it-IT"/>
          </a:p>
        </p:txBody>
      </p:sp>
    </p:spTree>
    <p:extLst>
      <p:ext uri="{BB962C8B-B14F-4D97-AF65-F5344CB8AC3E}">
        <p14:creationId xmlns:p14="http://schemas.microsoft.com/office/powerpoint/2010/main" val="2950360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A8EF205-F2CD-9248-81BB-0ED10053AC56}" type="datetimeFigureOut">
              <a:rPr lang="it-IT" smtClean="0"/>
              <a:t>17/10/25</a:t>
            </a:fld>
            <a:endParaRPr lang="it-IT"/>
          </a:p>
        </p:txBody>
      </p:sp>
      <p:sp>
        <p:nvSpPr>
          <p:cNvPr id="5" name="Segnaposto piè di pagina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02878-52D0-6543-9DF2-9D28B8EB0B94}" type="slidenum">
              <a:rPr lang="it-IT" smtClean="0"/>
              <a:t>‹N›</a:t>
            </a:fld>
            <a:endParaRPr lang="it-IT"/>
          </a:p>
        </p:txBody>
      </p:sp>
    </p:spTree>
    <p:extLst>
      <p:ext uri="{BB962C8B-B14F-4D97-AF65-F5344CB8AC3E}">
        <p14:creationId xmlns:p14="http://schemas.microsoft.com/office/powerpoint/2010/main" val="6409759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Codice dei contratti pubblici </a:t>
            </a:r>
          </a:p>
        </p:txBody>
      </p:sp>
      <p:sp>
        <p:nvSpPr>
          <p:cNvPr id="3" name="Sottotitolo 2"/>
          <p:cNvSpPr>
            <a:spLocks noGrp="1"/>
          </p:cNvSpPr>
          <p:nvPr>
            <p:ph type="subTitle" idx="1"/>
          </p:nvPr>
        </p:nvSpPr>
        <p:spPr/>
        <p:txBody>
          <a:bodyPr>
            <a:normAutofit lnSpcReduction="10000"/>
          </a:bodyPr>
          <a:lstStyle/>
          <a:p>
            <a:pPr algn="ctr">
              <a:lnSpc>
                <a:spcPct val="107000"/>
              </a:lnSpc>
              <a:spcAft>
                <a:spcPts val="800"/>
              </a:spcAft>
            </a:pPr>
            <a:r>
              <a:rPr lang="it-IT" sz="2800" i="1" dirty="0">
                <a:solidFill>
                  <a:schemeClr val="tx1"/>
                </a:solidFill>
                <a:effectLst/>
                <a:ea typeface="Calibri" panose="020F0502020204030204" pitchFamily="34" charset="0"/>
                <a:cs typeface="Times New Roman" panose="02020603050405020304" pitchFamily="18" charset="0"/>
              </a:rPr>
              <a:t>CCNL Applicabile ed equivalenza di quello diverso </a:t>
            </a:r>
            <a:r>
              <a:rPr lang="it-IT" sz="2800" i="1" dirty="0">
                <a:solidFill>
                  <a:schemeClr val="tx1"/>
                </a:solidFill>
                <a:ea typeface="Calibri" panose="020F0502020204030204" pitchFamily="34" charset="0"/>
                <a:cs typeface="Times New Roman" panose="02020603050405020304" pitchFamily="18" charset="0"/>
              </a:rPr>
              <a:t>applicato dall’operatore economico</a:t>
            </a:r>
            <a:endParaRPr lang="it-IT" sz="2800" i="1" dirty="0">
              <a:solidFill>
                <a:schemeClr val="tx1"/>
              </a:solidFill>
              <a:effectLst/>
              <a:ea typeface="Calibri" panose="020F0502020204030204" pitchFamily="34" charset="0"/>
              <a:cs typeface="Times New Roman" panose="02020603050405020304" pitchFamily="18" charset="0"/>
            </a:endParaRPr>
          </a:p>
          <a:p>
            <a:pPr algn="r">
              <a:lnSpc>
                <a:spcPct val="107000"/>
              </a:lnSpc>
              <a:spcAft>
                <a:spcPts val="800"/>
              </a:spcAft>
            </a:pPr>
            <a:r>
              <a:rPr lang="it-IT" sz="1400" i="1" dirty="0">
                <a:solidFill>
                  <a:schemeClr val="tx1"/>
                </a:solidFill>
                <a:ea typeface="Calibri" panose="020F0502020204030204" pitchFamily="34" charset="0"/>
                <a:cs typeface="Times New Roman" panose="02020603050405020304" pitchFamily="18" charset="0"/>
              </a:rPr>
              <a:t>17 ottobre 2025</a:t>
            </a:r>
            <a:endParaRPr lang="it-IT" sz="1400" i="1" dirty="0">
              <a:solidFill>
                <a:schemeClr val="tx1"/>
              </a:solidFill>
              <a:effectLst/>
              <a:ea typeface="Calibri" panose="020F0502020204030204" pitchFamily="34" charset="0"/>
              <a:cs typeface="Times New Roman" panose="02020603050405020304" pitchFamily="18" charset="0"/>
            </a:endParaRPr>
          </a:p>
        </p:txBody>
      </p:sp>
      <p:sp>
        <p:nvSpPr>
          <p:cNvPr id="5" name="CasellaDiTesto 4">
            <a:extLst>
              <a:ext uri="{FF2B5EF4-FFF2-40B4-BE49-F238E27FC236}">
                <a16:creationId xmlns:a16="http://schemas.microsoft.com/office/drawing/2014/main" id="{05EBC516-37ED-8B4D-A5F4-FFA6889598E8}"/>
              </a:ext>
            </a:extLst>
          </p:cNvPr>
          <p:cNvSpPr txBox="1"/>
          <p:nvPr/>
        </p:nvSpPr>
        <p:spPr>
          <a:xfrm>
            <a:off x="4616970" y="4076107"/>
            <a:ext cx="3995936" cy="584775"/>
          </a:xfrm>
          <a:prstGeom prst="rect">
            <a:avLst/>
          </a:prstGeom>
          <a:noFill/>
        </p:spPr>
        <p:txBody>
          <a:bodyPr wrap="square" rtlCol="0">
            <a:spAutoFit/>
          </a:bodyPr>
          <a:lstStyle/>
          <a:p>
            <a:pPr algn="r" eaLnBrk="1" hangingPunct="1"/>
            <a:r>
              <a:rPr lang="it-IT" altLang="it-IT" sz="1200" b="0" i="1" dirty="0"/>
              <a:t>Giuseppe Buscema</a:t>
            </a:r>
          </a:p>
          <a:p>
            <a:pPr algn="r" eaLnBrk="1" hangingPunct="1"/>
            <a:r>
              <a:rPr lang="it-IT" altLang="it-IT" sz="1000" b="0" i="1" dirty="0"/>
              <a:t>Consulente del lavoro, Revisore legale</a:t>
            </a:r>
          </a:p>
          <a:p>
            <a:pPr algn="r" eaLnBrk="1" hangingPunct="1"/>
            <a:r>
              <a:rPr lang="it-IT" altLang="it-IT" sz="1000" b="0" i="1" dirty="0"/>
              <a:t>Esperto Fondazione Studi CNO</a:t>
            </a:r>
          </a:p>
        </p:txBody>
      </p:sp>
    </p:spTree>
    <p:extLst>
      <p:ext uri="{BB962C8B-B14F-4D97-AF65-F5344CB8AC3E}">
        <p14:creationId xmlns:p14="http://schemas.microsoft.com/office/powerpoint/2010/main" val="4167922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Attività stazioni appaltanti ed enti concedenti </a:t>
            </a:r>
            <a:endParaRPr lang="it-IT" sz="1600" dirty="0">
              <a:effectLst/>
              <a:ea typeface="Times New Roman" panose="02020603050405020304" pitchFamily="18" charset="0"/>
              <a:cs typeface="Times New Roman" panose="02020603050405020304" pitchFamily="18" charset="0"/>
            </a:endParaRPr>
          </a:p>
          <a:p>
            <a:pPr marL="342900" algn="just"/>
            <a:r>
              <a:rPr lang="it-IT" sz="1400" dirty="0">
                <a:effectLst/>
                <a:ea typeface="Times New Roman" panose="02020603050405020304" pitchFamily="18" charset="0"/>
                <a:cs typeface="Times New Roman" panose="02020603050405020304" pitchFamily="18" charset="0"/>
              </a:rPr>
              <a:t>Individuare contratto collettivo da inserire nei bandi di gara</a:t>
            </a:r>
          </a:p>
          <a:p>
            <a:pPr marL="342900" algn="just"/>
            <a:r>
              <a:rPr lang="it-IT" sz="1400" dirty="0">
                <a:ea typeface="Times New Roman" panose="02020603050405020304" pitchFamily="18" charset="0"/>
                <a:cs typeface="Times New Roman" panose="02020603050405020304" pitchFamily="18" charset="0"/>
              </a:rPr>
              <a:t>Verificare che l’offerta garantisca i trattamenti economici e normativi previsti dal contratto collettivo del bando di gara</a:t>
            </a:r>
          </a:p>
          <a:p>
            <a:pPr marL="342900" algn="just"/>
            <a:r>
              <a:rPr lang="it-IT" sz="1400" dirty="0">
                <a:ea typeface="Times New Roman" panose="02020603050405020304" pitchFamily="18" charset="0"/>
                <a:cs typeface="Times New Roman" panose="02020603050405020304" pitchFamily="18" charset="0"/>
              </a:rPr>
              <a:t>Prima dell’affidamento o dell’aggiudicazione acquisire la dichiarazione d’impegno ad applicare il contratto collettivo o la dichiarazione di equivalenza delle tutele per tutta la durata dell’appalto</a:t>
            </a:r>
          </a:p>
          <a:p>
            <a:pPr algn="just"/>
            <a:r>
              <a:rPr lang="it-IT" sz="1400" dirty="0">
                <a:ea typeface="Times New Roman" panose="02020603050405020304" pitchFamily="18" charset="0"/>
                <a:cs typeface="Times New Roman" panose="02020603050405020304" pitchFamily="18" charset="0"/>
              </a:rPr>
              <a:t>In caso di applicazione di un diverso contratto collettivo verificare equivalenza dei trattamenti economici e normativi</a:t>
            </a:r>
          </a:p>
          <a:p>
            <a:pPr marL="342900" algn="just"/>
            <a:r>
              <a:rPr lang="it-IT" sz="1400" dirty="0">
                <a:ea typeface="Times New Roman" panose="02020603050405020304" pitchFamily="18" charset="0"/>
                <a:cs typeface="Times New Roman" panose="02020603050405020304" pitchFamily="18" charset="0"/>
              </a:rPr>
              <a:t>In caso di subappalto assicurarsi che vengano assicurati a tutti i lavoratori i medesimi trattamenti economici e normativi</a:t>
            </a:r>
            <a:endParaRPr lang="it-IT" sz="1400" dirty="0">
              <a:effectLst/>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A245A4C1-0600-BB4F-82CB-22961B1D819A}"/>
              </a:ext>
            </a:extLst>
          </p:cNvPr>
          <p:cNvSpPr txBox="1"/>
          <p:nvPr/>
        </p:nvSpPr>
        <p:spPr>
          <a:xfrm>
            <a:off x="457200" y="816108"/>
            <a:ext cx="8229600" cy="461665"/>
          </a:xfrm>
          <a:prstGeom prst="rect">
            <a:avLst/>
          </a:prstGeom>
          <a:noFill/>
        </p:spPr>
        <p:txBody>
          <a:bodyPr wrap="square" rtlCol="0">
            <a:spAutoFit/>
          </a:bodyPr>
          <a:lstStyle/>
          <a:p>
            <a:r>
              <a:rPr lang="it-IT" sz="2400" b="1" dirty="0"/>
              <a:t>Codice dei contratti pubblici </a:t>
            </a:r>
          </a:p>
        </p:txBody>
      </p:sp>
    </p:spTree>
    <p:extLst>
      <p:ext uri="{BB962C8B-B14F-4D97-AF65-F5344CB8AC3E}">
        <p14:creationId xmlns:p14="http://schemas.microsoft.com/office/powerpoint/2010/main" val="4043383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E0C13-918F-6714-C334-5C3B3A53663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271EB83-19AE-8C3D-CDCE-EDFD747F2777}"/>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a:extLst>
              <a:ext uri="{FF2B5EF4-FFF2-40B4-BE49-F238E27FC236}">
                <a16:creationId xmlns:a16="http://schemas.microsoft.com/office/drawing/2014/main" id="{E3E5D2C0-7C02-6BE6-A536-C006CC39CD21}"/>
              </a:ext>
            </a:extLst>
          </p:cNvPr>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Allegato I.01</a:t>
            </a:r>
            <a:endParaRPr lang="it-IT" sz="1600" dirty="0">
              <a:effectLst/>
              <a:ea typeface="Times New Roman" panose="02020603050405020304" pitchFamily="18" charset="0"/>
              <a:cs typeface="Times New Roman" panose="02020603050405020304" pitchFamily="18" charset="0"/>
            </a:endParaRPr>
          </a:p>
          <a:p>
            <a:pPr marL="0" indent="0" algn="just">
              <a:buNone/>
            </a:pPr>
            <a:endParaRPr lang="it-IT" sz="1400" dirty="0">
              <a:effectLst/>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87187D60-09E3-6643-8825-1A2850CFE933}"/>
              </a:ext>
            </a:extLst>
          </p:cNvPr>
          <p:cNvSpPr txBox="1"/>
          <p:nvPr/>
        </p:nvSpPr>
        <p:spPr>
          <a:xfrm>
            <a:off x="457200" y="816108"/>
            <a:ext cx="8229600" cy="461665"/>
          </a:xfrm>
          <a:prstGeom prst="rect">
            <a:avLst/>
          </a:prstGeom>
          <a:noFill/>
        </p:spPr>
        <p:txBody>
          <a:bodyPr wrap="square" rtlCol="0">
            <a:spAutoFit/>
          </a:bodyPr>
          <a:lstStyle/>
          <a:p>
            <a:r>
              <a:rPr lang="it-IT" sz="2400" b="1" dirty="0"/>
              <a:t>D.lgs. 30.12.2024, n. 209</a:t>
            </a:r>
          </a:p>
        </p:txBody>
      </p:sp>
      <p:pic>
        <p:nvPicPr>
          <p:cNvPr id="7" name="Immagine 6">
            <a:extLst>
              <a:ext uri="{FF2B5EF4-FFF2-40B4-BE49-F238E27FC236}">
                <a16:creationId xmlns:a16="http://schemas.microsoft.com/office/drawing/2014/main" id="{130AFA3E-4331-DCA4-1655-B4BEE7489DA9}"/>
              </a:ext>
            </a:extLst>
          </p:cNvPr>
          <p:cNvPicPr>
            <a:picLocks noChangeAspect="1"/>
          </p:cNvPicPr>
          <p:nvPr/>
        </p:nvPicPr>
        <p:blipFill>
          <a:blip r:embed="rId2"/>
          <a:stretch>
            <a:fillRect/>
          </a:stretch>
        </p:blipFill>
        <p:spPr>
          <a:xfrm>
            <a:off x="3708132" y="3926499"/>
            <a:ext cx="5321300" cy="965200"/>
          </a:xfrm>
          <a:prstGeom prst="rect">
            <a:avLst/>
          </a:prstGeom>
        </p:spPr>
      </p:pic>
      <p:pic>
        <p:nvPicPr>
          <p:cNvPr id="9" name="Immagine 8">
            <a:extLst>
              <a:ext uri="{FF2B5EF4-FFF2-40B4-BE49-F238E27FC236}">
                <a16:creationId xmlns:a16="http://schemas.microsoft.com/office/drawing/2014/main" id="{F1A04480-A093-7FDC-D349-637365EA6568}"/>
              </a:ext>
            </a:extLst>
          </p:cNvPr>
          <p:cNvPicPr>
            <a:picLocks noChangeAspect="1"/>
          </p:cNvPicPr>
          <p:nvPr/>
        </p:nvPicPr>
        <p:blipFill>
          <a:blip r:embed="rId3"/>
          <a:stretch>
            <a:fillRect/>
          </a:stretch>
        </p:blipFill>
        <p:spPr>
          <a:xfrm>
            <a:off x="3708132" y="816108"/>
            <a:ext cx="5257800" cy="3276600"/>
          </a:xfrm>
          <a:prstGeom prst="rect">
            <a:avLst/>
          </a:prstGeom>
        </p:spPr>
      </p:pic>
    </p:spTree>
    <p:extLst>
      <p:ext uri="{BB962C8B-B14F-4D97-AF65-F5344CB8AC3E}">
        <p14:creationId xmlns:p14="http://schemas.microsoft.com/office/powerpoint/2010/main" val="3138573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7608E-BF8C-E951-1F9B-FC7C02F7E30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4AE0C83-C7F2-54C7-CD40-083108C689D9}"/>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a:extLst>
              <a:ext uri="{FF2B5EF4-FFF2-40B4-BE49-F238E27FC236}">
                <a16:creationId xmlns:a16="http://schemas.microsoft.com/office/drawing/2014/main" id="{5BBA1D87-47CC-3033-39B1-AB5E4660BF7B}"/>
              </a:ext>
            </a:extLst>
          </p:cNvPr>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Allegato I.01</a:t>
            </a:r>
          </a:p>
          <a:p>
            <a:r>
              <a:rPr lang="it-IT" sz="1400" dirty="0">
                <a:effectLst/>
                <a:ea typeface="Times New Roman" panose="02020603050405020304" pitchFamily="18" charset="0"/>
                <a:cs typeface="Times New Roman" panose="02020603050405020304" pitchFamily="18" charset="0"/>
              </a:rPr>
              <a:t>Identificazione del contratto collettivo applicabile </a:t>
            </a:r>
          </a:p>
          <a:p>
            <a:r>
              <a:rPr lang="it-IT" sz="1400" dirty="0">
                <a:effectLst/>
                <a:ea typeface="Times New Roman" panose="02020603050405020304" pitchFamily="18" charset="0"/>
                <a:cs typeface="Times New Roman" panose="02020603050405020304" pitchFamily="18" charset="0"/>
              </a:rPr>
              <a:t>Presunzione di equivalenza</a:t>
            </a:r>
          </a:p>
          <a:p>
            <a:r>
              <a:rPr lang="it-IT" sz="1400" dirty="0">
                <a:ea typeface="Times New Roman" panose="02020603050405020304" pitchFamily="18" charset="0"/>
                <a:cs typeface="Times New Roman" panose="02020603050405020304" pitchFamily="18" charset="0"/>
              </a:rPr>
              <a:t>Indicazione dell’OE di un contratto collettivo equivalente</a:t>
            </a:r>
          </a:p>
          <a:p>
            <a:r>
              <a:rPr lang="it-IT" sz="1400" dirty="0">
                <a:effectLst/>
                <a:ea typeface="Times New Roman" panose="02020603050405020304" pitchFamily="18" charset="0"/>
                <a:cs typeface="Times New Roman" panose="02020603050405020304" pitchFamily="18" charset="0"/>
              </a:rPr>
              <a:t>Verifica della dichiarazione di equivalen</a:t>
            </a:r>
            <a:r>
              <a:rPr lang="it-IT" sz="1400" dirty="0">
                <a:ea typeface="Times New Roman" panose="02020603050405020304" pitchFamily="18" charset="0"/>
                <a:cs typeface="Times New Roman" panose="02020603050405020304" pitchFamily="18" charset="0"/>
              </a:rPr>
              <a:t>za</a:t>
            </a:r>
            <a:endParaRPr lang="it-IT" sz="1400" dirty="0">
              <a:effectLst/>
              <a:ea typeface="Times New Roman" panose="02020603050405020304" pitchFamily="18" charset="0"/>
              <a:cs typeface="Times New Roman" panose="02020603050405020304" pitchFamily="18" charset="0"/>
            </a:endParaRPr>
          </a:p>
          <a:p>
            <a:endParaRPr lang="it-IT" sz="1600" dirty="0">
              <a:effectLst/>
              <a:ea typeface="Times New Roman" panose="02020603050405020304" pitchFamily="18" charset="0"/>
              <a:cs typeface="Times New Roman" panose="02020603050405020304" pitchFamily="18" charset="0"/>
            </a:endParaRPr>
          </a:p>
          <a:p>
            <a:pPr marL="0" indent="0" algn="just">
              <a:buNone/>
            </a:pPr>
            <a:endParaRPr lang="it-IT" sz="1400" dirty="0">
              <a:effectLst/>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4F067139-2310-04C3-6211-0A5E417818C6}"/>
              </a:ext>
            </a:extLst>
          </p:cNvPr>
          <p:cNvSpPr txBox="1"/>
          <p:nvPr/>
        </p:nvSpPr>
        <p:spPr>
          <a:xfrm>
            <a:off x="457200" y="816108"/>
            <a:ext cx="8229600" cy="461665"/>
          </a:xfrm>
          <a:prstGeom prst="rect">
            <a:avLst/>
          </a:prstGeom>
          <a:noFill/>
        </p:spPr>
        <p:txBody>
          <a:bodyPr wrap="square" rtlCol="0">
            <a:spAutoFit/>
          </a:bodyPr>
          <a:lstStyle/>
          <a:p>
            <a:r>
              <a:rPr lang="it-IT" sz="2400" b="1" dirty="0"/>
              <a:t>Codice dei contratti pubblici </a:t>
            </a:r>
          </a:p>
        </p:txBody>
      </p:sp>
    </p:spTree>
    <p:extLst>
      <p:ext uri="{BB962C8B-B14F-4D97-AF65-F5344CB8AC3E}">
        <p14:creationId xmlns:p14="http://schemas.microsoft.com/office/powerpoint/2010/main" val="36360348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99D0E-4B81-B340-7B4D-59D973F0B2F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FDA068E-040A-14C0-282D-1A1F7D0BEA72}"/>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a:extLst>
              <a:ext uri="{FF2B5EF4-FFF2-40B4-BE49-F238E27FC236}">
                <a16:creationId xmlns:a16="http://schemas.microsoft.com/office/drawing/2014/main" id="{B08F9A78-00BB-D293-D749-C76E3EE9191A}"/>
              </a:ext>
            </a:extLst>
          </p:cNvPr>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Identificazione di quello applicabile</a:t>
            </a:r>
            <a:endParaRPr lang="it-IT" sz="1600" dirty="0">
              <a:effectLst/>
              <a:ea typeface="Times New Roman" panose="02020603050405020304" pitchFamily="18" charset="0"/>
              <a:cs typeface="Times New Roman" panose="02020603050405020304" pitchFamily="18" charset="0"/>
            </a:endParaRPr>
          </a:p>
          <a:p>
            <a:pPr marL="342900" algn="just"/>
            <a:r>
              <a:rPr lang="it-IT" sz="1400" dirty="0">
                <a:effectLst/>
                <a:ea typeface="Times New Roman" panose="02020603050405020304" pitchFamily="18" charset="0"/>
                <a:cs typeface="Times New Roman" panose="02020603050405020304" pitchFamily="18" charset="0"/>
              </a:rPr>
              <a:t>Valutazione della connessione del contratto collettivo rispetto alle prestazione dell’appalto (anche in maniera prevalente)</a:t>
            </a:r>
          </a:p>
          <a:p>
            <a:pPr lvl="1" algn="just">
              <a:buFont typeface="Wingdings" pitchFamily="2" charset="2"/>
              <a:buChar char="ü"/>
            </a:pPr>
            <a:r>
              <a:rPr lang="it-IT" sz="1400" i="1" dirty="0">
                <a:effectLst/>
                <a:ea typeface="Times New Roman" panose="02020603050405020304" pitchFamily="18" charset="0"/>
                <a:cs typeface="Times New Roman" panose="02020603050405020304" pitchFamily="18" charset="0"/>
              </a:rPr>
              <a:t>Indicazione del codice ATECO nei bandi di gara</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Individuazione del contratto collettivo da quelli depositati al CNEL</a:t>
            </a:r>
            <a:endParaRPr lang="it-IT" sz="1400" i="1" dirty="0">
              <a:effectLst/>
              <a:ea typeface="Times New Roman" panose="02020603050405020304" pitchFamily="18" charset="0"/>
              <a:cs typeface="Times New Roman" panose="02020603050405020304" pitchFamily="18" charset="0"/>
            </a:endParaRPr>
          </a:p>
          <a:p>
            <a:pPr marL="342900" algn="just"/>
            <a:r>
              <a:rPr lang="it-IT" sz="1400" dirty="0">
                <a:effectLst/>
                <a:ea typeface="Times New Roman" panose="02020603050405020304" pitchFamily="18" charset="0"/>
                <a:cs typeface="Times New Roman" panose="02020603050405020304" pitchFamily="18" charset="0"/>
              </a:rPr>
              <a:t>Criterio della maggiore rappresentatività comparativa sul piano nazionale dell</a:t>
            </a:r>
            <a:r>
              <a:rPr lang="it-IT" sz="1400" dirty="0">
                <a:ea typeface="Times New Roman" panose="02020603050405020304" pitchFamily="18" charset="0"/>
                <a:cs typeface="Times New Roman" panose="02020603050405020304" pitchFamily="18" charset="0"/>
              </a:rPr>
              <a:t>e associazioni dei datori di lavoro e lavoratori</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CCNL presi a riferimento nelle tabelle ministeriali</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Chiedono al Ministero del lavoro e delle politiche sociali</a:t>
            </a:r>
          </a:p>
        </p:txBody>
      </p:sp>
      <p:sp>
        <p:nvSpPr>
          <p:cNvPr id="4" name="CasellaDiTesto 3">
            <a:extLst>
              <a:ext uri="{FF2B5EF4-FFF2-40B4-BE49-F238E27FC236}">
                <a16:creationId xmlns:a16="http://schemas.microsoft.com/office/drawing/2014/main" id="{330128F0-DE39-7BEE-FCD3-E8C9CA490ECD}"/>
              </a:ext>
            </a:extLst>
          </p:cNvPr>
          <p:cNvSpPr txBox="1"/>
          <p:nvPr/>
        </p:nvSpPr>
        <p:spPr>
          <a:xfrm>
            <a:off x="457200" y="816108"/>
            <a:ext cx="8229600" cy="461665"/>
          </a:xfrm>
          <a:prstGeom prst="rect">
            <a:avLst/>
          </a:prstGeom>
          <a:noFill/>
        </p:spPr>
        <p:txBody>
          <a:bodyPr wrap="square" rtlCol="0">
            <a:spAutoFit/>
          </a:bodyPr>
          <a:lstStyle/>
          <a:p>
            <a:r>
              <a:rPr lang="it-IT" sz="2400" b="1" dirty="0"/>
              <a:t>Allegato I.01</a:t>
            </a:r>
          </a:p>
        </p:txBody>
      </p:sp>
    </p:spTree>
    <p:extLst>
      <p:ext uri="{BB962C8B-B14F-4D97-AF65-F5344CB8AC3E}">
        <p14:creationId xmlns:p14="http://schemas.microsoft.com/office/powerpoint/2010/main" val="2306034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8406-BFF2-E9B2-4CD0-F7019265A50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809F5BA-76ED-70D3-4CB4-5DDFC44D6B32}"/>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a:extLst>
              <a:ext uri="{FF2B5EF4-FFF2-40B4-BE49-F238E27FC236}">
                <a16:creationId xmlns:a16="http://schemas.microsoft.com/office/drawing/2014/main" id="{5242B8B1-5185-9758-E6F0-ABB4E2A11E91}"/>
              </a:ext>
            </a:extLst>
          </p:cNvPr>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Equivalenza</a:t>
            </a:r>
            <a:endParaRPr lang="it-IT" sz="1600" dirty="0">
              <a:effectLst/>
              <a:ea typeface="Times New Roman" panose="02020603050405020304" pitchFamily="18" charset="0"/>
              <a:cs typeface="Times New Roman" panose="02020603050405020304" pitchFamily="18" charset="0"/>
            </a:endParaRPr>
          </a:p>
          <a:p>
            <a:pPr marL="342900" algn="just"/>
            <a:r>
              <a:rPr lang="it-IT" sz="1400" dirty="0">
                <a:effectLst/>
                <a:ea typeface="Times New Roman" panose="02020603050405020304" pitchFamily="18" charset="0"/>
                <a:cs typeface="Times New Roman" panose="02020603050405020304" pitchFamily="18" charset="0"/>
              </a:rPr>
              <a:t>Presunzione di equivalenza</a:t>
            </a:r>
          </a:p>
          <a:p>
            <a:pPr lvl="1" algn="just">
              <a:buFont typeface="Wingdings" pitchFamily="2" charset="2"/>
              <a:buChar char="ü"/>
            </a:pPr>
            <a:r>
              <a:rPr lang="it-IT" sz="1400" i="1" dirty="0">
                <a:effectLst/>
                <a:ea typeface="Times New Roman" panose="02020603050405020304" pitchFamily="18" charset="0"/>
                <a:cs typeface="Times New Roman" panose="02020603050405020304" pitchFamily="18" charset="0"/>
              </a:rPr>
              <a:t>Se associazioni datoriali differenti ma medesime OS dei lavoratori che hanno sottoscritto quello individuato dalla SA (deve essere coerente con dimensioni o natura giuridica dell’OE)</a:t>
            </a:r>
          </a:p>
          <a:p>
            <a:pPr marL="342900" algn="just"/>
            <a:r>
              <a:rPr lang="it-IT" sz="1400" dirty="0">
                <a:effectLst/>
                <a:ea typeface="Times New Roman" panose="02020603050405020304" pitchFamily="18" charset="0"/>
                <a:cs typeface="Times New Roman" panose="02020603050405020304" pitchFamily="18" charset="0"/>
              </a:rPr>
              <a:t>Indicazione dell’OE di </a:t>
            </a:r>
            <a:r>
              <a:rPr lang="it-IT" sz="1400" dirty="0">
                <a:ea typeface="Times New Roman" panose="02020603050405020304" pitchFamily="18" charset="0"/>
                <a:cs typeface="Times New Roman" panose="02020603050405020304" pitchFamily="18" charset="0"/>
              </a:rPr>
              <a:t>un altro contratto collettivo e verifica equivalenza tutele economiche e normative</a:t>
            </a:r>
          </a:p>
          <a:p>
            <a:pPr marL="342900" algn="just"/>
            <a:r>
              <a:rPr lang="it-IT" sz="1400" dirty="0">
                <a:ea typeface="Times New Roman" panose="02020603050405020304" pitchFamily="18" charset="0"/>
                <a:cs typeface="Times New Roman" panose="02020603050405020304" pitchFamily="18" charset="0"/>
              </a:rPr>
              <a:t>Tutela economica</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5 elementi </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La tutela deve essere pari a quello indicato dallo SA</a:t>
            </a:r>
          </a:p>
          <a:p>
            <a:pPr algn="just"/>
            <a:r>
              <a:rPr lang="it-IT" sz="1400" dirty="0">
                <a:ea typeface="Times New Roman" panose="02020603050405020304" pitchFamily="18" charset="0"/>
                <a:cs typeface="Times New Roman" panose="02020603050405020304" pitchFamily="18" charset="0"/>
              </a:rPr>
              <a:t>Tutela normativa </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14 elementi </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Ammessi scostamenti marginali individuati dal Ministero del lavoro e delle politiche sociali</a:t>
            </a:r>
          </a:p>
          <a:p>
            <a:pPr lvl="1" algn="just">
              <a:buFont typeface="Wingdings" pitchFamily="2" charset="2"/>
              <a:buChar char="ü"/>
            </a:pPr>
            <a:r>
              <a:rPr lang="it-IT" sz="1400" i="1" dirty="0">
                <a:ea typeface="Times New Roman" panose="02020603050405020304" pitchFamily="18" charset="0"/>
                <a:cs typeface="Times New Roman" panose="02020603050405020304" pitchFamily="18" charset="0"/>
              </a:rPr>
              <a:t>In via transitoria, Bando tipo Anac n. 1/2023 ammette 2 scostamenti</a:t>
            </a:r>
          </a:p>
          <a:p>
            <a:pPr algn="just"/>
            <a:endParaRPr lang="it-IT" sz="1400" dirty="0">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2AA1385C-7DA9-0600-F904-546CA5F65760}"/>
              </a:ext>
            </a:extLst>
          </p:cNvPr>
          <p:cNvSpPr txBox="1"/>
          <p:nvPr/>
        </p:nvSpPr>
        <p:spPr>
          <a:xfrm>
            <a:off x="457200" y="816108"/>
            <a:ext cx="8229600" cy="461665"/>
          </a:xfrm>
          <a:prstGeom prst="rect">
            <a:avLst/>
          </a:prstGeom>
          <a:noFill/>
        </p:spPr>
        <p:txBody>
          <a:bodyPr wrap="square" rtlCol="0">
            <a:spAutoFit/>
          </a:bodyPr>
          <a:lstStyle/>
          <a:p>
            <a:r>
              <a:rPr lang="it-IT" sz="2400" b="1" dirty="0"/>
              <a:t>Allegato I.01</a:t>
            </a:r>
          </a:p>
        </p:txBody>
      </p:sp>
    </p:spTree>
    <p:extLst>
      <p:ext uri="{BB962C8B-B14F-4D97-AF65-F5344CB8AC3E}">
        <p14:creationId xmlns:p14="http://schemas.microsoft.com/office/powerpoint/2010/main" val="1734420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BC080-9EFD-0B7C-1380-09C620D6BF1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1452750-2107-A805-812A-F446881849DB}"/>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a:extLst>
              <a:ext uri="{FF2B5EF4-FFF2-40B4-BE49-F238E27FC236}">
                <a16:creationId xmlns:a16="http://schemas.microsoft.com/office/drawing/2014/main" id="{E7834D9B-84C5-F876-1479-8B870F766890}"/>
              </a:ext>
            </a:extLst>
          </p:cNvPr>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Verifica equivalenza</a:t>
            </a:r>
            <a:endParaRPr lang="it-IT" sz="1600" dirty="0">
              <a:effectLst/>
              <a:ea typeface="Times New Roman" panose="02020603050405020304" pitchFamily="18" charset="0"/>
              <a:cs typeface="Times New Roman" panose="02020603050405020304" pitchFamily="18" charset="0"/>
            </a:endParaRPr>
          </a:p>
          <a:p>
            <a:pPr marL="342900" algn="just"/>
            <a:r>
              <a:rPr lang="it-IT" sz="1400" dirty="0">
                <a:effectLst/>
                <a:ea typeface="Times New Roman" panose="02020603050405020304" pitchFamily="18" charset="0"/>
                <a:cs typeface="Times New Roman" panose="02020603050405020304" pitchFamily="18" charset="0"/>
              </a:rPr>
              <a:t>La dichiarazione va trasmessa dagli OE in sede di pres</a:t>
            </a:r>
            <a:r>
              <a:rPr lang="it-IT" sz="1400" dirty="0">
                <a:ea typeface="Times New Roman" panose="02020603050405020304" pitchFamily="18" charset="0"/>
                <a:cs typeface="Times New Roman" panose="02020603050405020304" pitchFamily="18" charset="0"/>
              </a:rPr>
              <a:t>entazione dell’offerta</a:t>
            </a:r>
          </a:p>
          <a:p>
            <a:pPr marL="342900" algn="just"/>
            <a:r>
              <a:rPr lang="it-IT" sz="1400" dirty="0">
                <a:effectLst/>
                <a:ea typeface="Times New Roman" panose="02020603050405020304" pitchFamily="18" charset="0"/>
                <a:cs typeface="Times New Roman" panose="02020603050405020304" pitchFamily="18" charset="0"/>
              </a:rPr>
              <a:t>La SA prima di aggiudicare la gara deve verificare la dichiarazione di </a:t>
            </a:r>
            <a:r>
              <a:rPr lang="it-IT" sz="1400" dirty="0">
                <a:ea typeface="Times New Roman" panose="02020603050405020304" pitchFamily="18" charset="0"/>
                <a:cs typeface="Times New Roman" panose="02020603050405020304" pitchFamily="18" charset="0"/>
              </a:rPr>
              <a:t>equivalenza</a:t>
            </a:r>
            <a:endParaRPr lang="it-IT" sz="1400" i="1" dirty="0">
              <a:effectLst/>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F3BE6F8B-654C-0D6F-015B-4CA626F50FB6}"/>
              </a:ext>
            </a:extLst>
          </p:cNvPr>
          <p:cNvSpPr txBox="1"/>
          <p:nvPr/>
        </p:nvSpPr>
        <p:spPr>
          <a:xfrm>
            <a:off x="457200" y="816108"/>
            <a:ext cx="8229600" cy="461665"/>
          </a:xfrm>
          <a:prstGeom prst="rect">
            <a:avLst/>
          </a:prstGeom>
          <a:noFill/>
        </p:spPr>
        <p:txBody>
          <a:bodyPr wrap="square" rtlCol="0">
            <a:spAutoFit/>
          </a:bodyPr>
          <a:lstStyle/>
          <a:p>
            <a:r>
              <a:rPr lang="it-IT" sz="2400" b="1" dirty="0"/>
              <a:t>Allegato I.01</a:t>
            </a:r>
          </a:p>
        </p:txBody>
      </p:sp>
    </p:spTree>
    <p:extLst>
      <p:ext uri="{BB962C8B-B14F-4D97-AF65-F5344CB8AC3E}">
        <p14:creationId xmlns:p14="http://schemas.microsoft.com/office/powerpoint/2010/main" val="334517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A7FD-BB06-079B-8CEA-1C568037AE3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ABD1982-719F-0FB4-010F-A713DA84FFCA}"/>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a:extLst>
              <a:ext uri="{FF2B5EF4-FFF2-40B4-BE49-F238E27FC236}">
                <a16:creationId xmlns:a16="http://schemas.microsoft.com/office/drawing/2014/main" id="{770522F4-8B03-48EE-F393-15396BFFB8AA}"/>
              </a:ext>
            </a:extLst>
          </p:cNvPr>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Equivalenza</a:t>
            </a:r>
            <a:endParaRPr lang="it-IT" sz="1600" dirty="0">
              <a:effectLst/>
              <a:ea typeface="Times New Roman" panose="02020603050405020304" pitchFamily="18" charset="0"/>
              <a:cs typeface="Times New Roman" panose="02020603050405020304" pitchFamily="18" charset="0"/>
            </a:endParaRPr>
          </a:p>
          <a:p>
            <a:pPr marL="342900" algn="just"/>
            <a:r>
              <a:rPr lang="it-IT" sz="1400" dirty="0">
                <a:effectLst/>
                <a:ea typeface="Times New Roman" panose="02020603050405020304" pitchFamily="18" charset="0"/>
                <a:cs typeface="Times New Roman" panose="02020603050405020304" pitchFamily="18" charset="0"/>
              </a:rPr>
              <a:t>È obbligatoria la verifica a prescindere dal mancato scostamento dalle tabelle ex art. </a:t>
            </a:r>
            <a:r>
              <a:rPr lang="it-IT" sz="1400" dirty="0">
                <a:ea typeface="Times New Roman" panose="02020603050405020304" pitchFamily="18" charset="0"/>
                <a:cs typeface="Times New Roman" panose="02020603050405020304" pitchFamily="18" charset="0"/>
              </a:rPr>
              <a:t>41, c. 13-14 (Cons. di Stato 11.09.2025, n. 7281)</a:t>
            </a:r>
          </a:p>
          <a:p>
            <a:pPr algn="just"/>
            <a:r>
              <a:rPr lang="it-IT" sz="1400" dirty="0">
                <a:ea typeface="Times New Roman" panose="02020603050405020304" pitchFamily="18" charset="0"/>
                <a:cs typeface="Times New Roman" panose="02020603050405020304" pitchFamily="18" charset="0"/>
              </a:rPr>
              <a:t>La mancata verifica della SA determina annullamento degli atti di gara e travolge l’aggiudicazione (TAR Lombardia, sez. IV, 30.01.2025, n. 296; TAR Sicilia, sez. staccata di Catania, sez. I, 24.04.2025, n. 1335)</a:t>
            </a:r>
          </a:p>
          <a:p>
            <a:pPr algn="just"/>
            <a:r>
              <a:rPr lang="it-IT" sz="1400" dirty="0">
                <a:ea typeface="Times New Roman" panose="02020603050405020304" pitchFamily="18" charset="0"/>
                <a:cs typeface="Times New Roman" panose="02020603050405020304" pitchFamily="18" charset="0"/>
              </a:rPr>
              <a:t>Sindacato giudiziale dell’equivalenza delle tutele (TAR Piemonte, sez. II, 18.04.2025</a:t>
            </a:r>
            <a:r>
              <a:rPr lang="it-IT" sz="1400">
                <a:ea typeface="Times New Roman" panose="02020603050405020304" pitchFamily="18" charset="0"/>
                <a:cs typeface="Times New Roman" panose="02020603050405020304" pitchFamily="18" charset="0"/>
              </a:rPr>
              <a:t>, n. </a:t>
            </a:r>
            <a:r>
              <a:rPr lang="it-IT" sz="1400" dirty="0">
                <a:ea typeface="Times New Roman" panose="02020603050405020304" pitchFamily="18" charset="0"/>
                <a:cs typeface="Times New Roman" panose="02020603050405020304" pitchFamily="18" charset="0"/>
              </a:rPr>
              <a:t>689)</a:t>
            </a:r>
          </a:p>
          <a:p>
            <a:pPr marL="0" indent="0">
              <a:buNone/>
            </a:pPr>
            <a:r>
              <a:rPr lang="it-IT" sz="1600" b="1" dirty="0">
                <a:ea typeface="Times New Roman" panose="02020603050405020304" pitchFamily="18" charset="0"/>
                <a:cs typeface="Times New Roman" panose="02020603050405020304" pitchFamily="18" charset="0"/>
              </a:rPr>
              <a:t>Individuazione contratto collettivo</a:t>
            </a:r>
            <a:endParaRPr lang="it-IT" sz="1600" dirty="0">
              <a:ea typeface="Times New Roman" panose="02020603050405020304" pitchFamily="18" charset="0"/>
              <a:cs typeface="Times New Roman" panose="02020603050405020304" pitchFamily="18" charset="0"/>
            </a:endParaRPr>
          </a:p>
          <a:p>
            <a:pPr algn="just"/>
            <a:r>
              <a:rPr lang="it-IT" sz="1400" dirty="0">
                <a:ea typeface="Times New Roman" panose="02020603050405020304" pitchFamily="18" charset="0"/>
                <a:cs typeface="Times New Roman" panose="02020603050405020304" pitchFamily="18" charset="0"/>
              </a:rPr>
              <a:t>La SA ha l’obbligo di un’adeguata istruttoria per individuarlo (TAR Toscana, sez. III, 05.05.2025, n. 813)</a:t>
            </a:r>
          </a:p>
          <a:p>
            <a:pPr marL="0" indent="0">
              <a:buNone/>
            </a:pPr>
            <a:r>
              <a:rPr lang="it-IT" sz="1600" b="1" dirty="0">
                <a:ea typeface="Times New Roman" panose="02020603050405020304" pitchFamily="18" charset="0"/>
                <a:cs typeface="Times New Roman" panose="02020603050405020304" pitchFamily="18" charset="0"/>
              </a:rPr>
              <a:t>Verifica contratto collettivo</a:t>
            </a:r>
            <a:endParaRPr lang="it-IT" sz="1600" dirty="0">
              <a:ea typeface="Times New Roman" panose="02020603050405020304" pitchFamily="18" charset="0"/>
              <a:cs typeface="Times New Roman" panose="02020603050405020304" pitchFamily="18" charset="0"/>
            </a:endParaRPr>
          </a:p>
          <a:p>
            <a:pPr algn="just"/>
            <a:r>
              <a:rPr lang="it-IT" sz="1400" dirty="0">
                <a:ea typeface="Times New Roman" panose="02020603050405020304" pitchFamily="18" charset="0"/>
                <a:cs typeface="Times New Roman" panose="02020603050405020304" pitchFamily="18" charset="0"/>
              </a:rPr>
              <a:t>La mancata verifica della  per individuarlo (TAR Toscana, sez. III, 05.05.2025, n. 813)</a:t>
            </a:r>
          </a:p>
          <a:p>
            <a:pPr algn="just"/>
            <a:endParaRPr lang="it-IT" sz="1400" dirty="0">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117EDEEB-86A0-9616-06B6-D054432D0B79}"/>
              </a:ext>
            </a:extLst>
          </p:cNvPr>
          <p:cNvSpPr txBox="1"/>
          <p:nvPr/>
        </p:nvSpPr>
        <p:spPr>
          <a:xfrm>
            <a:off x="457200" y="816108"/>
            <a:ext cx="8229600" cy="461665"/>
          </a:xfrm>
          <a:prstGeom prst="rect">
            <a:avLst/>
          </a:prstGeom>
          <a:noFill/>
        </p:spPr>
        <p:txBody>
          <a:bodyPr wrap="square" rtlCol="0">
            <a:spAutoFit/>
          </a:bodyPr>
          <a:lstStyle/>
          <a:p>
            <a:r>
              <a:rPr lang="it-IT" sz="2400" b="1" dirty="0"/>
              <a:t>Giurisprudenza </a:t>
            </a:r>
          </a:p>
        </p:txBody>
      </p:sp>
    </p:spTree>
    <p:extLst>
      <p:ext uri="{BB962C8B-B14F-4D97-AF65-F5344CB8AC3E}">
        <p14:creationId xmlns:p14="http://schemas.microsoft.com/office/powerpoint/2010/main" val="669980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92500" lnSpcReduction="10000"/>
          </a:bodyPr>
          <a:lstStyle/>
          <a:p>
            <a:pPr marL="0" indent="0">
              <a:buNone/>
            </a:pPr>
            <a:r>
              <a:rPr lang="it-IT" sz="1700" b="1" dirty="0">
                <a:effectLst/>
                <a:ea typeface="Times New Roman" panose="02020603050405020304" pitchFamily="18" charset="0"/>
                <a:cs typeface="Times New Roman" panose="02020603050405020304" pitchFamily="18" charset="0"/>
              </a:rPr>
              <a:t>Articolo 11. Principio di applicazione dei contratti collettivi nazionali di settore. Inadempienze contributive e ritardo nei pagamenti</a:t>
            </a:r>
            <a:endParaRPr lang="it-IT" sz="1700" dirty="0">
              <a:effectLst/>
              <a:ea typeface="Times New Roman" panose="02020603050405020304" pitchFamily="18" charset="0"/>
              <a:cs typeface="Times New Roman" panose="02020603050405020304" pitchFamily="18" charset="0"/>
            </a:endParaRPr>
          </a:p>
          <a:p>
            <a:pPr marL="0" indent="0" algn="just">
              <a:buNone/>
            </a:pPr>
            <a:r>
              <a:rPr lang="it-IT" sz="1500" i="1" dirty="0">
                <a:effectLst/>
                <a:ea typeface="Times New Roman" panose="02020603050405020304" pitchFamily="18" charset="0"/>
                <a:cs typeface="Times New Roman" panose="02020603050405020304" pitchFamily="18" charset="0"/>
              </a:rPr>
              <a:t>6. In caso di inadempienza contributiva risultante dal documento unico di regolarità contributiva relativo a personale dipendente dell'affidatario o del subappaltatore o dei soggetti titolari di subappalti e cottimi, impiegato nell'esecuzione del contratto, la stazione appaltante </a:t>
            </a:r>
            <a:r>
              <a:rPr lang="it-IT" sz="1500" i="1" u="sng" dirty="0">
                <a:effectLst/>
                <a:ea typeface="Times New Roman" panose="02020603050405020304" pitchFamily="18" charset="0"/>
                <a:cs typeface="Times New Roman" panose="02020603050405020304" pitchFamily="18" charset="0"/>
              </a:rPr>
              <a:t>trattiene dal certificato di pagamento l'importo corrispondente all'inadempienza per il successivo versamento diretto agli enti previdenziali e assicurativi, compresa, nei lavori, la cassa edile. In ogni caso sull'importo netto progressivo delle prestazioni è operata una ritenuta dello 0,50 per cento;</a:t>
            </a:r>
            <a:r>
              <a:rPr lang="it-IT" sz="1500" i="1" dirty="0">
                <a:effectLst/>
                <a:ea typeface="Times New Roman" panose="02020603050405020304" pitchFamily="18" charset="0"/>
                <a:cs typeface="Times New Roman" panose="02020603050405020304" pitchFamily="18" charset="0"/>
              </a:rPr>
              <a:t> le ritenute possono essere svincolate soltanto in sede di liquidazione finale, dopo l'approvazione da parte della stazione appaltante del certificato di collaudo o di verifica di conformità, previo rilascio del documento unico di regolarità contributiva. In caso di ritardo nel pagamento delle retribuzioni dovute al personale di cui al primo periodo, il responsabile unico del progetto invita per iscritto il soggetto inadempiente, ed in ogni caso l'affidatario, a provvedervi entro i successivi quindici giorni. Ove non sia stata contestata formalmente e motivatamente la fondatezza della richiesta entro il termine di cui al terzo periodo, la stazione appaltante paga anche in corso d'opera direttamente ai lavoratori le retribuzioni arretrate, detraendo il relativo importo dalle somme dovute all'affidatario del contratto ovvero dalle somme dovute al subappaltatore inadempiente nel caso in cui sia previsto il pagamento diretto.</a:t>
            </a:r>
          </a:p>
        </p:txBody>
      </p:sp>
      <p:sp>
        <p:nvSpPr>
          <p:cNvPr id="7" name="Titolo 1">
            <a:extLst>
              <a:ext uri="{FF2B5EF4-FFF2-40B4-BE49-F238E27FC236}">
                <a16:creationId xmlns:a16="http://schemas.microsoft.com/office/drawing/2014/main" id="{0AAF638E-6129-9E8D-FECF-D11466249253}"/>
              </a:ext>
            </a:extLst>
          </p:cNvPr>
          <p:cNvSpPr>
            <a:spLocks noGrp="1"/>
          </p:cNvSpPr>
          <p:nvPr>
            <p:ph type="title"/>
          </p:nvPr>
        </p:nvSpPr>
        <p:spPr>
          <a:xfrm>
            <a:off x="457200" y="251801"/>
            <a:ext cx="6501864" cy="252239"/>
          </a:xfrm>
        </p:spPr>
        <p:txBody>
          <a:bodyPr>
            <a:normAutofit fontScale="90000"/>
          </a:bodyPr>
          <a:lstStyle/>
          <a:p>
            <a:r>
              <a:rPr lang="it-IT" dirty="0"/>
              <a:t>Inadempienze contributive</a:t>
            </a:r>
          </a:p>
        </p:txBody>
      </p:sp>
      <p:sp>
        <p:nvSpPr>
          <p:cNvPr id="8" name="CasellaDiTesto 7">
            <a:extLst>
              <a:ext uri="{FF2B5EF4-FFF2-40B4-BE49-F238E27FC236}">
                <a16:creationId xmlns:a16="http://schemas.microsoft.com/office/drawing/2014/main" id="{BB2585F4-F0A7-16BE-363A-1B85485BB696}"/>
              </a:ext>
            </a:extLst>
          </p:cNvPr>
          <p:cNvSpPr txBox="1"/>
          <p:nvPr/>
        </p:nvSpPr>
        <p:spPr>
          <a:xfrm>
            <a:off x="457200" y="816108"/>
            <a:ext cx="8229600" cy="461665"/>
          </a:xfrm>
          <a:prstGeom prst="rect">
            <a:avLst/>
          </a:prstGeom>
          <a:noFill/>
        </p:spPr>
        <p:txBody>
          <a:bodyPr wrap="square" rtlCol="0">
            <a:spAutoFit/>
          </a:bodyPr>
          <a:lstStyle/>
          <a:p>
            <a:r>
              <a:rPr lang="it-IT" sz="2400" b="1" dirty="0"/>
              <a:t>Codice dei contratti pubblici </a:t>
            </a:r>
          </a:p>
        </p:txBody>
      </p:sp>
    </p:spTree>
    <p:extLst>
      <p:ext uri="{BB962C8B-B14F-4D97-AF65-F5344CB8AC3E}">
        <p14:creationId xmlns:p14="http://schemas.microsoft.com/office/powerpoint/2010/main" val="2245158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p:cNvSpPr>
            <a:spLocks noGrp="1"/>
          </p:cNvSpPr>
          <p:nvPr>
            <p:ph idx="1"/>
          </p:nvPr>
        </p:nvSpPr>
        <p:spPr/>
        <p:txBody>
          <a:bodyPr>
            <a:normAutofit/>
          </a:bodyPr>
          <a:lstStyle/>
          <a:p>
            <a:pPr marL="0" indent="0">
              <a:buNone/>
            </a:pPr>
            <a:r>
              <a:rPr lang="it-IT" sz="1800" b="1" dirty="0">
                <a:effectLst/>
                <a:ea typeface="Times New Roman" panose="02020603050405020304" pitchFamily="18" charset="0"/>
                <a:cs typeface="Times New Roman" panose="02020603050405020304" pitchFamily="18" charset="0"/>
              </a:rPr>
              <a:t>Fonti e prassi principale</a:t>
            </a:r>
          </a:p>
          <a:p>
            <a:pPr algn="just">
              <a:buFont typeface="Wingdings" pitchFamily="2" charset="2"/>
              <a:buChar char="ü"/>
            </a:pPr>
            <a:r>
              <a:rPr lang="it-IT" sz="1800" dirty="0">
                <a:ea typeface="Times New Roman" panose="02020603050405020304" pitchFamily="18" charset="0"/>
                <a:cs typeface="Times New Roman" panose="02020603050405020304" pitchFamily="18" charset="0"/>
              </a:rPr>
              <a:t>D.lgs. 36/2023 in attuazione legge delega 78/2022</a:t>
            </a:r>
          </a:p>
          <a:p>
            <a:pPr algn="just">
              <a:buFont typeface="Wingdings" pitchFamily="2" charset="2"/>
              <a:buChar char="ü"/>
            </a:pPr>
            <a:r>
              <a:rPr lang="it-IT" sz="1800" dirty="0">
                <a:ea typeface="Times New Roman" panose="02020603050405020304" pitchFamily="18" charset="0"/>
                <a:cs typeface="Times New Roman" panose="02020603050405020304" pitchFamily="18" charset="0"/>
              </a:rPr>
              <a:t>Bando tipo Anac n. 1/2023 e Nota illustrativa </a:t>
            </a:r>
          </a:p>
          <a:p>
            <a:pPr algn="just">
              <a:buFont typeface="Wingdings" pitchFamily="2" charset="2"/>
              <a:buChar char="ü"/>
            </a:pPr>
            <a:r>
              <a:rPr lang="it-IT" sz="1800" dirty="0">
                <a:ea typeface="Times New Roman" panose="02020603050405020304" pitchFamily="18" charset="0"/>
                <a:cs typeface="Times New Roman" panose="02020603050405020304" pitchFamily="18" charset="0"/>
              </a:rPr>
              <a:t>D.lgs. 209/2024 decreto correttivo</a:t>
            </a:r>
          </a:p>
        </p:txBody>
      </p:sp>
      <p:sp>
        <p:nvSpPr>
          <p:cNvPr id="4" name="CasellaDiTesto 3">
            <a:extLst>
              <a:ext uri="{FF2B5EF4-FFF2-40B4-BE49-F238E27FC236}">
                <a16:creationId xmlns:a16="http://schemas.microsoft.com/office/drawing/2014/main" id="{A245A4C1-0600-BB4F-82CB-22961B1D819A}"/>
              </a:ext>
            </a:extLst>
          </p:cNvPr>
          <p:cNvSpPr txBox="1"/>
          <p:nvPr/>
        </p:nvSpPr>
        <p:spPr>
          <a:xfrm>
            <a:off x="457200" y="816108"/>
            <a:ext cx="8229600" cy="461665"/>
          </a:xfrm>
          <a:prstGeom prst="rect">
            <a:avLst/>
          </a:prstGeom>
          <a:noFill/>
        </p:spPr>
        <p:txBody>
          <a:bodyPr wrap="square" rtlCol="0">
            <a:spAutoFit/>
          </a:bodyPr>
          <a:lstStyle/>
          <a:p>
            <a:r>
              <a:rPr lang="it-IT" sz="2400" b="1" dirty="0"/>
              <a:t>Disciplina di riferimento</a:t>
            </a:r>
          </a:p>
        </p:txBody>
      </p:sp>
    </p:spTree>
    <p:extLst>
      <p:ext uri="{BB962C8B-B14F-4D97-AF65-F5344CB8AC3E}">
        <p14:creationId xmlns:p14="http://schemas.microsoft.com/office/powerpoint/2010/main" val="3695465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Articolo 11. Principio di applicazione dei contratti collettivi nazionali di settore. Inadempienze contributive e ritardo nei pagamenti</a:t>
            </a:r>
            <a:endParaRPr lang="it-IT" sz="1600" dirty="0">
              <a:effectLst/>
              <a:ea typeface="Times New Roman" panose="02020603050405020304" pitchFamily="18" charset="0"/>
              <a:cs typeface="Times New Roman" panose="02020603050405020304" pitchFamily="18" charset="0"/>
            </a:endParaRPr>
          </a:p>
          <a:p>
            <a:pPr marL="0" indent="0" algn="just">
              <a:buNone/>
            </a:pPr>
            <a:r>
              <a:rPr lang="it-IT" sz="1400" i="1" dirty="0">
                <a:effectLst/>
                <a:ea typeface="Times New Roman" panose="02020603050405020304" pitchFamily="18" charset="0"/>
                <a:cs typeface="Times New Roman" panose="02020603050405020304" pitchFamily="18" charset="0"/>
              </a:rPr>
              <a:t>1. Al personale impiegato nei lavori, servizi e forniture oggetto di appalti pubblici e concessioni è applicato il contratto collettivo nazionale e territoriale in vigore per il settore e per la zona nella quale si eseguono le prestazioni di lavoro, stipulato dalle associazioni dei datori e dei prestatori di lavoro comparativamente più rappresentative sul piano nazionale e quello il cui ambito di applicazione sia strettamente connesso con l’attività oggetto dell'appalto o della concessione svolta dall'impresa anche in maniera prevalente.</a:t>
            </a:r>
          </a:p>
          <a:p>
            <a:pPr marL="0" indent="0" algn="just">
              <a:buNone/>
            </a:pPr>
            <a:endParaRPr lang="it-IT" sz="1600" i="1" dirty="0">
              <a:effectLst/>
              <a:ea typeface="Times New Roman" panose="02020603050405020304" pitchFamily="18" charset="0"/>
              <a:cs typeface="Times New Roman" panose="02020603050405020304" pitchFamily="18" charset="0"/>
            </a:endParaRPr>
          </a:p>
        </p:txBody>
      </p:sp>
      <p:sp>
        <p:nvSpPr>
          <p:cNvPr id="4" name="CasellaDiTesto 3">
            <a:extLst>
              <a:ext uri="{FF2B5EF4-FFF2-40B4-BE49-F238E27FC236}">
                <a16:creationId xmlns:a16="http://schemas.microsoft.com/office/drawing/2014/main" id="{A245A4C1-0600-BB4F-82CB-22961B1D819A}"/>
              </a:ext>
            </a:extLst>
          </p:cNvPr>
          <p:cNvSpPr txBox="1"/>
          <p:nvPr/>
        </p:nvSpPr>
        <p:spPr>
          <a:xfrm>
            <a:off x="457200" y="816108"/>
            <a:ext cx="8229600" cy="461665"/>
          </a:xfrm>
          <a:prstGeom prst="rect">
            <a:avLst/>
          </a:prstGeom>
          <a:noFill/>
        </p:spPr>
        <p:txBody>
          <a:bodyPr wrap="square" rtlCol="0">
            <a:spAutoFit/>
          </a:bodyPr>
          <a:lstStyle/>
          <a:p>
            <a:r>
              <a:rPr lang="it-IT" sz="2400" b="1" dirty="0"/>
              <a:t>Principio generale di applicazione</a:t>
            </a:r>
          </a:p>
        </p:txBody>
      </p:sp>
    </p:spTree>
    <p:extLst>
      <p:ext uri="{BB962C8B-B14F-4D97-AF65-F5344CB8AC3E}">
        <p14:creationId xmlns:p14="http://schemas.microsoft.com/office/powerpoint/2010/main" val="1360468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Articolo 11. Principio di applicazione dei contratti collettivi nazionali di settore. Inadempienze contributive e ritardo nei pagamenti</a:t>
            </a:r>
            <a:endParaRPr lang="it-IT" sz="1600" dirty="0">
              <a:effectLst/>
              <a:ea typeface="Times New Roman" panose="02020603050405020304" pitchFamily="18" charset="0"/>
              <a:cs typeface="Times New Roman" panose="02020603050405020304" pitchFamily="18" charset="0"/>
            </a:endParaRPr>
          </a:p>
          <a:p>
            <a:pPr marL="0" indent="0" algn="just">
              <a:buNone/>
            </a:pPr>
            <a:r>
              <a:rPr lang="it-IT" sz="1400" i="1" dirty="0"/>
              <a:t>2. Nei documenti iniziali di gara e nella decisione di contrarre di cui all'articolo 17, comma 2 le stazioni appaltanti e gli enti concedenti indicano il contratto collettivo applicabile al personale dipendente impiegato nell'attività oggetto dell'appalto o della concessione svolta dall'impresa anche in maniera prevalente, in conformità al comma 1 e all'</a:t>
            </a:r>
            <a:r>
              <a:rPr lang="it-IT" sz="1400" b="1" i="1" dirty="0"/>
              <a:t>allegato I.01</a:t>
            </a:r>
            <a:r>
              <a:rPr lang="it-IT" sz="1400" i="1" dirty="0"/>
              <a:t>.</a:t>
            </a:r>
          </a:p>
        </p:txBody>
      </p:sp>
      <p:sp>
        <p:nvSpPr>
          <p:cNvPr id="7" name="Titolo 1">
            <a:extLst>
              <a:ext uri="{FF2B5EF4-FFF2-40B4-BE49-F238E27FC236}">
                <a16:creationId xmlns:a16="http://schemas.microsoft.com/office/drawing/2014/main" id="{E38DAD16-1245-79A9-B5CD-0700E5ACED6D}"/>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8" name="CasellaDiTesto 7">
            <a:extLst>
              <a:ext uri="{FF2B5EF4-FFF2-40B4-BE49-F238E27FC236}">
                <a16:creationId xmlns:a16="http://schemas.microsoft.com/office/drawing/2014/main" id="{483716A2-336A-058A-CA9C-D40CF787DFC2}"/>
              </a:ext>
            </a:extLst>
          </p:cNvPr>
          <p:cNvSpPr txBox="1"/>
          <p:nvPr/>
        </p:nvSpPr>
        <p:spPr>
          <a:xfrm>
            <a:off x="457200" y="816108"/>
            <a:ext cx="8229600" cy="461665"/>
          </a:xfrm>
          <a:prstGeom prst="rect">
            <a:avLst/>
          </a:prstGeom>
          <a:noFill/>
        </p:spPr>
        <p:txBody>
          <a:bodyPr wrap="square" rtlCol="0">
            <a:spAutoFit/>
          </a:bodyPr>
          <a:lstStyle/>
          <a:p>
            <a:r>
              <a:rPr lang="it-IT" sz="2400" b="1" dirty="0"/>
              <a:t>Indicazione di quello applicabile</a:t>
            </a:r>
          </a:p>
        </p:txBody>
      </p:sp>
      <p:sp>
        <p:nvSpPr>
          <p:cNvPr id="2" name="Ovale 1">
            <a:extLst>
              <a:ext uri="{FF2B5EF4-FFF2-40B4-BE49-F238E27FC236}">
                <a16:creationId xmlns:a16="http://schemas.microsoft.com/office/drawing/2014/main" id="{2C98B68D-744C-0BD5-3F1C-88A836D11220}"/>
              </a:ext>
            </a:extLst>
          </p:cNvPr>
          <p:cNvSpPr/>
          <p:nvPr/>
        </p:nvSpPr>
        <p:spPr>
          <a:xfrm>
            <a:off x="6854024" y="738486"/>
            <a:ext cx="1375576" cy="46166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000" b="1" dirty="0">
                <a:solidFill>
                  <a:srgbClr val="FFFF00"/>
                </a:solidFill>
              </a:rPr>
              <a:t>Sostituito da </a:t>
            </a:r>
            <a:r>
              <a:rPr lang="it-IT" sz="1000" b="1" dirty="0" err="1">
                <a:solidFill>
                  <a:srgbClr val="FFFF00"/>
                </a:solidFill>
              </a:rPr>
              <a:t>d.lgs</a:t>
            </a:r>
            <a:r>
              <a:rPr lang="it-IT" sz="1000" b="1" dirty="0">
                <a:solidFill>
                  <a:srgbClr val="FFFF00"/>
                </a:solidFill>
              </a:rPr>
              <a:t> 209/2024</a:t>
            </a:r>
          </a:p>
        </p:txBody>
      </p:sp>
    </p:spTree>
    <p:extLst>
      <p:ext uri="{BB962C8B-B14F-4D97-AF65-F5344CB8AC3E}">
        <p14:creationId xmlns:p14="http://schemas.microsoft.com/office/powerpoint/2010/main" val="1310850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D5087-228E-BF09-F349-94DAEE50737D}"/>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4C8AB42-6BEA-1AEA-3DB4-DEBFC3649A68}"/>
              </a:ext>
            </a:extLst>
          </p:cNvPr>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Articolo 11. Principio di applicazione dei contratti collettivi nazionali di settore. Inadempienze contributive e ritardo nei pagamenti</a:t>
            </a:r>
            <a:endParaRPr lang="it-IT" sz="1600" dirty="0">
              <a:effectLst/>
              <a:ea typeface="Times New Roman" panose="02020603050405020304" pitchFamily="18" charset="0"/>
              <a:cs typeface="Times New Roman" panose="02020603050405020304" pitchFamily="18" charset="0"/>
            </a:endParaRPr>
          </a:p>
          <a:p>
            <a:pPr marL="0" indent="0" algn="just">
              <a:buNone/>
            </a:pPr>
            <a:r>
              <a:rPr lang="it-IT" sz="1400" i="1" dirty="0"/>
              <a:t>2-bis. In presenza di prestazioni scorporabili, secondarie, accessorie o sussidiarie, qualora le relative attività siano differenti da quelle prevalenti oggetto dell'appalto o della concessione e si riferiscano, per una soglia pari o superiore al 30 per cento, alla medesima categoria omogenea di attività, le stazioni appaltanti e gli enti concedenti indicano altresì nei documenti di cui al comma 2 il contratto collettivo nazionale e territoriale di lavoro in vigore per il settore e per la zona nella quale si eseguono le prestazioni di lavoro, stipulato dalle associazioni dei datori e dei prestatori di lavoro comparativamente più rappresentative sul piano nazionale, applicabile al personale impiegato in tali prestazioni.</a:t>
            </a:r>
          </a:p>
        </p:txBody>
      </p:sp>
      <p:sp>
        <p:nvSpPr>
          <p:cNvPr id="7" name="Titolo 1">
            <a:extLst>
              <a:ext uri="{FF2B5EF4-FFF2-40B4-BE49-F238E27FC236}">
                <a16:creationId xmlns:a16="http://schemas.microsoft.com/office/drawing/2014/main" id="{A6C19396-F3BE-2E23-E87C-0C2ACF863B18}"/>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8" name="CasellaDiTesto 7">
            <a:extLst>
              <a:ext uri="{FF2B5EF4-FFF2-40B4-BE49-F238E27FC236}">
                <a16:creationId xmlns:a16="http://schemas.microsoft.com/office/drawing/2014/main" id="{A21791F9-0241-5CE8-DECA-1E104405EC67}"/>
              </a:ext>
            </a:extLst>
          </p:cNvPr>
          <p:cNvSpPr txBox="1"/>
          <p:nvPr/>
        </p:nvSpPr>
        <p:spPr>
          <a:xfrm>
            <a:off x="457200" y="816108"/>
            <a:ext cx="8229600" cy="461665"/>
          </a:xfrm>
          <a:prstGeom prst="rect">
            <a:avLst/>
          </a:prstGeom>
          <a:noFill/>
        </p:spPr>
        <p:txBody>
          <a:bodyPr wrap="square" rtlCol="0">
            <a:spAutoFit/>
          </a:bodyPr>
          <a:lstStyle/>
          <a:p>
            <a:r>
              <a:rPr lang="it-IT" sz="2400" b="1" dirty="0"/>
              <a:t>Prestazioni secondarie</a:t>
            </a:r>
          </a:p>
        </p:txBody>
      </p:sp>
      <p:sp>
        <p:nvSpPr>
          <p:cNvPr id="2" name="Ovale 1">
            <a:extLst>
              <a:ext uri="{FF2B5EF4-FFF2-40B4-BE49-F238E27FC236}">
                <a16:creationId xmlns:a16="http://schemas.microsoft.com/office/drawing/2014/main" id="{2EA21170-D018-A9B5-9A98-FBE4DFF7CC82}"/>
              </a:ext>
            </a:extLst>
          </p:cNvPr>
          <p:cNvSpPr/>
          <p:nvPr/>
        </p:nvSpPr>
        <p:spPr>
          <a:xfrm>
            <a:off x="6854024" y="738486"/>
            <a:ext cx="1375576" cy="46166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000" b="1" dirty="0">
                <a:solidFill>
                  <a:srgbClr val="FFFF00"/>
                </a:solidFill>
              </a:rPr>
              <a:t>Novellato da </a:t>
            </a:r>
            <a:r>
              <a:rPr lang="it-IT" sz="1000" b="1" dirty="0" err="1">
                <a:solidFill>
                  <a:srgbClr val="FFFF00"/>
                </a:solidFill>
              </a:rPr>
              <a:t>d.lgs</a:t>
            </a:r>
            <a:r>
              <a:rPr lang="it-IT" sz="1000" b="1" dirty="0">
                <a:solidFill>
                  <a:srgbClr val="FFFF00"/>
                </a:solidFill>
              </a:rPr>
              <a:t> 209/2024</a:t>
            </a:r>
          </a:p>
        </p:txBody>
      </p:sp>
    </p:spTree>
    <p:extLst>
      <p:ext uri="{BB962C8B-B14F-4D97-AF65-F5344CB8AC3E}">
        <p14:creationId xmlns:p14="http://schemas.microsoft.com/office/powerpoint/2010/main" val="375003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Articolo 11. Principio di applicazione dei contratti collettivi nazionali di settore. Inadempienze contributive e ritardo nei pagamenti</a:t>
            </a:r>
            <a:endParaRPr lang="it-IT" sz="1600" dirty="0">
              <a:effectLst/>
              <a:ea typeface="Times New Roman" panose="02020603050405020304" pitchFamily="18" charset="0"/>
              <a:cs typeface="Times New Roman" panose="02020603050405020304" pitchFamily="18" charset="0"/>
            </a:endParaRPr>
          </a:p>
          <a:p>
            <a:pPr marL="0" indent="0" algn="just">
              <a:buNone/>
            </a:pPr>
            <a:r>
              <a:rPr lang="it-IT" sz="1500" i="1" dirty="0"/>
              <a:t>3. Nei casi di cui ai commi 2 e 2-bis, gli operatori economici possono indicare nella propria offerta il differente contratto collettivo da essi applicato, purché garantisca ai dipendenti le stesse tutele di quello indicato dalla stazione appaltante o dall'ente concedente.</a:t>
            </a:r>
            <a:endParaRPr lang="it-IT" sz="1500" i="1" dirty="0">
              <a:effectLst/>
              <a:ea typeface="Times New Roman" panose="02020603050405020304" pitchFamily="18" charset="0"/>
              <a:cs typeface="Times New Roman" panose="02020603050405020304" pitchFamily="18" charset="0"/>
            </a:endParaRPr>
          </a:p>
          <a:p>
            <a:pPr marL="0" indent="0" algn="just">
              <a:buNone/>
            </a:pPr>
            <a:r>
              <a:rPr lang="it-IT" sz="1500" i="1" dirty="0"/>
              <a:t>4. Nei casi di cui al comma 3, prima di procedere all'affidamento o all'aggiudicazione le stazioni appaltanti e gli enti concedenti acquisiscono la </a:t>
            </a:r>
            <a:r>
              <a:rPr lang="it-IT" sz="1500" b="1" i="1" dirty="0"/>
              <a:t>dichiarazione con la quale l'operatore economico individuato si impegna ad applicare il contratto collettivo nazionale e territoriale indicato nell'esecuzione delle prestazioni oggetto del contratto per tutta la sua durata, ovvero la dichiarazione di equivalenza delle tutele</a:t>
            </a:r>
            <a:r>
              <a:rPr lang="it-IT" sz="1500" i="1" dirty="0"/>
              <a:t>. In quest'ultimo caso, la dichiarazione è anche verificata con le modalità di cui all'articolo 110, in conformità all'allegato I.01.</a:t>
            </a:r>
            <a:endParaRPr lang="it-IT" sz="1500" i="1" dirty="0">
              <a:effectLst/>
              <a:ea typeface="Times New Roman" panose="02020603050405020304" pitchFamily="18" charset="0"/>
              <a:cs typeface="Times New Roman" panose="02020603050405020304" pitchFamily="18" charset="0"/>
            </a:endParaRPr>
          </a:p>
        </p:txBody>
      </p:sp>
      <p:sp>
        <p:nvSpPr>
          <p:cNvPr id="9" name="Titolo 1">
            <a:extLst>
              <a:ext uri="{FF2B5EF4-FFF2-40B4-BE49-F238E27FC236}">
                <a16:creationId xmlns:a16="http://schemas.microsoft.com/office/drawing/2014/main" id="{2D01DF06-91D6-0E62-F911-79B854535088}"/>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10" name="CasellaDiTesto 9">
            <a:extLst>
              <a:ext uri="{FF2B5EF4-FFF2-40B4-BE49-F238E27FC236}">
                <a16:creationId xmlns:a16="http://schemas.microsoft.com/office/drawing/2014/main" id="{170BAB32-673D-F184-C8A4-2F22EB474FAE}"/>
              </a:ext>
            </a:extLst>
          </p:cNvPr>
          <p:cNvSpPr txBox="1"/>
          <p:nvPr/>
        </p:nvSpPr>
        <p:spPr>
          <a:xfrm>
            <a:off x="457200" y="816108"/>
            <a:ext cx="8229600" cy="461665"/>
          </a:xfrm>
          <a:prstGeom prst="rect">
            <a:avLst/>
          </a:prstGeom>
          <a:noFill/>
        </p:spPr>
        <p:txBody>
          <a:bodyPr wrap="square" rtlCol="0">
            <a:spAutoFit/>
          </a:bodyPr>
          <a:lstStyle/>
          <a:p>
            <a:r>
              <a:rPr lang="it-IT" sz="2400" b="1" dirty="0"/>
              <a:t>Cosa devono fare gli operatori economici</a:t>
            </a:r>
          </a:p>
        </p:txBody>
      </p:sp>
      <p:sp>
        <p:nvSpPr>
          <p:cNvPr id="2" name="Ovale 1">
            <a:extLst>
              <a:ext uri="{FF2B5EF4-FFF2-40B4-BE49-F238E27FC236}">
                <a16:creationId xmlns:a16="http://schemas.microsoft.com/office/drawing/2014/main" id="{37F12FA5-ABBA-EBAD-E808-58375539D2E9}"/>
              </a:ext>
            </a:extLst>
          </p:cNvPr>
          <p:cNvSpPr/>
          <p:nvPr/>
        </p:nvSpPr>
        <p:spPr>
          <a:xfrm>
            <a:off x="6854024" y="738486"/>
            <a:ext cx="1375576" cy="46166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000" b="1" dirty="0">
                <a:solidFill>
                  <a:srgbClr val="FFFF00"/>
                </a:solidFill>
              </a:rPr>
              <a:t>Modificato da </a:t>
            </a:r>
            <a:r>
              <a:rPr lang="it-IT" sz="1000" b="1" dirty="0" err="1">
                <a:solidFill>
                  <a:srgbClr val="FFFF00"/>
                </a:solidFill>
              </a:rPr>
              <a:t>d.lgs</a:t>
            </a:r>
            <a:r>
              <a:rPr lang="it-IT" sz="1000" b="1" dirty="0">
                <a:solidFill>
                  <a:srgbClr val="FFFF00"/>
                </a:solidFill>
              </a:rPr>
              <a:t> 209/2024</a:t>
            </a:r>
          </a:p>
        </p:txBody>
      </p:sp>
    </p:spTree>
    <p:extLst>
      <p:ext uri="{BB962C8B-B14F-4D97-AF65-F5344CB8AC3E}">
        <p14:creationId xmlns:p14="http://schemas.microsoft.com/office/powerpoint/2010/main" val="288610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600" b="1" dirty="0">
                <a:effectLst/>
                <a:ea typeface="Times New Roman" panose="02020603050405020304" pitchFamily="18" charset="0"/>
                <a:cs typeface="Times New Roman" panose="02020603050405020304" pitchFamily="18" charset="0"/>
              </a:rPr>
              <a:t>Articolo 11. Principio di applicazione dei contratti collettivi nazionali di settore. Inadempienze contributive e ritardo nei pagamenti</a:t>
            </a:r>
            <a:endParaRPr lang="it-IT" sz="1600" dirty="0">
              <a:effectLst/>
              <a:ea typeface="Times New Roman" panose="02020603050405020304" pitchFamily="18" charset="0"/>
              <a:cs typeface="Times New Roman" panose="02020603050405020304" pitchFamily="18" charset="0"/>
            </a:endParaRPr>
          </a:p>
          <a:p>
            <a:pPr marL="0" indent="0" algn="just">
              <a:buNone/>
            </a:pPr>
            <a:r>
              <a:rPr lang="it-IT" sz="1600" i="1" dirty="0">
                <a:effectLst/>
                <a:ea typeface="Times New Roman" panose="02020603050405020304" pitchFamily="18" charset="0"/>
                <a:cs typeface="Times New Roman" panose="02020603050405020304" pitchFamily="18" charset="0"/>
              </a:rPr>
              <a:t>5. Le stazioni appaltanti e gli enti concedenti assicurano, in tutti i casi, che le medesime tutele normative ed economiche siano garantite ai lavoratori in subappalto.</a:t>
            </a:r>
          </a:p>
          <a:p>
            <a:pPr marL="0" indent="0" algn="just">
              <a:buNone/>
            </a:pPr>
            <a:endParaRPr lang="it-IT" sz="1800" i="1" dirty="0">
              <a:effectLst/>
              <a:ea typeface="Times New Roman" panose="02020603050405020304" pitchFamily="18" charset="0"/>
              <a:cs typeface="Times New Roman" panose="02020603050405020304" pitchFamily="18" charset="0"/>
            </a:endParaRPr>
          </a:p>
        </p:txBody>
      </p:sp>
      <p:sp>
        <p:nvSpPr>
          <p:cNvPr id="7" name="Titolo 1">
            <a:extLst>
              <a:ext uri="{FF2B5EF4-FFF2-40B4-BE49-F238E27FC236}">
                <a16:creationId xmlns:a16="http://schemas.microsoft.com/office/drawing/2014/main" id="{0AAF638E-6129-9E8D-FECF-D11466249253}"/>
              </a:ext>
            </a:extLst>
          </p:cNvPr>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8" name="CasellaDiTesto 7">
            <a:extLst>
              <a:ext uri="{FF2B5EF4-FFF2-40B4-BE49-F238E27FC236}">
                <a16:creationId xmlns:a16="http://schemas.microsoft.com/office/drawing/2014/main" id="{BB2585F4-F0A7-16BE-363A-1B85485BB696}"/>
              </a:ext>
            </a:extLst>
          </p:cNvPr>
          <p:cNvSpPr txBox="1"/>
          <p:nvPr/>
        </p:nvSpPr>
        <p:spPr>
          <a:xfrm>
            <a:off x="457200" y="816108"/>
            <a:ext cx="8229600" cy="461665"/>
          </a:xfrm>
          <a:prstGeom prst="rect">
            <a:avLst/>
          </a:prstGeom>
          <a:noFill/>
        </p:spPr>
        <p:txBody>
          <a:bodyPr wrap="square" rtlCol="0">
            <a:spAutoFit/>
          </a:bodyPr>
          <a:lstStyle/>
          <a:p>
            <a:r>
              <a:rPr lang="it-IT" sz="2400" b="1" dirty="0"/>
              <a:t>Tutele nei subappalti</a:t>
            </a:r>
          </a:p>
        </p:txBody>
      </p:sp>
    </p:spTree>
    <p:extLst>
      <p:ext uri="{BB962C8B-B14F-4D97-AF65-F5344CB8AC3E}">
        <p14:creationId xmlns:p14="http://schemas.microsoft.com/office/powerpoint/2010/main" val="747584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Finalità</a:t>
            </a:r>
            <a:endParaRPr lang="it-IT" sz="1600" dirty="0">
              <a:effectLst/>
              <a:ea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it-IT" sz="1600" dirty="0">
                <a:effectLst/>
                <a:ea typeface="Times New Roman" panose="02020603050405020304" pitchFamily="18" charset="0"/>
              </a:rPr>
              <a:t>attuazione e valorizzazione della previsione posta dall’art. 1, comma 2, lettera h), n. 2, della legge delega </a:t>
            </a:r>
            <a:r>
              <a:rPr lang="it-IT" sz="1600" i="1" dirty="0">
                <a:effectLst/>
                <a:ea typeface="Times New Roman" panose="02020603050405020304" pitchFamily="18" charset="0"/>
              </a:rPr>
              <a:t>«</a:t>
            </a:r>
            <a:r>
              <a:rPr lang="it-IT" sz="1600" b="1" i="1" dirty="0">
                <a:effectLst/>
                <a:ea typeface="Times New Roman" panose="02020603050405020304" pitchFamily="18" charset="0"/>
              </a:rPr>
              <a:t>garantire</a:t>
            </a:r>
            <a:r>
              <a:rPr lang="it-IT" sz="1600" i="1" dirty="0">
                <a:effectLst/>
                <a:ea typeface="Times New Roman" panose="02020603050405020304" pitchFamily="18" charset="0"/>
              </a:rPr>
              <a:t> l’applicazione dei contratti collettivi nazionale e territoriali di settore, tenendo conto, in relazione all’oggetto dell’appalto e alle prestazioni da eseguire anche in maniera prevalente, di quelli stipulati dalle associazioni dei datori di lavoro e dei prestatori di lavoro comparativamente più rappresentative sul piano nazionale, nonché garantire le stesse tutele economiche e normative per i lavoratori in subappalto rispetto ai dipendenti dell’appaltatore e contro il lavoro irregolare</a:t>
            </a:r>
            <a:r>
              <a:rPr lang="it-IT" sz="1600" i="1" dirty="0">
                <a:effectLst/>
              </a:rPr>
              <a:t> </a:t>
            </a:r>
            <a:r>
              <a:rPr lang="it-IT" sz="1600" i="1" dirty="0">
                <a:effectLst/>
                <a:ea typeface="Times New Roman" panose="02020603050405020304" pitchFamily="18" charset="0"/>
              </a:rPr>
              <a:t>»</a:t>
            </a:r>
          </a:p>
        </p:txBody>
      </p:sp>
      <p:sp>
        <p:nvSpPr>
          <p:cNvPr id="4" name="CasellaDiTesto 3">
            <a:extLst>
              <a:ext uri="{FF2B5EF4-FFF2-40B4-BE49-F238E27FC236}">
                <a16:creationId xmlns:a16="http://schemas.microsoft.com/office/drawing/2014/main" id="{A245A4C1-0600-BB4F-82CB-22961B1D819A}"/>
              </a:ext>
            </a:extLst>
          </p:cNvPr>
          <p:cNvSpPr txBox="1"/>
          <p:nvPr/>
        </p:nvSpPr>
        <p:spPr>
          <a:xfrm>
            <a:off x="457200" y="816108"/>
            <a:ext cx="8229600" cy="461665"/>
          </a:xfrm>
          <a:prstGeom prst="rect">
            <a:avLst/>
          </a:prstGeom>
          <a:noFill/>
        </p:spPr>
        <p:txBody>
          <a:bodyPr wrap="square" rtlCol="0">
            <a:spAutoFit/>
          </a:bodyPr>
          <a:lstStyle/>
          <a:p>
            <a:r>
              <a:rPr lang="it-IT" sz="2400" b="1" dirty="0"/>
              <a:t>Codice dei contratti pubblici </a:t>
            </a:r>
          </a:p>
        </p:txBody>
      </p:sp>
    </p:spTree>
    <p:extLst>
      <p:ext uri="{BB962C8B-B14F-4D97-AF65-F5344CB8AC3E}">
        <p14:creationId xmlns:p14="http://schemas.microsoft.com/office/powerpoint/2010/main" val="2087425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51801"/>
            <a:ext cx="6501864" cy="252239"/>
          </a:xfrm>
        </p:spPr>
        <p:txBody>
          <a:bodyPr>
            <a:normAutofit fontScale="90000"/>
          </a:bodyPr>
          <a:lstStyle/>
          <a:p>
            <a:r>
              <a:rPr lang="it-IT" dirty="0"/>
              <a:t>Contratti collettivi</a:t>
            </a:r>
          </a:p>
        </p:txBody>
      </p:sp>
      <p:sp>
        <p:nvSpPr>
          <p:cNvPr id="3" name="Segnaposto contenuto 2"/>
          <p:cNvSpPr>
            <a:spLocks noGrp="1"/>
          </p:cNvSpPr>
          <p:nvPr>
            <p:ph idx="1"/>
          </p:nvPr>
        </p:nvSpPr>
        <p:spPr/>
        <p:txBody>
          <a:bodyPr>
            <a:normAutofit/>
          </a:bodyPr>
          <a:lstStyle/>
          <a:p>
            <a:pPr marL="0" indent="0">
              <a:buNone/>
            </a:pPr>
            <a:r>
              <a:rPr lang="it-IT" sz="1600" b="1" dirty="0">
                <a:ea typeface="Times New Roman" panose="02020603050405020304" pitchFamily="18" charset="0"/>
                <a:cs typeface="Times New Roman" panose="02020603050405020304" pitchFamily="18" charset="0"/>
              </a:rPr>
              <a:t>Finalità</a:t>
            </a:r>
            <a:endParaRPr lang="it-IT" sz="1600" dirty="0">
              <a:effectLst/>
              <a:ea typeface="Times New Roman" panose="02020603050405020304" pitchFamily="18" charset="0"/>
              <a:cs typeface="Times New Roman" panose="02020603050405020304" pitchFamily="18" charset="0"/>
            </a:endParaRPr>
          </a:p>
          <a:p>
            <a:pPr marL="342900" algn="just"/>
            <a:r>
              <a:rPr lang="it-IT" sz="1600" dirty="0">
                <a:effectLst/>
                <a:ea typeface="Times New Roman" panose="02020603050405020304" pitchFamily="18" charset="0"/>
                <a:cs typeface="Times New Roman" panose="02020603050405020304" pitchFamily="18" charset="0"/>
              </a:rPr>
              <a:t>Evitare che per la frammentazione dei contratti collettivi in un medesimo settore, l’operatore economico finisca con l’optare per un CCNL che non garantisce al lavoratore le migliori tutele sotto il profilo normativo ed economico</a:t>
            </a:r>
          </a:p>
          <a:p>
            <a:pPr marL="342900" algn="just"/>
            <a:r>
              <a:rPr lang="it-IT" sz="1600" i="1" dirty="0">
                <a:ea typeface="Times New Roman" panose="02020603050405020304" pitchFamily="18" charset="0"/>
                <a:cs typeface="Times New Roman" panose="02020603050405020304" pitchFamily="18" charset="0"/>
              </a:rPr>
              <a:t>Costituzionalità:</a:t>
            </a:r>
          </a:p>
          <a:p>
            <a:pPr lvl="1" algn="just">
              <a:buFont typeface="Wingdings" pitchFamily="2" charset="2"/>
              <a:buChar char="ü"/>
            </a:pPr>
            <a:r>
              <a:rPr lang="it-IT" sz="1400" i="1" dirty="0">
                <a:effectLst/>
                <a:ea typeface="Times New Roman" panose="02020603050405020304" pitchFamily="18" charset="0"/>
                <a:cs typeface="Times New Roman" panose="02020603050405020304" pitchFamily="18" charset="0"/>
              </a:rPr>
              <a:t>La previsione non pare in contrasto con l’art. 39 Cost. in quanto non è diretta a estendere ex lege ed erga omnes l’efficacia del contratto collettivo, ma si limita a indicare le condizioni contrattuali che l’aggiudicatario deve applicare al personale impiegato, qualora, sulla base di una propria e autonoma scelta imprenditoriale, intenda conseguire l’appalto pubblico, restando libero di applicare condizioni contrattuali diverse nello svolgimento dell’attività imprenditoriale diversa; e restando libero di accettare o non la clausola dell’appalto pubblico oggetto dell’aggiudicazione (accettando, quindi, anche l’esclusione dalla procedura). Cfr. </a:t>
            </a:r>
            <a:r>
              <a:rPr lang="it-IT" sz="1400" i="1" dirty="0" err="1">
                <a:effectLst/>
                <a:ea typeface="Times New Roman" panose="02020603050405020304" pitchFamily="18" charset="0"/>
                <a:cs typeface="Times New Roman" panose="02020603050405020304" pitchFamily="18" charset="0"/>
              </a:rPr>
              <a:t>Relaz</a:t>
            </a:r>
            <a:r>
              <a:rPr lang="it-IT" sz="1400" i="1" dirty="0">
                <a:effectLst/>
                <a:ea typeface="Times New Roman" panose="02020603050405020304" pitchFamily="18" charset="0"/>
                <a:cs typeface="Times New Roman" panose="02020603050405020304" pitchFamily="18" charset="0"/>
              </a:rPr>
              <a:t>. Consiglio di stato</a:t>
            </a:r>
          </a:p>
        </p:txBody>
      </p:sp>
      <p:sp>
        <p:nvSpPr>
          <p:cNvPr id="4" name="CasellaDiTesto 3">
            <a:extLst>
              <a:ext uri="{FF2B5EF4-FFF2-40B4-BE49-F238E27FC236}">
                <a16:creationId xmlns:a16="http://schemas.microsoft.com/office/drawing/2014/main" id="{A245A4C1-0600-BB4F-82CB-22961B1D819A}"/>
              </a:ext>
            </a:extLst>
          </p:cNvPr>
          <p:cNvSpPr txBox="1"/>
          <p:nvPr/>
        </p:nvSpPr>
        <p:spPr>
          <a:xfrm>
            <a:off x="457200" y="816108"/>
            <a:ext cx="8229600" cy="461665"/>
          </a:xfrm>
          <a:prstGeom prst="rect">
            <a:avLst/>
          </a:prstGeom>
          <a:noFill/>
        </p:spPr>
        <p:txBody>
          <a:bodyPr wrap="square" rtlCol="0">
            <a:spAutoFit/>
          </a:bodyPr>
          <a:lstStyle/>
          <a:p>
            <a:r>
              <a:rPr lang="it-IT" sz="2400" b="1" dirty="0"/>
              <a:t>Codice dei contratti pubblici </a:t>
            </a:r>
          </a:p>
        </p:txBody>
      </p:sp>
    </p:spTree>
    <p:extLst>
      <p:ext uri="{BB962C8B-B14F-4D97-AF65-F5344CB8AC3E}">
        <p14:creationId xmlns:p14="http://schemas.microsoft.com/office/powerpoint/2010/main" val="124185916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6381</TotalTime>
  <Words>1625</Words>
  <Application>Microsoft Macintosh PowerPoint</Application>
  <PresentationFormat>Presentazione su schermo (16:9)</PresentationFormat>
  <Paragraphs>106</Paragraphs>
  <Slides>17</Slides>
  <Notes>1</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17</vt:i4>
      </vt:variant>
    </vt:vector>
  </HeadingPairs>
  <TitlesOfParts>
    <vt:vector size="22" baseType="lpstr">
      <vt:lpstr>Arial</vt:lpstr>
      <vt:lpstr>Calibri</vt:lpstr>
      <vt:lpstr>Times New Roman</vt:lpstr>
      <vt:lpstr>Wingdings</vt:lpstr>
      <vt:lpstr>Tema di Office</vt:lpstr>
      <vt:lpstr>Codice dei contratti pubblici </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Contratti collettivi</vt:lpstr>
      <vt:lpstr>Inadempienze contributive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Fondazione Studi</dc:creator>
  <cp:lastModifiedBy>giuseppe buscema</cp:lastModifiedBy>
  <cp:revision>97</cp:revision>
  <dcterms:created xsi:type="dcterms:W3CDTF">2018-03-23T15:33:57Z</dcterms:created>
  <dcterms:modified xsi:type="dcterms:W3CDTF">2025-10-17T06:52:56Z</dcterms:modified>
</cp:coreProperties>
</file>