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2" r:id="rId1"/>
  </p:sldMasterIdLst>
  <p:notesMasterIdLst>
    <p:notesMasterId r:id="rId7"/>
  </p:notesMasterIdLst>
  <p:sldIdLst>
    <p:sldId id="1448943169" r:id="rId2"/>
    <p:sldId id="1448943211" r:id="rId3"/>
    <p:sldId id="1448943224" r:id="rId4"/>
    <p:sldId id="273" r:id="rId5"/>
    <p:sldId id="1448943111" r:id="rId6"/>
  </p:sldIdLst>
  <p:sldSz cx="20104100" cy="11309350"/>
  <p:notesSz cx="20104100" cy="11309350"/>
  <p:custDataLst>
    <p:tags r:id="rId8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2" userDrawn="1">
          <p15:clr>
            <a:srgbClr val="A4A3A4"/>
          </p15:clr>
        </p15:guide>
        <p15:guide id="2" pos="21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Ferrara" initials="SF" lastIdx="1" clrIdx="0">
    <p:extLst>
      <p:ext uri="{19B8F6BF-5375-455C-9EA6-DF929625EA0E}">
        <p15:presenceInfo xmlns:p15="http://schemas.microsoft.com/office/powerpoint/2012/main" userId="S-1-5-21-107087682-2938250877-857721351-15197" providerId="AD"/>
      </p:ext>
    </p:extLst>
  </p:cmAuthor>
  <p:cmAuthor id="2" name="Chiara Brusa" initials="CB" lastIdx="2" clrIdx="1">
    <p:extLst>
      <p:ext uri="{19B8F6BF-5375-455C-9EA6-DF929625EA0E}">
        <p15:presenceInfo xmlns:p15="http://schemas.microsoft.com/office/powerpoint/2012/main" userId="S::chiara.brusa@humansolution.it::43b0649f-98fd-4155-9c71-3e4bec7142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BA"/>
    <a:srgbClr val="00A88F"/>
    <a:srgbClr val="00B096"/>
    <a:srgbClr val="006B6C"/>
    <a:srgbClr val="020202"/>
    <a:srgbClr val="010101"/>
    <a:srgbClr val="404040"/>
    <a:srgbClr val="4F8379"/>
    <a:srgbClr val="565656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71" autoAdjust="0"/>
    <p:restoredTop sz="89384" autoAdjust="0"/>
  </p:normalViewPr>
  <p:slideViewPr>
    <p:cSldViewPr>
      <p:cViewPr varScale="1">
        <p:scale>
          <a:sx n="57" d="100"/>
          <a:sy n="57" d="100"/>
        </p:scale>
        <p:origin x="1064" y="176"/>
      </p:cViewPr>
      <p:guideLst>
        <p:guide orient="horz" pos="2842"/>
        <p:guide pos="210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1365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3FE93-B471-47FE-B48F-CF8603669338}" type="datetimeFigureOut">
              <a:rPr lang="it-IT" smtClean="0"/>
              <a:t>10/10/25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C8A1EB-5868-4A25-8E17-EACBD52DEAC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8814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8A1EB-5868-4A25-8E17-EACBD52DEACA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8611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apositiva titolo">
    <p:bg>
      <p:bgPr>
        <a:solidFill>
          <a:srgbClr val="005D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70608954-2660-29E2-D68B-8CC945357790}"/>
              </a:ext>
            </a:extLst>
          </p:cNvPr>
          <p:cNvSpPr/>
          <p:nvPr userDrawn="1"/>
        </p:nvSpPr>
        <p:spPr>
          <a:xfrm>
            <a:off x="0" y="0"/>
            <a:ext cx="20104100" cy="1130935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968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07790881-E7B7-31D0-1012-10159DB308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659"/>
            <a:ext cx="20104100" cy="11309350"/>
          </a:xfrm>
          <a:prstGeom prst="rect">
            <a:avLst/>
          </a:prstGeom>
        </p:spPr>
      </p:pic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982E152E-837C-6B2E-6E23-DA5D3E1A4B7E}"/>
              </a:ext>
            </a:extLst>
          </p:cNvPr>
          <p:cNvCxnSpPr/>
          <p:nvPr userDrawn="1"/>
        </p:nvCxnSpPr>
        <p:spPr>
          <a:xfrm flipV="1">
            <a:off x="2061690" y="7240693"/>
            <a:ext cx="13554881" cy="4172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>
            <a:extLst>
              <a:ext uri="{FF2B5EF4-FFF2-40B4-BE49-F238E27FC236}">
                <a16:creationId xmlns:a16="http://schemas.microsoft.com/office/drawing/2014/main" id="{F00EB752-6D0C-D099-EDBD-E23C6F26304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4392" y="313679"/>
            <a:ext cx="2356780" cy="67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496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Diapositiva titolo">
    <p:bg>
      <p:bgPr>
        <a:solidFill>
          <a:srgbClr val="005D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70608954-2660-29E2-D68B-8CC945357790}"/>
              </a:ext>
            </a:extLst>
          </p:cNvPr>
          <p:cNvSpPr/>
          <p:nvPr userDrawn="1"/>
        </p:nvSpPr>
        <p:spPr>
          <a:xfrm>
            <a:off x="0" y="0"/>
            <a:ext cx="20104100" cy="1130935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968"/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85FD123B-0046-8B97-7226-6FB900F07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4672" y="4230001"/>
            <a:ext cx="13334757" cy="2185952"/>
          </a:xfrm>
          <a:prstGeom prst="rect">
            <a:avLst/>
          </a:prstGeom>
        </p:spPr>
        <p:txBody>
          <a:bodyPr/>
          <a:lstStyle>
            <a:lvl1pPr algn="ctr">
              <a:defRPr sz="5936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4E056F5-C94E-29A6-C4FE-98CCC9AC9F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2440" y="713150"/>
            <a:ext cx="3528611" cy="1014362"/>
          </a:xfrm>
          <a:prstGeom prst="rect">
            <a:avLst/>
          </a:prstGeom>
        </p:spPr>
      </p:pic>
      <p:sp>
        <p:nvSpPr>
          <p:cNvPr id="2" name="Sottotitolo 2">
            <a:extLst>
              <a:ext uri="{FF2B5EF4-FFF2-40B4-BE49-F238E27FC236}">
                <a16:creationId xmlns:a16="http://schemas.microsoft.com/office/drawing/2014/main" id="{A10DF533-EAE7-0EFF-B1CF-1C4289B60E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4672" y="6851492"/>
            <a:ext cx="13334757" cy="18912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617">
                <a:solidFill>
                  <a:schemeClr val="bg1"/>
                </a:solidFill>
              </a:defRPr>
            </a:lvl1pPr>
            <a:lvl2pPr marL="753923" indent="0" algn="ctr">
              <a:buNone/>
              <a:defRPr sz="3298"/>
            </a:lvl2pPr>
            <a:lvl3pPr marL="1507846" indent="0" algn="ctr">
              <a:buNone/>
              <a:defRPr sz="2968"/>
            </a:lvl3pPr>
            <a:lvl4pPr marL="2261768" indent="0" algn="ctr">
              <a:buNone/>
              <a:defRPr sz="2638"/>
            </a:lvl4pPr>
            <a:lvl5pPr marL="3015691" indent="0" algn="ctr">
              <a:buNone/>
              <a:defRPr sz="2638"/>
            </a:lvl5pPr>
            <a:lvl6pPr marL="3769614" indent="0" algn="ctr">
              <a:buNone/>
              <a:defRPr sz="2638"/>
            </a:lvl6pPr>
            <a:lvl7pPr marL="4523537" indent="0" algn="ctr">
              <a:buNone/>
              <a:defRPr sz="2638"/>
            </a:lvl7pPr>
            <a:lvl8pPr marL="5277460" indent="0" algn="ctr">
              <a:buNone/>
              <a:defRPr sz="2638"/>
            </a:lvl8pPr>
            <a:lvl9pPr marL="6031382" indent="0" algn="ctr">
              <a:buNone/>
              <a:defRPr sz="2638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75814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B6B05CF-48B3-AB1A-C99C-BECE21C75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E674F42-55F1-78AD-3F56-3909E1A36C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9058" y="3015828"/>
            <a:ext cx="18721981" cy="7481006"/>
          </a:xfr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080553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B6B05CF-48B3-AB1A-C99C-BECE21C75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E674F42-55F1-78AD-3F56-3909E1A36C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9058" y="3015828"/>
            <a:ext cx="18721981" cy="7481006"/>
          </a:xfr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10400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bg>
      <p:bgPr>
        <a:solidFill>
          <a:srgbClr val="005D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agono 9">
            <a:extLst>
              <a:ext uri="{FF2B5EF4-FFF2-40B4-BE49-F238E27FC236}">
                <a16:creationId xmlns:a16="http://schemas.microsoft.com/office/drawing/2014/main" id="{E0AD88E8-25DB-B34B-0DCA-0A80624A7010}"/>
              </a:ext>
            </a:extLst>
          </p:cNvPr>
          <p:cNvSpPr/>
          <p:nvPr userDrawn="1"/>
        </p:nvSpPr>
        <p:spPr>
          <a:xfrm>
            <a:off x="3230392" y="6694009"/>
            <a:ext cx="6173878" cy="5374946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968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70608954-2660-29E2-D68B-8CC945357790}"/>
              </a:ext>
            </a:extLst>
          </p:cNvPr>
          <p:cNvSpPr/>
          <p:nvPr userDrawn="1"/>
        </p:nvSpPr>
        <p:spPr>
          <a:xfrm>
            <a:off x="0" y="0"/>
            <a:ext cx="20104100" cy="1130935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968"/>
          </a:p>
        </p:txBody>
      </p:sp>
      <p:sp>
        <p:nvSpPr>
          <p:cNvPr id="3" name="Segnaposto numero diapositiva 5">
            <a:extLst>
              <a:ext uri="{FF2B5EF4-FFF2-40B4-BE49-F238E27FC236}">
                <a16:creationId xmlns:a16="http://schemas.microsoft.com/office/drawing/2014/main" id="{934FE7D2-7D39-2626-F7BE-A24869548C6E}"/>
              </a:ext>
            </a:extLst>
          </p:cNvPr>
          <p:cNvSpPr txBox="1">
            <a:spLocks/>
          </p:cNvSpPr>
          <p:nvPr userDrawn="1"/>
        </p:nvSpPr>
        <p:spPr>
          <a:xfrm>
            <a:off x="19053160" y="10477381"/>
            <a:ext cx="798404" cy="591647"/>
          </a:xfrm>
          <a:prstGeom prst="roundRect">
            <a:avLst>
              <a:gd name="adj" fmla="val 30278"/>
            </a:avLst>
          </a:prstGeom>
          <a:noFill/>
        </p:spPr>
        <p:txBody>
          <a:bodyPr lIns="118725" tIns="59363" rIns="118725" bIns="5936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A3D186CA-27C1-400B-89FF-6FE6BAC7E20A}" type="slidenum">
              <a:rPr lang="it-IT" altLang="it-IT" sz="1649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pPr algn="ctr" eaLnBrk="1" hangingPunct="1">
                <a:defRPr/>
              </a:pPr>
              <a:t>‹N›</a:t>
            </a:fld>
            <a:endParaRPr lang="it-IT" altLang="it-IT" sz="1649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921076B9-1D63-2B0F-2817-BAEDD3366E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689" y="377191"/>
            <a:ext cx="1743556" cy="501216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7F5866E9-C248-1FCD-449D-37D54E88F5BA}"/>
              </a:ext>
            </a:extLst>
          </p:cNvPr>
          <p:cNvSpPr txBox="1"/>
          <p:nvPr userDrawn="1"/>
        </p:nvSpPr>
        <p:spPr>
          <a:xfrm>
            <a:off x="17987270" y="10573669"/>
            <a:ext cx="908350" cy="399064"/>
          </a:xfrm>
          <a:prstGeom prst="rect">
            <a:avLst/>
          </a:prstGeom>
          <a:noFill/>
        </p:spPr>
        <p:txBody>
          <a:bodyPr lIns="59363" tIns="59363" rIns="59363" bIns="59363" anchor="ctr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814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Pag</a:t>
            </a:r>
            <a:r>
              <a:rPr lang="it-IT" sz="1649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00177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iapositiva titolo">
    <p:bg>
      <p:bgPr>
        <a:solidFill>
          <a:srgbClr val="005D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70608954-2660-29E2-D68B-8CC945357790}"/>
              </a:ext>
            </a:extLst>
          </p:cNvPr>
          <p:cNvSpPr/>
          <p:nvPr userDrawn="1"/>
        </p:nvSpPr>
        <p:spPr>
          <a:xfrm>
            <a:off x="0" y="0"/>
            <a:ext cx="20104100" cy="1130935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968"/>
          </a:p>
        </p:txBody>
      </p:sp>
      <p:sp>
        <p:nvSpPr>
          <p:cNvPr id="3" name="Segnaposto numero diapositiva 5">
            <a:extLst>
              <a:ext uri="{FF2B5EF4-FFF2-40B4-BE49-F238E27FC236}">
                <a16:creationId xmlns:a16="http://schemas.microsoft.com/office/drawing/2014/main" id="{934FE7D2-7D39-2626-F7BE-A24869548C6E}"/>
              </a:ext>
            </a:extLst>
          </p:cNvPr>
          <p:cNvSpPr txBox="1">
            <a:spLocks/>
          </p:cNvSpPr>
          <p:nvPr userDrawn="1"/>
        </p:nvSpPr>
        <p:spPr>
          <a:xfrm>
            <a:off x="19053160" y="10477381"/>
            <a:ext cx="798404" cy="591647"/>
          </a:xfrm>
          <a:prstGeom prst="roundRect">
            <a:avLst>
              <a:gd name="adj" fmla="val 30278"/>
            </a:avLst>
          </a:prstGeom>
          <a:noFill/>
        </p:spPr>
        <p:txBody>
          <a:bodyPr lIns="118725" tIns="59363" rIns="118725" bIns="5936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A3D186CA-27C1-400B-89FF-6FE6BAC7E20A}" type="slidenum">
              <a:rPr lang="it-IT" altLang="it-IT" sz="1649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pPr algn="ctr" eaLnBrk="1" hangingPunct="1">
                <a:defRPr/>
              </a:pPr>
              <a:t>‹N›</a:t>
            </a:fld>
            <a:endParaRPr lang="it-IT" altLang="it-IT" sz="1649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Esagono 1">
            <a:extLst>
              <a:ext uri="{FF2B5EF4-FFF2-40B4-BE49-F238E27FC236}">
                <a16:creationId xmlns:a16="http://schemas.microsoft.com/office/drawing/2014/main" id="{2E763A38-4451-8F05-5FDB-8B0219B8A9BF}"/>
              </a:ext>
            </a:extLst>
          </p:cNvPr>
          <p:cNvSpPr/>
          <p:nvPr userDrawn="1"/>
        </p:nvSpPr>
        <p:spPr>
          <a:xfrm>
            <a:off x="-1376884" y="6090863"/>
            <a:ext cx="5170729" cy="4529749"/>
          </a:xfrm>
          <a:prstGeom prst="hexagon">
            <a:avLst/>
          </a:prstGeom>
          <a:solidFill>
            <a:srgbClr val="123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968" dirty="0"/>
          </a:p>
        </p:txBody>
      </p:sp>
      <p:sp>
        <p:nvSpPr>
          <p:cNvPr id="7" name="Esagono 6">
            <a:extLst>
              <a:ext uri="{FF2B5EF4-FFF2-40B4-BE49-F238E27FC236}">
                <a16:creationId xmlns:a16="http://schemas.microsoft.com/office/drawing/2014/main" id="{A1A88D02-8D2F-BD7A-541C-3D57476BEE04}"/>
              </a:ext>
            </a:extLst>
          </p:cNvPr>
          <p:cNvSpPr/>
          <p:nvPr userDrawn="1"/>
        </p:nvSpPr>
        <p:spPr>
          <a:xfrm>
            <a:off x="3406854" y="9129238"/>
            <a:ext cx="3644144" cy="3192405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968"/>
          </a:p>
        </p:txBody>
      </p:sp>
      <p:sp>
        <p:nvSpPr>
          <p:cNvPr id="11" name="Esagono 10">
            <a:extLst>
              <a:ext uri="{FF2B5EF4-FFF2-40B4-BE49-F238E27FC236}">
                <a16:creationId xmlns:a16="http://schemas.microsoft.com/office/drawing/2014/main" id="{D2E64164-62CD-B493-0F18-FB0E447D1E95}"/>
              </a:ext>
            </a:extLst>
          </p:cNvPr>
          <p:cNvSpPr/>
          <p:nvPr userDrawn="1"/>
        </p:nvSpPr>
        <p:spPr>
          <a:xfrm>
            <a:off x="1420966" y="4765887"/>
            <a:ext cx="3292523" cy="2866454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968"/>
          </a:p>
        </p:txBody>
      </p:sp>
      <p:sp>
        <p:nvSpPr>
          <p:cNvPr id="12" name="Esagono 11">
            <a:extLst>
              <a:ext uri="{FF2B5EF4-FFF2-40B4-BE49-F238E27FC236}">
                <a16:creationId xmlns:a16="http://schemas.microsoft.com/office/drawing/2014/main" id="{337D67BB-507E-CDB2-2E4A-03A8FBEE1222}"/>
              </a:ext>
            </a:extLst>
          </p:cNvPr>
          <p:cNvSpPr/>
          <p:nvPr userDrawn="1"/>
        </p:nvSpPr>
        <p:spPr>
          <a:xfrm>
            <a:off x="4508857" y="6609977"/>
            <a:ext cx="2334064" cy="2044727"/>
          </a:xfrm>
          <a:prstGeom prst="hexagon">
            <a:avLst/>
          </a:prstGeom>
          <a:solidFill>
            <a:srgbClr val="123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968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6AEDC5B4-7020-0B90-7623-AF2C9479DD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392" y="313679"/>
            <a:ext cx="2356780" cy="677499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371A56B-6C51-1EBC-6696-99705493147D}"/>
              </a:ext>
            </a:extLst>
          </p:cNvPr>
          <p:cNvSpPr txBox="1"/>
          <p:nvPr userDrawn="1"/>
        </p:nvSpPr>
        <p:spPr>
          <a:xfrm>
            <a:off x="17987270" y="10573669"/>
            <a:ext cx="908350" cy="399064"/>
          </a:xfrm>
          <a:prstGeom prst="rect">
            <a:avLst/>
          </a:prstGeom>
          <a:noFill/>
        </p:spPr>
        <p:txBody>
          <a:bodyPr lIns="59363" tIns="59363" rIns="59363" bIns="59363" anchor="ctr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814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Pag</a:t>
            </a:r>
            <a:r>
              <a:rPr lang="it-IT" sz="1649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5578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agono 2">
            <a:extLst>
              <a:ext uri="{FF2B5EF4-FFF2-40B4-BE49-F238E27FC236}">
                <a16:creationId xmlns:a16="http://schemas.microsoft.com/office/drawing/2014/main" id="{47B28DBE-C555-270A-34DD-D608A5220DDA}"/>
              </a:ext>
            </a:extLst>
          </p:cNvPr>
          <p:cNvSpPr/>
          <p:nvPr userDrawn="1"/>
        </p:nvSpPr>
        <p:spPr>
          <a:xfrm>
            <a:off x="-4032269" y="-2171961"/>
            <a:ext cx="16968642" cy="14865154"/>
          </a:xfrm>
          <a:prstGeom prst="hexagon">
            <a:avLst/>
          </a:prstGeom>
          <a:solidFill>
            <a:srgbClr val="005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968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7ACE54F-D877-15CB-9F32-BB3E068C89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2440" y="713150"/>
            <a:ext cx="3528611" cy="101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71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C054076-F494-5B94-3B1B-257FB2E06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5975" y="1519029"/>
            <a:ext cx="12565063" cy="644552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3">
            <a:extLst>
              <a:ext uri="{FF2B5EF4-FFF2-40B4-BE49-F238E27FC236}">
                <a16:creationId xmlns:a16="http://schemas.microsoft.com/office/drawing/2014/main" id="{ED85BD42-1314-C441-16B5-452B4A36EB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9058" y="3806384"/>
            <a:ext cx="18721981" cy="66904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testo 6">
            <a:extLst>
              <a:ext uri="{FF2B5EF4-FFF2-40B4-BE49-F238E27FC236}">
                <a16:creationId xmlns:a16="http://schemas.microsoft.com/office/drawing/2014/main" id="{A3606BA1-3B90-7A4D-FA95-74AFD73306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69082" y="3015828"/>
            <a:ext cx="18625801" cy="644552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984540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492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3">
            <a:extLst>
              <a:ext uri="{FF2B5EF4-FFF2-40B4-BE49-F238E27FC236}">
                <a16:creationId xmlns:a16="http://schemas.microsoft.com/office/drawing/2014/main" id="{2E6A3EBF-0D59-394B-6F3F-B344C2908F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7053" y="2695967"/>
            <a:ext cx="9164998" cy="77832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989"/>
              </a:spcBef>
              <a:buNone/>
              <a:defRPr sz="2968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753923" indent="0">
              <a:buNone/>
              <a:defRPr sz="2309"/>
            </a:lvl2pPr>
            <a:lvl3pPr marL="1507846" indent="0">
              <a:buNone/>
              <a:defRPr sz="1979"/>
            </a:lvl3pPr>
            <a:lvl4pPr marL="2261768" indent="0">
              <a:buNone/>
              <a:defRPr sz="1649"/>
            </a:lvl4pPr>
            <a:lvl5pPr marL="3015691" indent="0">
              <a:buNone/>
              <a:defRPr sz="1649"/>
            </a:lvl5pPr>
            <a:lvl6pPr marL="3769614" indent="0">
              <a:buNone/>
              <a:defRPr sz="1649"/>
            </a:lvl6pPr>
            <a:lvl7pPr marL="4523537" indent="0">
              <a:buNone/>
              <a:defRPr sz="1649"/>
            </a:lvl7pPr>
            <a:lvl8pPr marL="5277460" indent="0">
              <a:buNone/>
              <a:defRPr sz="1649"/>
            </a:lvl8pPr>
            <a:lvl9pPr marL="6031382" indent="0">
              <a:buNone/>
              <a:defRPr sz="1649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0"/>
            <a:endParaRPr lang="it-IT" dirty="0"/>
          </a:p>
        </p:txBody>
      </p:sp>
      <p:sp>
        <p:nvSpPr>
          <p:cNvPr id="4" name="Segnaposto immagine 3">
            <a:extLst>
              <a:ext uri="{FF2B5EF4-FFF2-40B4-BE49-F238E27FC236}">
                <a16:creationId xmlns:a16="http://schemas.microsoft.com/office/drawing/2014/main" id="{7236A8A0-26C9-54DC-EB81-3ECFACAB43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24791" y="2695966"/>
            <a:ext cx="8346245" cy="7783270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2" name="Segnaposto titolo 9">
            <a:extLst>
              <a:ext uri="{FF2B5EF4-FFF2-40B4-BE49-F238E27FC236}">
                <a16:creationId xmlns:a16="http://schemas.microsoft.com/office/drawing/2014/main" id="{ACE9451E-DB32-261A-2EC9-FA011200E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5975" y="1519029"/>
            <a:ext cx="12565063" cy="6445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071190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03A9A39A-2208-68B7-F907-19D079E37D96}"/>
              </a:ext>
            </a:extLst>
          </p:cNvPr>
          <p:cNvSpPr/>
          <p:nvPr userDrawn="1"/>
        </p:nvSpPr>
        <p:spPr>
          <a:xfrm>
            <a:off x="5308022" y="2952186"/>
            <a:ext cx="10517754" cy="1507913"/>
          </a:xfrm>
          <a:prstGeom prst="rect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2968" dirty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testo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431452DA-2DE7-36E3-3EC7-E59EBBC06A6A}"/>
              </a:ext>
            </a:extLst>
          </p:cNvPr>
          <p:cNvSpPr/>
          <p:nvPr userDrawn="1"/>
        </p:nvSpPr>
        <p:spPr>
          <a:xfrm>
            <a:off x="5308022" y="4923129"/>
            <a:ext cx="10517754" cy="1507913"/>
          </a:xfrm>
          <a:prstGeom prst="rect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2968" dirty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testo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0F0A9689-483C-5FE8-1832-FB9A4AB1FDB2}"/>
              </a:ext>
            </a:extLst>
          </p:cNvPr>
          <p:cNvSpPr/>
          <p:nvPr userDrawn="1"/>
        </p:nvSpPr>
        <p:spPr>
          <a:xfrm>
            <a:off x="5308021" y="6913837"/>
            <a:ext cx="10517754" cy="1507913"/>
          </a:xfrm>
          <a:prstGeom prst="rect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2968" dirty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testo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D8F525B8-1257-2652-BE0E-75AF8442437C}"/>
              </a:ext>
            </a:extLst>
          </p:cNvPr>
          <p:cNvSpPr/>
          <p:nvPr userDrawn="1"/>
        </p:nvSpPr>
        <p:spPr>
          <a:xfrm>
            <a:off x="5308019" y="8909527"/>
            <a:ext cx="10517755" cy="1507913"/>
          </a:xfrm>
          <a:prstGeom prst="rect">
            <a:avLst/>
          </a:prstGeom>
          <a:ln w="571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2968" dirty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testo</a:t>
            </a:r>
          </a:p>
        </p:txBody>
      </p:sp>
      <p:pic>
        <p:nvPicPr>
          <p:cNvPr id="25" name="Elemento grafico 24" descr="Cerchio con freccia sinistra con riempimento a tinta unita">
            <a:extLst>
              <a:ext uri="{FF2B5EF4-FFF2-40B4-BE49-F238E27FC236}">
                <a16:creationId xmlns:a16="http://schemas.microsoft.com/office/drawing/2014/main" id="{4C778ADD-1578-4716-B201-98423D0D8E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456560" y="3239015"/>
            <a:ext cx="1042160" cy="1042233"/>
          </a:xfrm>
          <a:prstGeom prst="rect">
            <a:avLst/>
          </a:prstGeom>
        </p:spPr>
      </p:pic>
      <p:pic>
        <p:nvPicPr>
          <p:cNvPr id="27" name="Elemento grafico 26" descr="Cerchio con freccia sinistra con riempimento a tinta unita">
            <a:extLst>
              <a:ext uri="{FF2B5EF4-FFF2-40B4-BE49-F238E27FC236}">
                <a16:creationId xmlns:a16="http://schemas.microsoft.com/office/drawing/2014/main" id="{8E88E617-D3CD-CEE1-D580-91B31230D55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3456560" y="7126916"/>
            <a:ext cx="1042160" cy="1042233"/>
          </a:xfrm>
          <a:prstGeom prst="rect">
            <a:avLst/>
          </a:prstGeom>
        </p:spPr>
      </p:pic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6493A6CC-CDF1-4AB4-9654-712799B2E86C}"/>
              </a:ext>
            </a:extLst>
          </p:cNvPr>
          <p:cNvSpPr/>
          <p:nvPr userDrawn="1"/>
        </p:nvSpPr>
        <p:spPr>
          <a:xfrm>
            <a:off x="16784275" y="3422607"/>
            <a:ext cx="572964" cy="685269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638"/>
          </a:p>
        </p:txBody>
      </p:sp>
      <p:sp>
        <p:nvSpPr>
          <p:cNvPr id="3" name="Freccia a destra 2">
            <a:extLst>
              <a:ext uri="{FF2B5EF4-FFF2-40B4-BE49-F238E27FC236}">
                <a16:creationId xmlns:a16="http://schemas.microsoft.com/office/drawing/2014/main" id="{AF7E85E7-CBBF-E933-B3E2-D5FAC8D7298A}"/>
              </a:ext>
            </a:extLst>
          </p:cNvPr>
          <p:cNvSpPr/>
          <p:nvPr userDrawn="1"/>
        </p:nvSpPr>
        <p:spPr>
          <a:xfrm>
            <a:off x="16744265" y="5359903"/>
            <a:ext cx="572964" cy="685269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638"/>
          </a:p>
        </p:txBody>
      </p:sp>
      <p:sp>
        <p:nvSpPr>
          <p:cNvPr id="4" name="Freccia a destra 3">
            <a:extLst>
              <a:ext uri="{FF2B5EF4-FFF2-40B4-BE49-F238E27FC236}">
                <a16:creationId xmlns:a16="http://schemas.microsoft.com/office/drawing/2014/main" id="{9D8F29F0-7716-3BAC-4647-3E68C1D69B3B}"/>
              </a:ext>
            </a:extLst>
          </p:cNvPr>
          <p:cNvSpPr/>
          <p:nvPr userDrawn="1"/>
        </p:nvSpPr>
        <p:spPr>
          <a:xfrm>
            <a:off x="16714409" y="7297199"/>
            <a:ext cx="572964" cy="685269"/>
          </a:xfrm>
          <a:prstGeom prst="righ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638"/>
          </a:p>
        </p:txBody>
      </p:sp>
      <p:sp>
        <p:nvSpPr>
          <p:cNvPr id="5" name="Freccia a destra 4">
            <a:extLst>
              <a:ext uri="{FF2B5EF4-FFF2-40B4-BE49-F238E27FC236}">
                <a16:creationId xmlns:a16="http://schemas.microsoft.com/office/drawing/2014/main" id="{9DB174C1-E6AE-396E-9C01-E0B2070CE3BE}"/>
              </a:ext>
            </a:extLst>
          </p:cNvPr>
          <p:cNvSpPr/>
          <p:nvPr userDrawn="1"/>
        </p:nvSpPr>
        <p:spPr>
          <a:xfrm>
            <a:off x="16744265" y="9320849"/>
            <a:ext cx="572964" cy="685269"/>
          </a:xfrm>
          <a:prstGeom prst="righ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638"/>
          </a:p>
        </p:txBody>
      </p:sp>
      <p:pic>
        <p:nvPicPr>
          <p:cNvPr id="6" name="Elemento grafico 5" descr="Cerchio con freccia sinistra con riempimento a tinta unita">
            <a:extLst>
              <a:ext uri="{FF2B5EF4-FFF2-40B4-BE49-F238E27FC236}">
                <a16:creationId xmlns:a16="http://schemas.microsoft.com/office/drawing/2014/main" id="{35FB2698-B76D-D05C-30F6-7C055A0A39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550452" y="5181421"/>
            <a:ext cx="1042160" cy="1042233"/>
          </a:xfrm>
          <a:prstGeom prst="rect">
            <a:avLst/>
          </a:prstGeom>
        </p:spPr>
      </p:pic>
      <p:pic>
        <p:nvPicPr>
          <p:cNvPr id="8" name="Elemento grafico 7" descr="Cerchio con freccia sinistra con riempimento a tinta unita">
            <a:extLst>
              <a:ext uri="{FF2B5EF4-FFF2-40B4-BE49-F238E27FC236}">
                <a16:creationId xmlns:a16="http://schemas.microsoft.com/office/drawing/2014/main" id="{F2D816DB-CA62-549D-2288-85ED9AC7EA1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3456560" y="9069324"/>
            <a:ext cx="1042160" cy="1042233"/>
          </a:xfrm>
          <a:prstGeom prst="rect">
            <a:avLst/>
          </a:prstGeom>
        </p:spPr>
      </p:pic>
      <p:sp>
        <p:nvSpPr>
          <p:cNvPr id="9" name="Segnaposto titolo 9">
            <a:extLst>
              <a:ext uri="{FF2B5EF4-FFF2-40B4-BE49-F238E27FC236}">
                <a16:creationId xmlns:a16="http://schemas.microsoft.com/office/drawing/2014/main" id="{70D60BB9-D304-8C1F-6877-BAF8A3ED5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5975" y="1519029"/>
            <a:ext cx="12565063" cy="6445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115864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apositiva titolo">
    <p:bg>
      <p:bgPr>
        <a:solidFill>
          <a:srgbClr val="005D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70608954-2660-29E2-D68B-8CC945357790}"/>
              </a:ext>
            </a:extLst>
          </p:cNvPr>
          <p:cNvSpPr/>
          <p:nvPr userDrawn="1"/>
        </p:nvSpPr>
        <p:spPr>
          <a:xfrm>
            <a:off x="0" y="0"/>
            <a:ext cx="20104100" cy="1130935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968"/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85FD123B-0046-8B97-7226-6FB900F07A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84672" y="5082955"/>
            <a:ext cx="13334757" cy="2185952"/>
          </a:xfrm>
          <a:prstGeom prst="rect">
            <a:avLst/>
          </a:prstGeom>
        </p:spPr>
        <p:txBody>
          <a:bodyPr/>
          <a:lstStyle>
            <a:lvl1pPr algn="ctr">
              <a:defRPr sz="10883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GRAZIE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4E056F5-C94E-29A6-C4FE-98CCC9AC9F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2440" y="713150"/>
            <a:ext cx="3528611" cy="101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2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5">
            <a:extLst>
              <a:ext uri="{FF2B5EF4-FFF2-40B4-BE49-F238E27FC236}">
                <a16:creationId xmlns:a16="http://schemas.microsoft.com/office/drawing/2014/main" id="{F3DB214C-FC99-30AB-B43B-FB6A479531A6}"/>
              </a:ext>
            </a:extLst>
          </p:cNvPr>
          <p:cNvSpPr txBox="1">
            <a:spLocks/>
          </p:cNvSpPr>
          <p:nvPr userDrawn="1"/>
        </p:nvSpPr>
        <p:spPr>
          <a:xfrm>
            <a:off x="18940075" y="10499556"/>
            <a:ext cx="798404" cy="591647"/>
          </a:xfrm>
          <a:prstGeom prst="roundRect">
            <a:avLst>
              <a:gd name="adj" fmla="val 30278"/>
            </a:avLst>
          </a:prstGeom>
          <a:noFill/>
        </p:spPr>
        <p:txBody>
          <a:bodyPr lIns="118725" tIns="59363" rIns="118725" bIns="5936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fld id="{A3D186CA-27C1-400B-89FF-6FE6BAC7E20A}" type="slidenum">
              <a:rPr lang="it-IT" altLang="it-IT" sz="1649" b="1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pPr algn="ctr" eaLnBrk="1" hangingPunct="1">
                <a:defRPr/>
              </a:pPr>
              <a:t>‹N›</a:t>
            </a:fld>
            <a:endParaRPr lang="it-IT" altLang="it-IT" sz="1649" b="1" dirty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876413D-87AC-0746-8DF4-D8D11B2BD065}"/>
              </a:ext>
            </a:extLst>
          </p:cNvPr>
          <p:cNvSpPr txBox="1"/>
          <p:nvPr userDrawn="1"/>
        </p:nvSpPr>
        <p:spPr>
          <a:xfrm>
            <a:off x="18295482" y="10573669"/>
            <a:ext cx="908350" cy="399064"/>
          </a:xfrm>
          <a:prstGeom prst="rect">
            <a:avLst/>
          </a:prstGeom>
          <a:noFill/>
        </p:spPr>
        <p:txBody>
          <a:bodyPr lIns="59363" tIns="59363" rIns="59363" bIns="59363" anchor="ctr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814" dirty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Pag</a:t>
            </a:r>
            <a:r>
              <a:rPr lang="it-IT" sz="1649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</p:txBody>
      </p:sp>
      <p:pic>
        <p:nvPicPr>
          <p:cNvPr id="13" name="Immagine 12" descr="Immagine che contiene logo&#10;&#10;Descrizione generata automaticamente">
            <a:extLst>
              <a:ext uri="{FF2B5EF4-FFF2-40B4-BE49-F238E27FC236}">
                <a16:creationId xmlns:a16="http://schemas.microsoft.com/office/drawing/2014/main" id="{29EEA7AB-5942-19AD-EAD8-CA958DD52245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79" y="360409"/>
            <a:ext cx="2133986" cy="61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428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r" defTabSz="1507846" rtl="0" eaLnBrk="1" latinLnBrk="0" hangingPunct="1">
        <a:lnSpc>
          <a:spcPct val="90000"/>
        </a:lnSpc>
        <a:spcBef>
          <a:spcPct val="0"/>
        </a:spcBef>
        <a:buNone/>
        <a:defRPr sz="3958" b="1" kern="1200">
          <a:solidFill>
            <a:srgbClr val="005DBA"/>
          </a:solidFill>
          <a:latin typeface="Poppins" panose="00000500000000000000" pitchFamily="2" charset="0"/>
          <a:ea typeface="+mj-ea"/>
          <a:cs typeface="Poppins" panose="00000500000000000000" pitchFamily="2" charset="0"/>
        </a:defRPr>
      </a:lvl1pPr>
    </p:titleStyle>
    <p:bodyStyle>
      <a:lvl1pPr marL="0" indent="0" algn="l" defTabSz="1507846" rtl="0" eaLnBrk="1" latinLnBrk="0" hangingPunct="1">
        <a:lnSpc>
          <a:spcPct val="90000"/>
        </a:lnSpc>
        <a:spcBef>
          <a:spcPts val="1649"/>
        </a:spcBef>
        <a:buFont typeface="Arial" panose="020B0604020202020204" pitchFamily="34" charset="0"/>
        <a:buNone/>
        <a:defRPr sz="3298" kern="1200">
          <a:solidFill>
            <a:schemeClr val="tx1">
              <a:lumMod val="65000"/>
              <a:lumOff val="35000"/>
            </a:schemeClr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1pPr>
      <a:lvl2pPr marL="1130884" indent="-376961" algn="l" defTabSz="1507846" rtl="0" eaLnBrk="1" latinLnBrk="0" hangingPunct="1">
        <a:lnSpc>
          <a:spcPct val="90000"/>
        </a:lnSpc>
        <a:spcBef>
          <a:spcPts val="824"/>
        </a:spcBef>
        <a:buClr>
          <a:srgbClr val="005DBA"/>
        </a:buClr>
        <a:buFont typeface="Wingdings" panose="05000000000000000000" pitchFamily="2" charset="2"/>
        <a:buChar char="§"/>
        <a:defRPr sz="3298" kern="1200">
          <a:solidFill>
            <a:schemeClr val="tx1">
              <a:lumMod val="65000"/>
              <a:lumOff val="35000"/>
            </a:schemeClr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2pPr>
      <a:lvl3pPr marL="1884807" indent="-376961" algn="l" defTabSz="1507846" rtl="0" eaLnBrk="1" latinLnBrk="0" hangingPunct="1">
        <a:lnSpc>
          <a:spcPct val="90000"/>
        </a:lnSpc>
        <a:spcBef>
          <a:spcPts val="824"/>
        </a:spcBef>
        <a:buClr>
          <a:srgbClr val="005DBA"/>
        </a:buClr>
        <a:buFont typeface="Wingdings" panose="05000000000000000000" pitchFamily="2" charset="2"/>
        <a:buChar char="§"/>
        <a:defRPr sz="3298" kern="1200">
          <a:solidFill>
            <a:schemeClr val="tx1">
              <a:lumMod val="65000"/>
              <a:lumOff val="35000"/>
            </a:schemeClr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3pPr>
      <a:lvl4pPr marL="2638730" indent="-376961" algn="l" defTabSz="1507846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968" kern="1200">
          <a:solidFill>
            <a:schemeClr val="tx1">
              <a:lumMod val="65000"/>
              <a:lumOff val="35000"/>
            </a:schemeClr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4pPr>
      <a:lvl5pPr marL="3392653" indent="-376961" algn="l" defTabSz="1507846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968" kern="1200">
          <a:solidFill>
            <a:schemeClr val="tx1">
              <a:lumMod val="65000"/>
              <a:lumOff val="35000"/>
            </a:schemeClr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5pPr>
      <a:lvl6pPr marL="4146575" indent="-376961" algn="l" defTabSz="1507846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968" kern="1200">
          <a:solidFill>
            <a:schemeClr val="tx1"/>
          </a:solidFill>
          <a:latin typeface="+mn-lt"/>
          <a:ea typeface="+mn-ea"/>
          <a:cs typeface="+mn-cs"/>
        </a:defRPr>
      </a:lvl6pPr>
      <a:lvl7pPr marL="4900498" indent="-376961" algn="l" defTabSz="1507846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968" kern="1200">
          <a:solidFill>
            <a:schemeClr val="tx1"/>
          </a:solidFill>
          <a:latin typeface="+mn-lt"/>
          <a:ea typeface="+mn-ea"/>
          <a:cs typeface="+mn-cs"/>
        </a:defRPr>
      </a:lvl7pPr>
      <a:lvl8pPr marL="5654421" indent="-376961" algn="l" defTabSz="1507846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968" kern="1200">
          <a:solidFill>
            <a:schemeClr val="tx1"/>
          </a:solidFill>
          <a:latin typeface="+mn-lt"/>
          <a:ea typeface="+mn-ea"/>
          <a:cs typeface="+mn-cs"/>
        </a:defRPr>
      </a:lvl8pPr>
      <a:lvl9pPr marL="6408344" indent="-376961" algn="l" defTabSz="1507846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9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1pPr>
      <a:lvl2pPr marL="753923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2pPr>
      <a:lvl3pPr marL="1507846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3pPr>
      <a:lvl4pPr marL="2261768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4pPr>
      <a:lvl5pPr marL="3015691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5pPr>
      <a:lvl6pPr marL="3769614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6pPr>
      <a:lvl7pPr marL="4523537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7pPr>
      <a:lvl8pPr marL="5277460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8pPr>
      <a:lvl9pPr marL="6031382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AEE33BB-BC4B-D290-8EF1-8FAB6A6F78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20104100" cy="11308556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40C45770-1093-D5AF-3EA8-8B0B440EB276}"/>
              </a:ext>
            </a:extLst>
          </p:cNvPr>
          <p:cNvSpPr txBox="1">
            <a:spLocks/>
          </p:cNvSpPr>
          <p:nvPr/>
        </p:nvSpPr>
        <p:spPr>
          <a:xfrm>
            <a:off x="1994973" y="5322999"/>
            <a:ext cx="11965018" cy="2185798"/>
          </a:xfrm>
          <a:prstGeom prst="rect">
            <a:avLst/>
          </a:prstGeom>
        </p:spPr>
        <p:txBody>
          <a:bodyPr vert="horz" lIns="150781" tIns="75390" rIns="150781" bIns="7539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Poppins" panose="00000500000000000000" pitchFamily="2" charset="0"/>
                <a:ea typeface="+mj-ea"/>
                <a:cs typeface="Poppins" panose="00000500000000000000" pitchFamily="2" charset="0"/>
              </a:defRPr>
            </a:lvl1pPr>
          </a:lstStyle>
          <a:p>
            <a:pPr marL="0" marR="0" lvl="0" indent="0" algn="l" defTabSz="15078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527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IL CONSULENTE AL CENTRO DEL MERCATO DEL LAVORO</a:t>
            </a:r>
            <a:endParaRPr kumimoji="0" lang="it-IT" sz="8905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j-ea"/>
              <a:cs typeface="Poppins" panose="00000500000000000000" pitchFamily="2" charset="0"/>
            </a:endParaRP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A83C3EE5-D495-B6FD-A954-ED50287BD85F}"/>
              </a:ext>
            </a:extLst>
          </p:cNvPr>
          <p:cNvCxnSpPr/>
          <p:nvPr/>
        </p:nvCxnSpPr>
        <p:spPr>
          <a:xfrm flipV="1">
            <a:off x="2061690" y="7240582"/>
            <a:ext cx="13554881" cy="4172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>
            <a:extLst>
              <a:ext uri="{FF2B5EF4-FFF2-40B4-BE49-F238E27FC236}">
                <a16:creationId xmlns:a16="http://schemas.microsoft.com/office/drawing/2014/main" id="{68E6185B-D94B-A030-85C8-2A3A6D0FC459}"/>
              </a:ext>
              <a:ext uri="{9665C006-6240-4C5A-9568-825E02170537}">
                <a16:creationId xmlns:a16="http://schemas.microsoft.com/office/drawing/2010/main" xmlns:vt="http://schemas.openxmlformats.org/officeDocument/2006/docPropsVTypes" xmlns:ns1="http://schemas.openxmlformats.org/officeDocument/2006/extended-properties" xmlns:cs="http://schemas.microsoft.com/office/drawing/2012/chartStyle" xmlns:c="http://schemas.openxmlformats.org/drawingml/2006/chart" xmlns="" id="{22D1C88F-C597-4124-8DBF-06AC84513C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6203" y="252689"/>
            <a:ext cx="5990753" cy="4230976"/>
          </a:xfrm>
          <a:prstGeom prst="rect">
            <a:avLst/>
          </a:prstGeom>
          <a:noFill/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799BC174-36F0-C9FF-5C76-3CE17FCAC540}"/>
              </a:ext>
            </a:extLst>
          </p:cNvPr>
          <p:cNvSpPr txBox="1">
            <a:spLocks/>
          </p:cNvSpPr>
          <p:nvPr/>
        </p:nvSpPr>
        <p:spPr>
          <a:xfrm>
            <a:off x="5067027" y="7223076"/>
            <a:ext cx="11965018" cy="2185798"/>
          </a:xfrm>
          <a:prstGeom prst="rect">
            <a:avLst/>
          </a:prstGeom>
        </p:spPr>
        <p:txBody>
          <a:bodyPr vert="horz" lIns="150781" tIns="75390" rIns="150781" bIns="7539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Poppins" panose="00000500000000000000" pitchFamily="2" charset="0"/>
                <a:ea typeface="+mj-ea"/>
                <a:cs typeface="Poppins" panose="00000500000000000000" pitchFamily="2" charset="0"/>
              </a:defRPr>
            </a:lvl1pPr>
          </a:lstStyle>
          <a:p>
            <a:pPr marL="0" marR="0" lvl="0" indent="0" algn="l" defTabSz="15078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61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Santo Santacaterina</a:t>
            </a:r>
          </a:p>
          <a:p>
            <a:pPr marL="0" marR="0" lvl="0" indent="0" algn="l" defTabSz="15078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958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Responsabile Relazioni Esterne</a:t>
            </a:r>
            <a:endParaRPr kumimoji="0" lang="it-IT" sz="7256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j-ea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568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agono 5">
            <a:extLst>
              <a:ext uri="{FF2B5EF4-FFF2-40B4-BE49-F238E27FC236}">
                <a16:creationId xmlns:a16="http://schemas.microsoft.com/office/drawing/2014/main" id="{F31135E8-DCEE-8217-D2D6-490FCF1D77FA}"/>
              </a:ext>
            </a:extLst>
          </p:cNvPr>
          <p:cNvSpPr/>
          <p:nvPr/>
        </p:nvSpPr>
        <p:spPr>
          <a:xfrm>
            <a:off x="16150075" y="6975785"/>
            <a:ext cx="3866539" cy="3479525"/>
          </a:xfrm>
          <a:prstGeom prst="hexagon">
            <a:avLst/>
          </a:prstGeom>
          <a:solidFill>
            <a:srgbClr val="005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agono 4">
            <a:extLst>
              <a:ext uri="{FF2B5EF4-FFF2-40B4-BE49-F238E27FC236}">
                <a16:creationId xmlns:a16="http://schemas.microsoft.com/office/drawing/2014/main" id="{BFB92CC6-6FAC-2082-5709-65D2FBA61007}"/>
              </a:ext>
            </a:extLst>
          </p:cNvPr>
          <p:cNvSpPr/>
          <p:nvPr/>
        </p:nvSpPr>
        <p:spPr>
          <a:xfrm>
            <a:off x="13944164" y="1944604"/>
            <a:ext cx="5018961" cy="4293154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Esagono 3">
            <a:extLst>
              <a:ext uri="{FF2B5EF4-FFF2-40B4-BE49-F238E27FC236}">
                <a16:creationId xmlns:a16="http://schemas.microsoft.com/office/drawing/2014/main" id="{CBBEBB17-2B61-FA03-AC60-B8253A691F1F}"/>
              </a:ext>
            </a:extLst>
          </p:cNvPr>
          <p:cNvSpPr/>
          <p:nvPr/>
        </p:nvSpPr>
        <p:spPr>
          <a:xfrm>
            <a:off x="13752249" y="3368882"/>
            <a:ext cx="6351852" cy="5662147"/>
          </a:xfrm>
          <a:prstGeom prst="hexagon">
            <a:avLst/>
          </a:prstGeom>
          <a:solidFill>
            <a:srgbClr val="123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4CCCC3B1-2FCB-0AB2-8EAC-B05A6BEFF243}"/>
              </a:ext>
            </a:extLst>
          </p:cNvPr>
          <p:cNvSpPr txBox="1">
            <a:spLocks/>
          </p:cNvSpPr>
          <p:nvPr/>
        </p:nvSpPr>
        <p:spPr>
          <a:xfrm>
            <a:off x="13274160" y="5924464"/>
            <a:ext cx="7308027" cy="644507"/>
          </a:xfrm>
          <a:prstGeom prst="rect">
            <a:avLst/>
          </a:prstGeom>
        </p:spPr>
        <p:txBody>
          <a:bodyPr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5DBA"/>
                </a:solidFill>
                <a:latin typeface="Poppins" panose="00000500000000000000" pitchFamily="2" charset="0"/>
                <a:ea typeface="+mj-ea"/>
                <a:cs typeface="Poppins" panose="00000500000000000000" pitchFamily="2" charset="0"/>
              </a:defRPr>
            </a:lvl1pPr>
          </a:lstStyle>
          <a:p>
            <a:pPr marL="0" marR="0" lvl="0" indent="0" algn="ctr" defTabSz="15078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527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Mission</a:t>
            </a:r>
          </a:p>
        </p:txBody>
      </p:sp>
      <p:sp>
        <p:nvSpPr>
          <p:cNvPr id="9" name="Esagono 8">
            <a:extLst>
              <a:ext uri="{FF2B5EF4-FFF2-40B4-BE49-F238E27FC236}">
                <a16:creationId xmlns:a16="http://schemas.microsoft.com/office/drawing/2014/main" id="{180957B0-6B30-2AC5-4DA8-F0775DE3B1E4}"/>
              </a:ext>
            </a:extLst>
          </p:cNvPr>
          <p:cNvSpPr/>
          <p:nvPr/>
        </p:nvSpPr>
        <p:spPr>
          <a:xfrm>
            <a:off x="17011651" y="1108819"/>
            <a:ext cx="2143390" cy="1928851"/>
          </a:xfrm>
          <a:prstGeom prst="hexagon">
            <a:avLst/>
          </a:prstGeom>
          <a:solidFill>
            <a:srgbClr val="005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2803731-9DFA-4518-B0AC-326F951618FA}"/>
              </a:ext>
            </a:extLst>
          </p:cNvPr>
          <p:cNvSpPr txBox="1"/>
          <p:nvPr/>
        </p:nvSpPr>
        <p:spPr>
          <a:xfrm>
            <a:off x="782257" y="1786285"/>
            <a:ext cx="12969991" cy="2375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968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TeleConsul</a:t>
            </a:r>
            <a:r>
              <a:rPr kumimoji="0" lang="it-IT" sz="2968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 opera con l’obiettivo di essere un riferimento per il  Consulente del Lavoro, affiancandolo e supportandolo nell’esercizio della sua attività professionale, attraverso l’offerta di soluzioni integrate che costituiscono la risposta a bisogni e l’impulso per lo sviluppo di nuovi ambiti di attività.</a:t>
            </a:r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386E34F4-CB21-E53B-C229-2B4F3D8272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89112" y="4585034"/>
            <a:ext cx="16199197" cy="4777210"/>
          </a:xfrm>
        </p:spPr>
        <p:txBody>
          <a:bodyPr/>
          <a:lstStyle/>
          <a:p>
            <a:pPr>
              <a:lnSpc>
                <a:spcPct val="250000"/>
              </a:lnSpc>
              <a:buClr>
                <a:srgbClr val="0469B6"/>
              </a:buClr>
            </a:pPr>
            <a:r>
              <a:rPr lang="it-IT" sz="3958" b="1" dirty="0"/>
              <a:t>Partner di Business</a:t>
            </a:r>
          </a:p>
          <a:p>
            <a:pPr>
              <a:lnSpc>
                <a:spcPct val="250000"/>
              </a:lnSpc>
              <a:buClr>
                <a:srgbClr val="0469B6"/>
              </a:buClr>
            </a:pPr>
            <a:r>
              <a:rPr lang="it-IT" sz="3958" b="1" dirty="0"/>
              <a:t>Partner Tecnologico</a:t>
            </a:r>
          </a:p>
          <a:p>
            <a:pPr>
              <a:lnSpc>
                <a:spcPct val="250000"/>
              </a:lnSpc>
              <a:buClr>
                <a:srgbClr val="0469B6"/>
              </a:buClr>
            </a:pPr>
            <a:r>
              <a:rPr lang="it-IT" sz="3958" b="1" dirty="0"/>
              <a:t>Partner per lo Sviluppo</a:t>
            </a:r>
          </a:p>
        </p:txBody>
      </p:sp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CF9B1D91-18CF-E3D1-8A24-827F9064D020}"/>
              </a:ext>
            </a:extLst>
          </p:cNvPr>
          <p:cNvCxnSpPr>
            <a:cxnSpLocks/>
          </p:cNvCxnSpPr>
          <p:nvPr/>
        </p:nvCxnSpPr>
        <p:spPr>
          <a:xfrm>
            <a:off x="1264124" y="6341092"/>
            <a:ext cx="8437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agono 9">
            <a:extLst>
              <a:ext uri="{FF2B5EF4-FFF2-40B4-BE49-F238E27FC236}">
                <a16:creationId xmlns:a16="http://schemas.microsoft.com/office/drawing/2014/main" id="{D4328085-15FE-A113-5038-0FC8CEC35129}"/>
              </a:ext>
            </a:extLst>
          </p:cNvPr>
          <p:cNvSpPr/>
          <p:nvPr/>
        </p:nvSpPr>
        <p:spPr>
          <a:xfrm>
            <a:off x="1123053" y="5076961"/>
            <a:ext cx="1037135" cy="755160"/>
          </a:xfrm>
          <a:prstGeom prst="hexagon">
            <a:avLst/>
          </a:prstGeom>
          <a:solidFill>
            <a:srgbClr val="123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Esagono 13">
            <a:extLst>
              <a:ext uri="{FF2B5EF4-FFF2-40B4-BE49-F238E27FC236}">
                <a16:creationId xmlns:a16="http://schemas.microsoft.com/office/drawing/2014/main" id="{67D5E4AC-2014-C0B7-9555-4BB1D7ABB6A7}"/>
              </a:ext>
            </a:extLst>
          </p:cNvPr>
          <p:cNvSpPr/>
          <p:nvPr/>
        </p:nvSpPr>
        <p:spPr>
          <a:xfrm>
            <a:off x="1509164" y="4641562"/>
            <a:ext cx="1628294" cy="1413238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Esagono 14">
            <a:extLst>
              <a:ext uri="{FF2B5EF4-FFF2-40B4-BE49-F238E27FC236}">
                <a16:creationId xmlns:a16="http://schemas.microsoft.com/office/drawing/2014/main" id="{AB0F3FEF-9DED-2C92-B03B-435EA9578CD1}"/>
              </a:ext>
            </a:extLst>
          </p:cNvPr>
          <p:cNvSpPr/>
          <p:nvPr/>
        </p:nvSpPr>
        <p:spPr>
          <a:xfrm>
            <a:off x="2638274" y="5484822"/>
            <a:ext cx="822820" cy="728201"/>
          </a:xfrm>
          <a:prstGeom prst="hexagon">
            <a:avLst/>
          </a:prstGeom>
          <a:solidFill>
            <a:srgbClr val="005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E60EEB22-59E3-1A5A-AC8D-54C09EAB5814}"/>
              </a:ext>
            </a:extLst>
          </p:cNvPr>
          <p:cNvCxnSpPr>
            <a:cxnSpLocks/>
          </p:cNvCxnSpPr>
          <p:nvPr/>
        </p:nvCxnSpPr>
        <p:spPr>
          <a:xfrm>
            <a:off x="1264123" y="8182320"/>
            <a:ext cx="840716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14A9B01F-6F74-E5B8-A21C-5826AE45FCD8}"/>
              </a:ext>
            </a:extLst>
          </p:cNvPr>
          <p:cNvCxnSpPr>
            <a:cxnSpLocks/>
          </p:cNvCxnSpPr>
          <p:nvPr/>
        </p:nvCxnSpPr>
        <p:spPr>
          <a:xfrm>
            <a:off x="1246156" y="10029820"/>
            <a:ext cx="857743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Elemento grafico 27" descr="Stretta di mano con riempimento a tinta unita">
            <a:extLst>
              <a:ext uri="{FF2B5EF4-FFF2-40B4-BE49-F238E27FC236}">
                <a16:creationId xmlns:a16="http://schemas.microsoft.com/office/drawing/2014/main" id="{29762360-C428-CD3F-1B5B-5177D64A3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13744" y="4822815"/>
            <a:ext cx="1192452" cy="1192452"/>
          </a:xfrm>
          <a:prstGeom prst="rect">
            <a:avLst/>
          </a:prstGeom>
        </p:spPr>
      </p:pic>
      <p:sp>
        <p:nvSpPr>
          <p:cNvPr id="33" name="Esagono 32">
            <a:extLst>
              <a:ext uri="{FF2B5EF4-FFF2-40B4-BE49-F238E27FC236}">
                <a16:creationId xmlns:a16="http://schemas.microsoft.com/office/drawing/2014/main" id="{2F4F5915-86C1-529D-DDE5-FD5D25D6673E}"/>
              </a:ext>
            </a:extLst>
          </p:cNvPr>
          <p:cNvSpPr/>
          <p:nvPr/>
        </p:nvSpPr>
        <p:spPr>
          <a:xfrm>
            <a:off x="1123053" y="6941389"/>
            <a:ext cx="1037135" cy="755160"/>
          </a:xfrm>
          <a:prstGeom prst="hexagon">
            <a:avLst/>
          </a:prstGeom>
          <a:solidFill>
            <a:srgbClr val="123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Esagono 33">
            <a:extLst>
              <a:ext uri="{FF2B5EF4-FFF2-40B4-BE49-F238E27FC236}">
                <a16:creationId xmlns:a16="http://schemas.microsoft.com/office/drawing/2014/main" id="{9699CF83-20F6-D07D-DA4E-91EFF6102AF7}"/>
              </a:ext>
            </a:extLst>
          </p:cNvPr>
          <p:cNvSpPr/>
          <p:nvPr/>
        </p:nvSpPr>
        <p:spPr>
          <a:xfrm>
            <a:off x="1509164" y="6505990"/>
            <a:ext cx="1628294" cy="1413238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Esagono 34">
            <a:extLst>
              <a:ext uri="{FF2B5EF4-FFF2-40B4-BE49-F238E27FC236}">
                <a16:creationId xmlns:a16="http://schemas.microsoft.com/office/drawing/2014/main" id="{1D469A9F-78ED-3ABF-978A-A76743EBD0E0}"/>
              </a:ext>
            </a:extLst>
          </p:cNvPr>
          <p:cNvSpPr/>
          <p:nvPr/>
        </p:nvSpPr>
        <p:spPr>
          <a:xfrm>
            <a:off x="2638274" y="7349250"/>
            <a:ext cx="822820" cy="728201"/>
          </a:xfrm>
          <a:prstGeom prst="hexagon">
            <a:avLst/>
          </a:prstGeom>
          <a:solidFill>
            <a:srgbClr val="005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Esagono 36">
            <a:extLst>
              <a:ext uri="{FF2B5EF4-FFF2-40B4-BE49-F238E27FC236}">
                <a16:creationId xmlns:a16="http://schemas.microsoft.com/office/drawing/2014/main" id="{73BC1694-F745-29FD-008E-9EAFEE486646}"/>
              </a:ext>
            </a:extLst>
          </p:cNvPr>
          <p:cNvSpPr/>
          <p:nvPr/>
        </p:nvSpPr>
        <p:spPr>
          <a:xfrm>
            <a:off x="1123053" y="8813162"/>
            <a:ext cx="1037135" cy="755160"/>
          </a:xfrm>
          <a:prstGeom prst="hexagon">
            <a:avLst/>
          </a:prstGeom>
          <a:solidFill>
            <a:srgbClr val="123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Esagono 37">
            <a:extLst>
              <a:ext uri="{FF2B5EF4-FFF2-40B4-BE49-F238E27FC236}">
                <a16:creationId xmlns:a16="http://schemas.microsoft.com/office/drawing/2014/main" id="{346E2AB0-B6DA-B0BF-B9A7-EC754840C272}"/>
              </a:ext>
            </a:extLst>
          </p:cNvPr>
          <p:cNvSpPr/>
          <p:nvPr/>
        </p:nvSpPr>
        <p:spPr>
          <a:xfrm>
            <a:off x="1509164" y="8377764"/>
            <a:ext cx="1628294" cy="1413238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Esagono 38">
            <a:extLst>
              <a:ext uri="{FF2B5EF4-FFF2-40B4-BE49-F238E27FC236}">
                <a16:creationId xmlns:a16="http://schemas.microsoft.com/office/drawing/2014/main" id="{2B2C6B52-6D63-1A4C-4BDC-13A9331172B2}"/>
              </a:ext>
            </a:extLst>
          </p:cNvPr>
          <p:cNvSpPr/>
          <p:nvPr/>
        </p:nvSpPr>
        <p:spPr>
          <a:xfrm>
            <a:off x="2638274" y="9221023"/>
            <a:ext cx="822820" cy="728201"/>
          </a:xfrm>
          <a:prstGeom prst="hexagon">
            <a:avLst/>
          </a:prstGeom>
          <a:solidFill>
            <a:srgbClr val="005D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Elemento grafico 40" descr="Blockchain con riempimento a tinta unita">
            <a:extLst>
              <a:ext uri="{FF2B5EF4-FFF2-40B4-BE49-F238E27FC236}">
                <a16:creationId xmlns:a16="http://schemas.microsoft.com/office/drawing/2014/main" id="{31A777A4-E1CD-3DF9-9248-78956B09F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36808" y="6714991"/>
            <a:ext cx="920846" cy="920846"/>
          </a:xfrm>
          <a:prstGeom prst="rect">
            <a:avLst/>
          </a:prstGeom>
        </p:spPr>
      </p:pic>
      <p:pic>
        <p:nvPicPr>
          <p:cNvPr id="42" name="Elemento grafico 41" descr="Grafico esponenziale con riempimento a tinta unita">
            <a:extLst>
              <a:ext uri="{FF2B5EF4-FFF2-40B4-BE49-F238E27FC236}">
                <a16:creationId xmlns:a16="http://schemas.microsoft.com/office/drawing/2014/main" id="{E761C5C7-6CB9-4BA1-1754-8EE9EDF392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36808" y="8647477"/>
            <a:ext cx="920846" cy="920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380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6A89BA59-486B-79C2-E779-E8FC7E9E1E7B}"/>
              </a:ext>
            </a:extLst>
          </p:cNvPr>
          <p:cNvSpPr/>
          <p:nvPr/>
        </p:nvSpPr>
        <p:spPr>
          <a:xfrm>
            <a:off x="479965" y="3016822"/>
            <a:ext cx="12044429" cy="2973388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4CCCC3B1-2FCB-0AB2-8EAC-B05A6BEFF243}"/>
              </a:ext>
            </a:extLst>
          </p:cNvPr>
          <p:cNvSpPr txBox="1">
            <a:spLocks/>
          </p:cNvSpPr>
          <p:nvPr/>
        </p:nvSpPr>
        <p:spPr>
          <a:xfrm>
            <a:off x="13274160" y="5924464"/>
            <a:ext cx="7308027" cy="644507"/>
          </a:xfrm>
          <a:prstGeom prst="rect">
            <a:avLst/>
          </a:prstGeom>
        </p:spPr>
        <p:txBody>
          <a:bodyPr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5DBA"/>
                </a:solidFill>
                <a:latin typeface="Poppins" panose="00000500000000000000" pitchFamily="2" charset="0"/>
                <a:ea typeface="+mj-ea"/>
                <a:cs typeface="Poppins" panose="00000500000000000000" pitchFamily="2" charset="0"/>
              </a:defRPr>
            </a:lvl1pPr>
          </a:lstStyle>
          <a:p>
            <a:pPr marL="0" marR="0" lvl="0" indent="0" algn="ctr" defTabSz="150784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527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j-ea"/>
                <a:cs typeface="Poppins" panose="00000500000000000000" pitchFamily="2" charset="0"/>
              </a:rPr>
              <a:t>Vision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B6BBE33B-2316-3B02-6714-EF58B244D14B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2534779" y="7765893"/>
            <a:ext cx="12487044" cy="1716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Aft>
                <a:spcPts val="1319"/>
              </a:spcAft>
            </a:pPr>
            <a:r>
              <a:rPr lang="it-IT" sz="2638" b="1" dirty="0"/>
              <a:t>Il catalogo TeleConsul </a:t>
            </a:r>
            <a:r>
              <a:rPr lang="it-IT" sz="2638" dirty="0"/>
              <a:t>si arricchisce </a:t>
            </a:r>
            <a:r>
              <a:rPr lang="it-IT" sz="2638" b="1" dirty="0"/>
              <a:t>affiancando ai prodotti storici </a:t>
            </a:r>
            <a:r>
              <a:rPr lang="it-IT" sz="2638" dirty="0"/>
              <a:t>(banche dati, software, libri e formazione) </a:t>
            </a:r>
            <a:r>
              <a:rPr lang="it-IT" sz="2638" b="1" dirty="0"/>
              <a:t>soluzioni  digitali innovative </a:t>
            </a:r>
            <a:r>
              <a:rPr lang="it-IT" sz="2638" dirty="0"/>
              <a:t>e </a:t>
            </a:r>
            <a:r>
              <a:rPr lang="it-IT" sz="2638" b="1" dirty="0"/>
              <a:t>complementari</a:t>
            </a:r>
            <a:r>
              <a:rPr lang="it-IT" sz="2638" dirty="0"/>
              <a:t> per coprire a 360° le necessità del professionista e accompagnarlo nello sviluppo di nuove aree di business.</a:t>
            </a:r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id="{81C74F4E-29F0-7AAB-CA6C-66C8D628C008}"/>
              </a:ext>
            </a:extLst>
          </p:cNvPr>
          <p:cNvSpPr txBox="1">
            <a:spLocks/>
          </p:cNvSpPr>
          <p:nvPr/>
        </p:nvSpPr>
        <p:spPr>
          <a:xfrm>
            <a:off x="870629" y="3380027"/>
            <a:ext cx="10842691" cy="2358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DBA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DBA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1649"/>
              </a:spcBef>
              <a:spcAft>
                <a:spcPts val="1319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3298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Anticipare le esigenze dei professionisti </a:t>
            </a:r>
          </a:p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1649"/>
              </a:spcBef>
              <a:spcAft>
                <a:spcPts val="1319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3298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con investimenti mirati in tecnologia</a:t>
            </a:r>
          </a:p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1649"/>
              </a:spcBef>
              <a:spcAft>
                <a:spcPts val="1319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3298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 portando innovazione in maniera attiva</a:t>
            </a:r>
          </a:p>
        </p:txBody>
      </p:sp>
      <p:sp>
        <p:nvSpPr>
          <p:cNvPr id="19" name="Freccia in giù 18">
            <a:extLst>
              <a:ext uri="{FF2B5EF4-FFF2-40B4-BE49-F238E27FC236}">
                <a16:creationId xmlns:a16="http://schemas.microsoft.com/office/drawing/2014/main" id="{8689D6AC-F7F7-FB59-CFA7-A4F689FD0AE4}"/>
              </a:ext>
            </a:extLst>
          </p:cNvPr>
          <p:cNvSpPr/>
          <p:nvPr/>
        </p:nvSpPr>
        <p:spPr>
          <a:xfrm>
            <a:off x="5409625" y="5999267"/>
            <a:ext cx="1764697" cy="1240322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89ED7CAC-736D-9188-43E8-7BE472719D09}"/>
              </a:ext>
            </a:extLst>
          </p:cNvPr>
          <p:cNvCxnSpPr>
            <a:cxnSpLocks/>
          </p:cNvCxnSpPr>
          <p:nvPr/>
        </p:nvCxnSpPr>
        <p:spPr>
          <a:xfrm>
            <a:off x="1785003" y="4109888"/>
            <a:ext cx="8437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1A07A1D5-D984-B1C0-3FFA-A332E3D03699}"/>
              </a:ext>
            </a:extLst>
          </p:cNvPr>
          <p:cNvCxnSpPr>
            <a:cxnSpLocks/>
          </p:cNvCxnSpPr>
          <p:nvPr/>
        </p:nvCxnSpPr>
        <p:spPr>
          <a:xfrm>
            <a:off x="1785003" y="5046556"/>
            <a:ext cx="84376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uppo 62">
            <a:extLst>
              <a:ext uri="{FF2B5EF4-FFF2-40B4-BE49-F238E27FC236}">
                <a16:creationId xmlns:a16="http://schemas.microsoft.com/office/drawing/2014/main" id="{70EB87C1-CC26-E3B1-CDC9-7D29C3DD211A}"/>
              </a:ext>
            </a:extLst>
          </p:cNvPr>
          <p:cNvGrpSpPr/>
          <p:nvPr/>
        </p:nvGrpSpPr>
        <p:grpSpPr>
          <a:xfrm>
            <a:off x="13907846" y="3812121"/>
            <a:ext cx="5576927" cy="5513698"/>
            <a:chOff x="203574" y="3573983"/>
            <a:chExt cx="2994965" cy="2975921"/>
          </a:xfrm>
        </p:grpSpPr>
        <p:cxnSp>
          <p:nvCxnSpPr>
            <p:cNvPr id="47" name="Connettore diritto 46">
              <a:extLst>
                <a:ext uri="{FF2B5EF4-FFF2-40B4-BE49-F238E27FC236}">
                  <a16:creationId xmlns:a16="http://schemas.microsoft.com/office/drawing/2014/main" id="{B2BA9651-9AE2-BE01-C996-080F6F74A047}"/>
                </a:ext>
              </a:extLst>
            </p:cNvPr>
            <p:cNvCxnSpPr>
              <a:cxnSpLocks/>
              <a:stCxn id="28" idx="3"/>
              <a:endCxn id="18" idx="2"/>
            </p:cNvCxnSpPr>
            <p:nvPr/>
          </p:nvCxnSpPr>
          <p:spPr>
            <a:xfrm>
              <a:off x="895759" y="5032906"/>
              <a:ext cx="310499" cy="41141"/>
            </a:xfrm>
            <a:prstGeom prst="line">
              <a:avLst/>
            </a:prstGeom>
            <a:ln w="57150">
              <a:solidFill>
                <a:srgbClr val="005D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ttore diritto 49">
              <a:extLst>
                <a:ext uri="{FF2B5EF4-FFF2-40B4-BE49-F238E27FC236}">
                  <a16:creationId xmlns:a16="http://schemas.microsoft.com/office/drawing/2014/main" id="{C2053FA8-7AFB-8962-81F2-95123D46CA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49247" y="5589605"/>
              <a:ext cx="92641" cy="254115"/>
            </a:xfrm>
            <a:prstGeom prst="line">
              <a:avLst/>
            </a:prstGeom>
            <a:ln w="57150">
              <a:solidFill>
                <a:srgbClr val="005D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ttore diritto 53">
              <a:extLst>
                <a:ext uri="{FF2B5EF4-FFF2-40B4-BE49-F238E27FC236}">
                  <a16:creationId xmlns:a16="http://schemas.microsoft.com/office/drawing/2014/main" id="{32520BFA-6CC0-07F2-2136-D60812D255C7}"/>
                </a:ext>
              </a:extLst>
            </p:cNvPr>
            <p:cNvCxnSpPr>
              <a:cxnSpLocks/>
            </p:cNvCxnSpPr>
            <p:nvPr/>
          </p:nvCxnSpPr>
          <p:spPr>
            <a:xfrm>
              <a:off x="1605420" y="4261227"/>
              <a:ext cx="48845" cy="244396"/>
            </a:xfrm>
            <a:prstGeom prst="line">
              <a:avLst/>
            </a:prstGeom>
            <a:ln w="57150">
              <a:solidFill>
                <a:srgbClr val="005D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ttore diritto 56">
              <a:extLst>
                <a:ext uri="{FF2B5EF4-FFF2-40B4-BE49-F238E27FC236}">
                  <a16:creationId xmlns:a16="http://schemas.microsoft.com/office/drawing/2014/main" id="{E9868207-1323-C991-3F36-BD4417E97A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78400" y="4620076"/>
              <a:ext cx="252733" cy="150856"/>
            </a:xfrm>
            <a:prstGeom prst="line">
              <a:avLst/>
            </a:prstGeom>
            <a:ln w="57150">
              <a:solidFill>
                <a:srgbClr val="005D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diritto 59">
              <a:extLst>
                <a:ext uri="{FF2B5EF4-FFF2-40B4-BE49-F238E27FC236}">
                  <a16:creationId xmlns:a16="http://schemas.microsoft.com/office/drawing/2014/main" id="{D683FF84-98D3-F7F5-ED4D-091C76EE0967}"/>
                </a:ext>
              </a:extLst>
            </p:cNvPr>
            <p:cNvCxnSpPr>
              <a:cxnSpLocks/>
              <a:stCxn id="32" idx="1"/>
            </p:cNvCxnSpPr>
            <p:nvPr/>
          </p:nvCxnSpPr>
          <p:spPr>
            <a:xfrm flipH="1" flipV="1">
              <a:off x="2181372" y="5431631"/>
              <a:ext cx="316595" cy="199587"/>
            </a:xfrm>
            <a:prstGeom prst="line">
              <a:avLst/>
            </a:prstGeom>
            <a:ln w="57150">
              <a:solidFill>
                <a:srgbClr val="005D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Gruppo 34">
              <a:extLst>
                <a:ext uri="{FF2B5EF4-FFF2-40B4-BE49-F238E27FC236}">
                  <a16:creationId xmlns:a16="http://schemas.microsoft.com/office/drawing/2014/main" id="{F75E3CA5-9BFD-F45A-74B5-83616824D4EC}"/>
                </a:ext>
              </a:extLst>
            </p:cNvPr>
            <p:cNvGrpSpPr/>
            <p:nvPr/>
          </p:nvGrpSpPr>
          <p:grpSpPr>
            <a:xfrm>
              <a:off x="936095" y="5816012"/>
              <a:ext cx="733892" cy="733892"/>
              <a:chOff x="3339344" y="2908590"/>
              <a:chExt cx="733892" cy="733892"/>
            </a:xfrm>
          </p:grpSpPr>
          <p:sp>
            <p:nvSpPr>
              <p:cNvPr id="20" name="Ovale 19">
                <a:extLst>
                  <a:ext uri="{FF2B5EF4-FFF2-40B4-BE49-F238E27FC236}">
                    <a16:creationId xmlns:a16="http://schemas.microsoft.com/office/drawing/2014/main" id="{1DE89FFF-83C9-EDB5-9A8D-A242AD0FC405}"/>
                  </a:ext>
                </a:extLst>
              </p:cNvPr>
              <p:cNvSpPr/>
              <p:nvPr/>
            </p:nvSpPr>
            <p:spPr>
              <a:xfrm>
                <a:off x="3339344" y="2908590"/>
                <a:ext cx="733892" cy="733892"/>
              </a:xfrm>
              <a:prstGeom prst="ellipse">
                <a:avLst/>
              </a:prstGeom>
              <a:solidFill>
                <a:srgbClr val="005DBA"/>
              </a:solidFill>
              <a:ln>
                <a:solidFill>
                  <a:srgbClr val="005DB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5078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2968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2" name="Elemento grafico 21" descr="Libri con riempimento a tinta unita">
                <a:extLst>
                  <a:ext uri="{FF2B5EF4-FFF2-40B4-BE49-F238E27FC236}">
                    <a16:creationId xmlns:a16="http://schemas.microsoft.com/office/drawing/2014/main" id="{DB35B23A-8A05-7F32-9386-54E273442E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470541" y="3037794"/>
                <a:ext cx="475483" cy="475483"/>
              </a:xfrm>
              <a:prstGeom prst="rect">
                <a:avLst/>
              </a:prstGeom>
            </p:spPr>
          </p:pic>
        </p:grpSp>
        <p:grpSp>
          <p:nvGrpSpPr>
            <p:cNvPr id="29" name="Gruppo 28">
              <a:extLst>
                <a:ext uri="{FF2B5EF4-FFF2-40B4-BE49-F238E27FC236}">
                  <a16:creationId xmlns:a16="http://schemas.microsoft.com/office/drawing/2014/main" id="{B78AB6C7-13C0-F9F1-E6D0-AB67BD01D46B}"/>
                </a:ext>
              </a:extLst>
            </p:cNvPr>
            <p:cNvGrpSpPr/>
            <p:nvPr/>
          </p:nvGrpSpPr>
          <p:grpSpPr>
            <a:xfrm>
              <a:off x="203574" y="4664832"/>
              <a:ext cx="733892" cy="733892"/>
              <a:chOff x="3817072" y="1792735"/>
              <a:chExt cx="733892" cy="733892"/>
            </a:xfrm>
          </p:grpSpPr>
          <p:sp>
            <p:nvSpPr>
              <p:cNvPr id="27" name="Ovale 26">
                <a:extLst>
                  <a:ext uri="{FF2B5EF4-FFF2-40B4-BE49-F238E27FC236}">
                    <a16:creationId xmlns:a16="http://schemas.microsoft.com/office/drawing/2014/main" id="{77F278AA-E49D-86BF-8E7E-C7728B832250}"/>
                  </a:ext>
                </a:extLst>
              </p:cNvPr>
              <p:cNvSpPr/>
              <p:nvPr/>
            </p:nvSpPr>
            <p:spPr>
              <a:xfrm>
                <a:off x="3817072" y="1792735"/>
                <a:ext cx="733892" cy="733892"/>
              </a:xfrm>
              <a:prstGeom prst="ellipse">
                <a:avLst/>
              </a:prstGeom>
              <a:solidFill>
                <a:srgbClr val="005DBA"/>
              </a:solidFill>
              <a:ln>
                <a:solidFill>
                  <a:srgbClr val="005DB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5078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2968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8" name="Elemento grafico 27" descr="Cappello di laurea con riempimento a tinta unita">
                <a:extLst>
                  <a:ext uri="{FF2B5EF4-FFF2-40B4-BE49-F238E27FC236}">
                    <a16:creationId xmlns:a16="http://schemas.microsoft.com/office/drawing/2014/main" id="{C52EF416-2EBD-BC78-E92E-83E869910D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895723" y="1854042"/>
                <a:ext cx="613534" cy="613534"/>
              </a:xfrm>
              <a:prstGeom prst="rect">
                <a:avLst/>
              </a:prstGeom>
            </p:spPr>
          </p:pic>
        </p:grpSp>
        <p:grpSp>
          <p:nvGrpSpPr>
            <p:cNvPr id="37" name="Gruppo 36">
              <a:extLst>
                <a:ext uri="{FF2B5EF4-FFF2-40B4-BE49-F238E27FC236}">
                  <a16:creationId xmlns:a16="http://schemas.microsoft.com/office/drawing/2014/main" id="{98B19151-7E48-FF05-4E1E-B5B8B7E0B886}"/>
                </a:ext>
              </a:extLst>
            </p:cNvPr>
            <p:cNvGrpSpPr/>
            <p:nvPr/>
          </p:nvGrpSpPr>
          <p:grpSpPr>
            <a:xfrm>
              <a:off x="2464647" y="4020330"/>
              <a:ext cx="733892" cy="733892"/>
              <a:chOff x="3207649" y="3445449"/>
              <a:chExt cx="733892" cy="733892"/>
            </a:xfrm>
          </p:grpSpPr>
          <p:sp>
            <p:nvSpPr>
              <p:cNvPr id="31" name="Ovale 30">
                <a:extLst>
                  <a:ext uri="{FF2B5EF4-FFF2-40B4-BE49-F238E27FC236}">
                    <a16:creationId xmlns:a16="http://schemas.microsoft.com/office/drawing/2014/main" id="{13038CF2-0BEB-4CC9-6FAB-4D5C8E021D1A}"/>
                  </a:ext>
                </a:extLst>
              </p:cNvPr>
              <p:cNvSpPr/>
              <p:nvPr/>
            </p:nvSpPr>
            <p:spPr>
              <a:xfrm>
                <a:off x="3207649" y="3445449"/>
                <a:ext cx="733892" cy="733892"/>
              </a:xfrm>
              <a:prstGeom prst="ellipse">
                <a:avLst/>
              </a:prstGeom>
              <a:solidFill>
                <a:srgbClr val="005DBA"/>
              </a:solidFill>
              <a:ln>
                <a:solidFill>
                  <a:srgbClr val="005DB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5078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2968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6" name="Elemento grafico 35" descr="Internet con riempimento a tinta unita">
                <a:extLst>
                  <a:ext uri="{FF2B5EF4-FFF2-40B4-BE49-F238E27FC236}">
                    <a16:creationId xmlns:a16="http://schemas.microsoft.com/office/drawing/2014/main" id="{D1443161-965D-ECF1-8B24-5749B51A2F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292735" y="3511298"/>
                <a:ext cx="578956" cy="578956"/>
              </a:xfrm>
              <a:prstGeom prst="rect">
                <a:avLst/>
              </a:prstGeom>
            </p:spPr>
          </p:pic>
        </p:grpSp>
        <p:grpSp>
          <p:nvGrpSpPr>
            <p:cNvPr id="40" name="Gruppo 39">
              <a:extLst>
                <a:ext uri="{FF2B5EF4-FFF2-40B4-BE49-F238E27FC236}">
                  <a16:creationId xmlns:a16="http://schemas.microsoft.com/office/drawing/2014/main" id="{24F90373-D7AE-244D-8027-F597D1329F42}"/>
                </a:ext>
              </a:extLst>
            </p:cNvPr>
            <p:cNvGrpSpPr/>
            <p:nvPr/>
          </p:nvGrpSpPr>
          <p:grpSpPr>
            <a:xfrm>
              <a:off x="2390491" y="5523742"/>
              <a:ext cx="733892" cy="733892"/>
              <a:chOff x="2083027" y="2816379"/>
              <a:chExt cx="733892" cy="733892"/>
            </a:xfrm>
          </p:grpSpPr>
          <p:sp>
            <p:nvSpPr>
              <p:cNvPr id="32" name="Ovale 31">
                <a:extLst>
                  <a:ext uri="{FF2B5EF4-FFF2-40B4-BE49-F238E27FC236}">
                    <a16:creationId xmlns:a16="http://schemas.microsoft.com/office/drawing/2014/main" id="{CA5FEE72-14B1-A757-95EB-0D1794A5B133}"/>
                  </a:ext>
                </a:extLst>
              </p:cNvPr>
              <p:cNvSpPr/>
              <p:nvPr/>
            </p:nvSpPr>
            <p:spPr>
              <a:xfrm>
                <a:off x="2083027" y="2816379"/>
                <a:ext cx="733892" cy="733892"/>
              </a:xfrm>
              <a:prstGeom prst="ellipse">
                <a:avLst/>
              </a:prstGeom>
              <a:solidFill>
                <a:srgbClr val="005DBA"/>
              </a:solidFill>
              <a:ln>
                <a:solidFill>
                  <a:srgbClr val="005DB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5078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2968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9" name="Elemento grafico 38" descr="Database con riempimento a tinta unita">
                <a:extLst>
                  <a:ext uri="{FF2B5EF4-FFF2-40B4-BE49-F238E27FC236}">
                    <a16:creationId xmlns:a16="http://schemas.microsoft.com/office/drawing/2014/main" id="{EC825BAC-7196-337B-DE81-F618FC0ED9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2217312" y="2950664"/>
                <a:ext cx="465322" cy="465322"/>
              </a:xfrm>
              <a:prstGeom prst="rect">
                <a:avLst/>
              </a:prstGeom>
            </p:spPr>
          </p:pic>
        </p:grpSp>
        <p:grpSp>
          <p:nvGrpSpPr>
            <p:cNvPr id="46" name="Gruppo 45">
              <a:extLst>
                <a:ext uri="{FF2B5EF4-FFF2-40B4-BE49-F238E27FC236}">
                  <a16:creationId xmlns:a16="http://schemas.microsoft.com/office/drawing/2014/main" id="{66622978-F952-A610-A850-835EEB95378D}"/>
                </a:ext>
              </a:extLst>
            </p:cNvPr>
            <p:cNvGrpSpPr/>
            <p:nvPr/>
          </p:nvGrpSpPr>
          <p:grpSpPr>
            <a:xfrm>
              <a:off x="1206258" y="4503644"/>
              <a:ext cx="1140806" cy="1140806"/>
              <a:chOff x="2314246" y="1624158"/>
              <a:chExt cx="1140806" cy="1140806"/>
            </a:xfrm>
          </p:grpSpPr>
          <p:sp>
            <p:nvSpPr>
              <p:cNvPr id="18" name="Ovale 17">
                <a:extLst>
                  <a:ext uri="{FF2B5EF4-FFF2-40B4-BE49-F238E27FC236}">
                    <a16:creationId xmlns:a16="http://schemas.microsoft.com/office/drawing/2014/main" id="{AEF29D98-F44F-1B6A-E1DF-27A9A1DCD913}"/>
                  </a:ext>
                </a:extLst>
              </p:cNvPr>
              <p:cNvSpPr/>
              <p:nvPr/>
            </p:nvSpPr>
            <p:spPr>
              <a:xfrm>
                <a:off x="2314246" y="1624158"/>
                <a:ext cx="1140806" cy="1140806"/>
              </a:xfrm>
              <a:prstGeom prst="ellipse">
                <a:avLst/>
              </a:prstGeom>
              <a:solidFill>
                <a:srgbClr val="005DBA"/>
              </a:solidFill>
              <a:ln>
                <a:solidFill>
                  <a:srgbClr val="005DB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5078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2968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2" name="Elemento grafico 41" descr="Impiegato con riempimento a tinta unita">
                <a:extLst>
                  <a:ext uri="{FF2B5EF4-FFF2-40B4-BE49-F238E27FC236}">
                    <a16:creationId xmlns:a16="http://schemas.microsoft.com/office/drawing/2014/main" id="{0F4A58BE-95C4-D2C9-04A5-738C040BCA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2424619" y="1695092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45" name="Gruppo 44">
              <a:extLst>
                <a:ext uri="{FF2B5EF4-FFF2-40B4-BE49-F238E27FC236}">
                  <a16:creationId xmlns:a16="http://schemas.microsoft.com/office/drawing/2014/main" id="{B5951F2C-3E64-FAEB-9953-8EE242A2E2D0}"/>
                </a:ext>
              </a:extLst>
            </p:cNvPr>
            <p:cNvGrpSpPr/>
            <p:nvPr/>
          </p:nvGrpSpPr>
          <p:grpSpPr>
            <a:xfrm>
              <a:off x="1102953" y="3573983"/>
              <a:ext cx="733892" cy="733892"/>
              <a:chOff x="1954925" y="3790215"/>
              <a:chExt cx="733892" cy="733892"/>
            </a:xfrm>
          </p:grpSpPr>
          <p:sp>
            <p:nvSpPr>
              <p:cNvPr id="33" name="Ovale 32">
                <a:extLst>
                  <a:ext uri="{FF2B5EF4-FFF2-40B4-BE49-F238E27FC236}">
                    <a16:creationId xmlns:a16="http://schemas.microsoft.com/office/drawing/2014/main" id="{D0C46CD2-BF6D-26EB-8FB7-2EF552864114}"/>
                  </a:ext>
                </a:extLst>
              </p:cNvPr>
              <p:cNvSpPr/>
              <p:nvPr/>
            </p:nvSpPr>
            <p:spPr>
              <a:xfrm>
                <a:off x="1954925" y="3790215"/>
                <a:ext cx="733892" cy="733892"/>
              </a:xfrm>
              <a:prstGeom prst="ellipse">
                <a:avLst/>
              </a:prstGeom>
              <a:solidFill>
                <a:srgbClr val="005DBA"/>
              </a:solidFill>
              <a:ln>
                <a:solidFill>
                  <a:srgbClr val="005DB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5078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2968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4" name="Elemento grafico 43" descr="Connessioni con riempimento a tinta unita">
                <a:extLst>
                  <a:ext uri="{FF2B5EF4-FFF2-40B4-BE49-F238E27FC236}">
                    <a16:creationId xmlns:a16="http://schemas.microsoft.com/office/drawing/2014/main" id="{C6E4D832-779B-61B1-E01F-542D587C18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1963041" y="3827287"/>
                <a:ext cx="676357" cy="676357"/>
              </a:xfrm>
              <a:prstGeom prst="rect">
                <a:avLst/>
              </a:prstGeom>
            </p:spPr>
          </p:pic>
        </p:grpSp>
      </p:grpSp>
      <p:sp>
        <p:nvSpPr>
          <p:cNvPr id="2" name="Titolo 3">
            <a:extLst>
              <a:ext uri="{FF2B5EF4-FFF2-40B4-BE49-F238E27FC236}">
                <a16:creationId xmlns:a16="http://schemas.microsoft.com/office/drawing/2014/main" id="{2BB1DEDB-AA83-7756-49D4-B10F41029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5975" y="1095995"/>
            <a:ext cx="12565063" cy="644507"/>
          </a:xfrm>
        </p:spPr>
        <p:txBody>
          <a:bodyPr/>
          <a:lstStyle/>
          <a:p>
            <a:r>
              <a:rPr lang="it-IT" dirty="0"/>
              <a:t>Il nuovo posizionamento di TeleConsul</a:t>
            </a:r>
          </a:p>
        </p:txBody>
      </p:sp>
      <p:sp>
        <p:nvSpPr>
          <p:cNvPr id="3" name="Esagono 2">
            <a:extLst>
              <a:ext uri="{FF2B5EF4-FFF2-40B4-BE49-F238E27FC236}">
                <a16:creationId xmlns:a16="http://schemas.microsoft.com/office/drawing/2014/main" id="{E51E8364-D548-EE41-DB52-F2784253F677}"/>
              </a:ext>
            </a:extLst>
          </p:cNvPr>
          <p:cNvSpPr/>
          <p:nvPr/>
        </p:nvSpPr>
        <p:spPr>
          <a:xfrm>
            <a:off x="619327" y="9427057"/>
            <a:ext cx="1357390" cy="1240322"/>
          </a:xfrm>
          <a:prstGeom prst="hexagon">
            <a:avLst/>
          </a:prstGeom>
          <a:solidFill>
            <a:srgbClr val="005D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Esagono 15">
            <a:extLst>
              <a:ext uri="{FF2B5EF4-FFF2-40B4-BE49-F238E27FC236}">
                <a16:creationId xmlns:a16="http://schemas.microsoft.com/office/drawing/2014/main" id="{E9A4BAD0-5E43-2100-0E13-79FEB946E8AC}"/>
              </a:ext>
            </a:extLst>
          </p:cNvPr>
          <p:cNvSpPr/>
          <p:nvPr/>
        </p:nvSpPr>
        <p:spPr>
          <a:xfrm>
            <a:off x="1150020" y="8989221"/>
            <a:ext cx="980889" cy="896293"/>
          </a:xfrm>
          <a:prstGeom prst="hexagon">
            <a:avLst/>
          </a:prstGeom>
          <a:solidFill>
            <a:srgbClr val="123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5078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968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5946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B0B34E9F-A28C-072D-AF90-A28AF18DB1CB}"/>
              </a:ext>
            </a:extLst>
          </p:cNvPr>
          <p:cNvSpPr/>
          <p:nvPr/>
        </p:nvSpPr>
        <p:spPr>
          <a:xfrm>
            <a:off x="0" y="397"/>
            <a:ext cx="20104100" cy="11308556"/>
          </a:xfrm>
          <a:prstGeom prst="rect">
            <a:avLst/>
          </a:prstGeom>
          <a:solidFill>
            <a:srgbClr val="005DB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968"/>
          </a:p>
        </p:txBody>
      </p:sp>
      <p:pic>
        <p:nvPicPr>
          <p:cNvPr id="4" name="Immagine 3" descr="Immagine che contiene testo, Carattere, Elementi grafici, logo&#10;&#10;Il contenuto generato dall'IA potrebbe non essere corretto.">
            <a:extLst>
              <a:ext uri="{FF2B5EF4-FFF2-40B4-BE49-F238E27FC236}">
                <a16:creationId xmlns:a16="http://schemas.microsoft.com/office/drawing/2014/main" id="{0448C60F-4531-EFB9-9531-EA5CFE308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479" y="5602384"/>
            <a:ext cx="5378866" cy="1546141"/>
          </a:xfrm>
          <a:prstGeom prst="rect">
            <a:avLst/>
          </a:prstGeom>
        </p:spPr>
      </p:pic>
      <p:grpSp>
        <p:nvGrpSpPr>
          <p:cNvPr id="16" name="Gruppo 15">
            <a:extLst>
              <a:ext uri="{FF2B5EF4-FFF2-40B4-BE49-F238E27FC236}">
                <a16:creationId xmlns:a16="http://schemas.microsoft.com/office/drawing/2014/main" id="{71210E63-201E-FAB7-F2E6-CCF28C7E5FAB}"/>
              </a:ext>
            </a:extLst>
          </p:cNvPr>
          <p:cNvGrpSpPr/>
          <p:nvPr/>
        </p:nvGrpSpPr>
        <p:grpSpPr>
          <a:xfrm>
            <a:off x="1419975" y="1288623"/>
            <a:ext cx="7597594" cy="3725018"/>
            <a:chOff x="861134" y="781236"/>
            <a:chExt cx="4607511" cy="2259013"/>
          </a:xfrm>
        </p:grpSpPr>
        <p:sp>
          <p:nvSpPr>
            <p:cNvPr id="9" name="Segnaposto contenuto 1">
              <a:extLst>
                <a:ext uri="{FF2B5EF4-FFF2-40B4-BE49-F238E27FC236}">
                  <a16:creationId xmlns:a16="http://schemas.microsoft.com/office/drawing/2014/main" id="{FC576725-186F-1900-4670-C24EA9EEF5FF}"/>
                </a:ext>
              </a:extLst>
            </p:cNvPr>
            <p:cNvSpPr txBox="1">
              <a:spLocks/>
            </p:cNvSpPr>
            <p:nvPr/>
          </p:nvSpPr>
          <p:spPr>
            <a:xfrm>
              <a:off x="1056444" y="945120"/>
              <a:ext cx="4352902" cy="2095129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3958" b="1" dirty="0">
                  <a:solidFill>
                    <a:schemeClr val="bg1"/>
                  </a:solidFill>
                </a:rPr>
                <a:t>Formazione</a:t>
              </a:r>
            </a:p>
            <a:p>
              <a:pPr algn="ctr"/>
              <a:r>
                <a:rPr lang="it-IT" sz="1814" dirty="0">
                  <a:solidFill>
                    <a:schemeClr val="bg1"/>
                  </a:solidFill>
                </a:rPr>
                <a:t>L'attività formativa, articolata in eventi in aula ed online, avvalendosi di relatori esperti e quotidianamente coinvolti come professionisti, consente un apprendimento efficace anche attraverso l’analisi dettagliata di casi concreti, emersi nella pratica professionale</a:t>
              </a:r>
            </a:p>
            <a:p>
              <a:pPr algn="ctr"/>
              <a:endParaRPr lang="it-IT" sz="1814" dirty="0">
                <a:solidFill>
                  <a:schemeClr val="bg1"/>
                </a:solidFill>
              </a:endParaRPr>
            </a:p>
            <a:p>
              <a:pPr algn="ctr"/>
              <a:endParaRPr lang="it-IT" sz="1979" dirty="0">
                <a:solidFill>
                  <a:schemeClr val="bg1"/>
                </a:solidFill>
              </a:endParaRPr>
            </a:p>
          </p:txBody>
        </p:sp>
        <p:sp>
          <p:nvSpPr>
            <p:cNvPr id="11" name="Rettangolo con angoli arrotondati 10">
              <a:extLst>
                <a:ext uri="{FF2B5EF4-FFF2-40B4-BE49-F238E27FC236}">
                  <a16:creationId xmlns:a16="http://schemas.microsoft.com/office/drawing/2014/main" id="{11B20815-D9F0-4AAB-5E9F-27DB8797591F}"/>
                </a:ext>
              </a:extLst>
            </p:cNvPr>
            <p:cNvSpPr/>
            <p:nvPr/>
          </p:nvSpPr>
          <p:spPr>
            <a:xfrm>
              <a:off x="861134" y="781236"/>
              <a:ext cx="4607511" cy="1741830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968"/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E0FD51B9-9E7D-900B-D549-0D8FDF4F45C8}"/>
              </a:ext>
            </a:extLst>
          </p:cNvPr>
          <p:cNvGrpSpPr/>
          <p:nvPr/>
        </p:nvGrpSpPr>
        <p:grpSpPr>
          <a:xfrm>
            <a:off x="11184318" y="1280722"/>
            <a:ext cx="7597594" cy="2872205"/>
            <a:chOff x="6782656" y="776445"/>
            <a:chExt cx="4607511" cy="1741830"/>
          </a:xfrm>
        </p:grpSpPr>
        <p:sp>
          <p:nvSpPr>
            <p:cNvPr id="8" name="Segnaposto contenuto 1">
              <a:extLst>
                <a:ext uri="{FF2B5EF4-FFF2-40B4-BE49-F238E27FC236}">
                  <a16:creationId xmlns:a16="http://schemas.microsoft.com/office/drawing/2014/main" id="{51EA8E30-7638-91AC-AD23-C44C23929FAF}"/>
                </a:ext>
              </a:extLst>
            </p:cNvPr>
            <p:cNvSpPr txBox="1">
              <a:spLocks/>
            </p:cNvSpPr>
            <p:nvPr/>
          </p:nvSpPr>
          <p:spPr>
            <a:xfrm>
              <a:off x="7507979" y="958085"/>
              <a:ext cx="3140147" cy="118467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3958" b="1" dirty="0">
                  <a:solidFill>
                    <a:schemeClr val="bg1"/>
                  </a:solidFill>
                </a:rPr>
                <a:t>Editoria Cartacea</a:t>
              </a:r>
            </a:p>
            <a:p>
              <a:pPr algn="ctr"/>
              <a:r>
                <a:rPr lang="it-IT" sz="1814" spc="63" dirty="0">
                  <a:solidFill>
                    <a:schemeClr val="bg1"/>
                  </a:solidFill>
                </a:rPr>
                <a:t>Risposte immediate ai problemi della pratica quotidiana, grazie ad una linea di pubblicazioni e soluzioni digitali, progettate e ideate per il Consulente del Lavoro</a:t>
              </a:r>
            </a:p>
            <a:p>
              <a:pPr algn="ctr"/>
              <a:endParaRPr lang="it-IT" sz="1814" dirty="0">
                <a:solidFill>
                  <a:schemeClr val="bg1"/>
                </a:solidFill>
              </a:endParaRPr>
            </a:p>
            <a:p>
              <a:pPr algn="ctr"/>
              <a:endParaRPr lang="it-IT" sz="1979" dirty="0">
                <a:solidFill>
                  <a:schemeClr val="bg1"/>
                </a:solidFill>
              </a:endParaRPr>
            </a:p>
          </p:txBody>
        </p:sp>
        <p:sp>
          <p:nvSpPr>
            <p:cNvPr id="12" name="Rettangolo con angoli arrotondati 11">
              <a:extLst>
                <a:ext uri="{FF2B5EF4-FFF2-40B4-BE49-F238E27FC236}">
                  <a16:creationId xmlns:a16="http://schemas.microsoft.com/office/drawing/2014/main" id="{F8872146-457D-ACBF-A7C0-053D47FB8AEC}"/>
                </a:ext>
              </a:extLst>
            </p:cNvPr>
            <p:cNvSpPr/>
            <p:nvPr/>
          </p:nvSpPr>
          <p:spPr>
            <a:xfrm>
              <a:off x="6782656" y="776445"/>
              <a:ext cx="4607511" cy="1741830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968"/>
            </a:p>
          </p:txBody>
        </p: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D4B2CE0E-B455-694E-504A-7881E9D00026}"/>
              </a:ext>
            </a:extLst>
          </p:cNvPr>
          <p:cNvGrpSpPr/>
          <p:nvPr/>
        </p:nvGrpSpPr>
        <p:grpSpPr>
          <a:xfrm>
            <a:off x="585557" y="5195895"/>
            <a:ext cx="6037079" cy="2872205"/>
            <a:chOff x="355107" y="3150776"/>
            <a:chExt cx="3661147" cy="1741830"/>
          </a:xfrm>
        </p:grpSpPr>
        <p:sp>
          <p:nvSpPr>
            <p:cNvPr id="6" name="Segnaposto contenuto 1">
              <a:extLst>
                <a:ext uri="{FF2B5EF4-FFF2-40B4-BE49-F238E27FC236}">
                  <a16:creationId xmlns:a16="http://schemas.microsoft.com/office/drawing/2014/main" id="{C3976894-253E-0899-42C7-3E7AB63CC27E}"/>
                </a:ext>
              </a:extLst>
            </p:cNvPr>
            <p:cNvSpPr txBox="1">
              <a:spLocks/>
            </p:cNvSpPr>
            <p:nvPr/>
          </p:nvSpPr>
          <p:spPr>
            <a:xfrm>
              <a:off x="540349" y="3275644"/>
              <a:ext cx="3412467" cy="1343982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3958" b="1" dirty="0">
                  <a:solidFill>
                    <a:schemeClr val="bg1"/>
                  </a:solidFill>
                </a:rPr>
                <a:t>Consulenza</a:t>
              </a:r>
            </a:p>
            <a:p>
              <a:pPr algn="ctr"/>
              <a:r>
                <a:rPr lang="it-IT" sz="1814" spc="63" dirty="0">
                  <a:solidFill>
                    <a:schemeClr val="bg1"/>
                  </a:solidFill>
                </a:rPr>
                <a:t>Soluzioni che forniscono informazioni, documenti ed approfondimenti sulle materie oggetto dell’attività del professionista e per sviluppare aree di business complementari ed incrementali rispetto alla tradizionale amministrazione del personale.</a:t>
              </a:r>
              <a:endParaRPr lang="it-IT" sz="1979" dirty="0">
                <a:solidFill>
                  <a:schemeClr val="bg1"/>
                </a:solidFill>
              </a:endParaRPr>
            </a:p>
          </p:txBody>
        </p:sp>
        <p:sp>
          <p:nvSpPr>
            <p:cNvPr id="13" name="Rettangolo con angoli arrotondati 12">
              <a:extLst>
                <a:ext uri="{FF2B5EF4-FFF2-40B4-BE49-F238E27FC236}">
                  <a16:creationId xmlns:a16="http://schemas.microsoft.com/office/drawing/2014/main" id="{9774EE60-4C01-8C61-1507-44D71E114FCC}"/>
                </a:ext>
              </a:extLst>
            </p:cNvPr>
            <p:cNvSpPr/>
            <p:nvPr/>
          </p:nvSpPr>
          <p:spPr>
            <a:xfrm>
              <a:off x="355107" y="3150776"/>
              <a:ext cx="3661147" cy="1741830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968"/>
            </a:p>
          </p:txBody>
        </p:sp>
      </p:grp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2D07BE5A-1621-3AC6-3A08-BAA1EF3A3CAA}"/>
              </a:ext>
            </a:extLst>
          </p:cNvPr>
          <p:cNvGrpSpPr/>
          <p:nvPr/>
        </p:nvGrpSpPr>
        <p:grpSpPr>
          <a:xfrm>
            <a:off x="13213170" y="5195896"/>
            <a:ext cx="6518017" cy="5210938"/>
            <a:chOff x="8013040" y="3150776"/>
            <a:chExt cx="3952809" cy="3160139"/>
          </a:xfrm>
        </p:grpSpPr>
        <p:sp>
          <p:nvSpPr>
            <p:cNvPr id="7" name="Segnaposto contenuto 1">
              <a:extLst>
                <a:ext uri="{FF2B5EF4-FFF2-40B4-BE49-F238E27FC236}">
                  <a16:creationId xmlns:a16="http://schemas.microsoft.com/office/drawing/2014/main" id="{BF0FBD60-7997-3134-3347-325330F0BB89}"/>
                </a:ext>
              </a:extLst>
            </p:cNvPr>
            <p:cNvSpPr txBox="1">
              <a:spLocks/>
            </p:cNvSpPr>
            <p:nvPr/>
          </p:nvSpPr>
          <p:spPr>
            <a:xfrm>
              <a:off x="8557173" y="3275643"/>
              <a:ext cx="2886075" cy="3035272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3958" b="1" dirty="0">
                  <a:solidFill>
                    <a:schemeClr val="bg1"/>
                  </a:solidFill>
                </a:rPr>
                <a:t>Adempimenti</a:t>
              </a:r>
            </a:p>
            <a:p>
              <a:pPr algn="ctr"/>
              <a:r>
                <a:rPr lang="it-IT" sz="1814" spc="63" dirty="0">
                  <a:solidFill>
                    <a:schemeClr val="bg1"/>
                  </a:solidFill>
                </a:rPr>
                <a:t>Soluzioni per attività ed adempimenti relativi all’amministrazione del personale delle aziende clienti e tutto ciò che riguarda la conformità a normative specifiche o standard.</a:t>
              </a:r>
            </a:p>
          </p:txBody>
        </p:sp>
        <p:sp>
          <p:nvSpPr>
            <p:cNvPr id="14" name="Rettangolo con angoli arrotondati 13">
              <a:extLst>
                <a:ext uri="{FF2B5EF4-FFF2-40B4-BE49-F238E27FC236}">
                  <a16:creationId xmlns:a16="http://schemas.microsoft.com/office/drawing/2014/main" id="{B9A69AA0-87A8-3EFE-7425-F17DD38FF252}"/>
                </a:ext>
              </a:extLst>
            </p:cNvPr>
            <p:cNvSpPr/>
            <p:nvPr/>
          </p:nvSpPr>
          <p:spPr>
            <a:xfrm>
              <a:off x="8013040" y="3150776"/>
              <a:ext cx="3952809" cy="1741830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968"/>
            </a:p>
          </p:txBody>
        </p: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44A68E03-8461-B3AC-5CA7-64EAA0AD2382}"/>
              </a:ext>
            </a:extLst>
          </p:cNvPr>
          <p:cNvGrpSpPr/>
          <p:nvPr/>
        </p:nvGrpSpPr>
        <p:grpSpPr>
          <a:xfrm>
            <a:off x="6606586" y="7853765"/>
            <a:ext cx="6518017" cy="2872205"/>
            <a:chOff x="4006520" y="4762624"/>
            <a:chExt cx="3952809" cy="1741830"/>
          </a:xfrm>
        </p:grpSpPr>
        <p:sp>
          <p:nvSpPr>
            <p:cNvPr id="2" name="Segnaposto contenuto 1">
              <a:extLst>
                <a:ext uri="{FF2B5EF4-FFF2-40B4-BE49-F238E27FC236}">
                  <a16:creationId xmlns:a16="http://schemas.microsoft.com/office/drawing/2014/main" id="{BF6382DB-D10D-84EC-1E1C-AFDA341051D4}"/>
                </a:ext>
              </a:extLst>
            </p:cNvPr>
            <p:cNvSpPr txBox="1">
              <a:spLocks/>
            </p:cNvSpPr>
            <p:nvPr/>
          </p:nvSpPr>
          <p:spPr>
            <a:xfrm>
              <a:off x="4091501" y="4858225"/>
              <a:ext cx="3742665" cy="152605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3958" b="1" dirty="0">
                  <a:solidFill>
                    <a:schemeClr val="bg1"/>
                  </a:solidFill>
                </a:rPr>
                <a:t>Prodotti in Partnership</a:t>
              </a:r>
            </a:p>
            <a:p>
              <a:pPr algn="ctr"/>
              <a:r>
                <a:rPr lang="it-IT" sz="1814" spc="63" dirty="0">
                  <a:solidFill>
                    <a:schemeClr val="bg1"/>
                  </a:solidFill>
                </a:rPr>
                <a:t>Nuove Soluzioni e Nuovi Servizi in Partnership con autorevoli attori del mercato professionale.</a:t>
              </a:r>
            </a:p>
            <a:p>
              <a:pPr algn="ctr"/>
              <a:r>
                <a:rPr lang="it-IT" sz="1814" spc="63" dirty="0">
                  <a:solidFill>
                    <a:schemeClr val="bg1"/>
                  </a:solidFill>
                </a:rPr>
                <a:t>Soluzioni per Welfare Aziendale, consulenza previdenziale, finanza agevolata somministrazione del personale.</a:t>
              </a:r>
            </a:p>
            <a:p>
              <a:pPr algn="ctr"/>
              <a:r>
                <a:rPr lang="it-IT" sz="1814" b="1" spc="63" dirty="0">
                  <a:solidFill>
                    <a:schemeClr val="bg1"/>
                  </a:solidFill>
                </a:rPr>
                <a:t> </a:t>
              </a:r>
              <a:endParaRPr lang="it-IT" sz="1814" spc="63" dirty="0">
                <a:solidFill>
                  <a:schemeClr val="bg1"/>
                </a:solidFill>
              </a:endParaRPr>
            </a:p>
            <a:p>
              <a:pPr algn="ctr"/>
              <a:endParaRPr lang="it-IT" sz="1814" dirty="0">
                <a:solidFill>
                  <a:schemeClr val="bg1"/>
                </a:solidFill>
              </a:endParaRPr>
            </a:p>
            <a:p>
              <a:pPr algn="ctr"/>
              <a:endParaRPr lang="it-IT" sz="1979" dirty="0">
                <a:solidFill>
                  <a:schemeClr val="bg1"/>
                </a:solidFill>
              </a:endParaRPr>
            </a:p>
          </p:txBody>
        </p:sp>
        <p:sp>
          <p:nvSpPr>
            <p:cNvPr id="15" name="Rettangolo con angoli arrotondati 14">
              <a:extLst>
                <a:ext uri="{FF2B5EF4-FFF2-40B4-BE49-F238E27FC236}">
                  <a16:creationId xmlns:a16="http://schemas.microsoft.com/office/drawing/2014/main" id="{099C5559-E3C0-4AF6-1B79-84558E497C60}"/>
                </a:ext>
              </a:extLst>
            </p:cNvPr>
            <p:cNvSpPr/>
            <p:nvPr/>
          </p:nvSpPr>
          <p:spPr>
            <a:xfrm>
              <a:off x="4006520" y="4762624"/>
              <a:ext cx="3952809" cy="1741830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968"/>
            </a:p>
          </p:txBody>
        </p:sp>
      </p:grpSp>
    </p:spTree>
    <p:extLst>
      <p:ext uri="{BB962C8B-B14F-4D97-AF65-F5344CB8AC3E}">
        <p14:creationId xmlns:p14="http://schemas.microsoft.com/office/powerpoint/2010/main" val="395549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9644CA-886B-F1BC-B40C-2F608905C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05EA3234-9B0A-DDDC-1622-504DBCA7A1F5}"/>
              </a:ext>
            </a:extLst>
          </p:cNvPr>
          <p:cNvSpPr/>
          <p:nvPr/>
        </p:nvSpPr>
        <p:spPr>
          <a:xfrm>
            <a:off x="0" y="-28740"/>
            <a:ext cx="20104100" cy="11308556"/>
          </a:xfrm>
          <a:prstGeom prst="rect">
            <a:avLst/>
          </a:prstGeom>
          <a:solidFill>
            <a:srgbClr val="005DB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968"/>
          </a:p>
        </p:txBody>
      </p:sp>
      <p:pic>
        <p:nvPicPr>
          <p:cNvPr id="4" name="Immagine 3" descr="Immagine che contiene testo, Carattere, Elementi grafici, logo&#10;&#10;Il contenuto generato dall'IA potrebbe non essere corretto.">
            <a:extLst>
              <a:ext uri="{FF2B5EF4-FFF2-40B4-BE49-F238E27FC236}">
                <a16:creationId xmlns:a16="http://schemas.microsoft.com/office/drawing/2014/main" id="{A7239B8B-5007-4838-B7A6-2E9BB19A9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635" y="546236"/>
            <a:ext cx="5896949" cy="1695062"/>
          </a:xfrm>
          <a:prstGeom prst="rect">
            <a:avLst/>
          </a:prstGeom>
        </p:spPr>
      </p:pic>
      <p:grpSp>
        <p:nvGrpSpPr>
          <p:cNvPr id="29" name="Gruppo 28">
            <a:extLst>
              <a:ext uri="{FF2B5EF4-FFF2-40B4-BE49-F238E27FC236}">
                <a16:creationId xmlns:a16="http://schemas.microsoft.com/office/drawing/2014/main" id="{247084ED-1F5C-DD10-6BCF-8C013C45813D}"/>
              </a:ext>
            </a:extLst>
          </p:cNvPr>
          <p:cNvGrpSpPr/>
          <p:nvPr/>
        </p:nvGrpSpPr>
        <p:grpSpPr>
          <a:xfrm>
            <a:off x="11579377" y="3912645"/>
            <a:ext cx="7185773" cy="6452099"/>
            <a:chOff x="-531489" y="2230514"/>
            <a:chExt cx="4357765" cy="3912833"/>
          </a:xfrm>
        </p:grpSpPr>
        <p:grpSp>
          <p:nvGrpSpPr>
            <p:cNvPr id="21" name="Gruppo 20">
              <a:extLst>
                <a:ext uri="{FF2B5EF4-FFF2-40B4-BE49-F238E27FC236}">
                  <a16:creationId xmlns:a16="http://schemas.microsoft.com/office/drawing/2014/main" id="{22DE1285-B7DC-BE17-7515-60BB7477FC8A}"/>
                </a:ext>
              </a:extLst>
            </p:cNvPr>
            <p:cNvGrpSpPr/>
            <p:nvPr/>
          </p:nvGrpSpPr>
          <p:grpSpPr>
            <a:xfrm>
              <a:off x="470517" y="2230514"/>
              <a:ext cx="3355759" cy="3912833"/>
              <a:chOff x="470517" y="2230514"/>
              <a:chExt cx="3355759" cy="3912833"/>
            </a:xfrm>
          </p:grpSpPr>
          <p:grpSp>
            <p:nvGrpSpPr>
              <p:cNvPr id="14" name="Gruppo 13">
                <a:extLst>
                  <a:ext uri="{FF2B5EF4-FFF2-40B4-BE49-F238E27FC236}">
                    <a16:creationId xmlns:a16="http://schemas.microsoft.com/office/drawing/2014/main" id="{18C57211-6F58-2B6C-799D-DA1FFC8F6E9F}"/>
                  </a:ext>
                </a:extLst>
              </p:cNvPr>
              <p:cNvGrpSpPr/>
              <p:nvPr/>
            </p:nvGrpSpPr>
            <p:grpSpPr>
              <a:xfrm>
                <a:off x="577049" y="2317072"/>
                <a:ext cx="3249227" cy="3826275"/>
                <a:chOff x="577049" y="2317072"/>
                <a:chExt cx="3249227" cy="3826275"/>
              </a:xfrm>
            </p:grpSpPr>
            <p:sp>
              <p:nvSpPr>
                <p:cNvPr id="9" name="Segnaposto contenuto 1">
                  <a:extLst>
                    <a:ext uri="{FF2B5EF4-FFF2-40B4-BE49-F238E27FC236}">
                      <a16:creationId xmlns:a16="http://schemas.microsoft.com/office/drawing/2014/main" id="{545022AF-C723-697E-F4C4-137BC72B912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74703" y="2986576"/>
                  <a:ext cx="3053917" cy="2095129"/>
                </a:xfrm>
                <a:prstGeom prst="rect">
                  <a:avLst/>
                </a:prstGeom>
              </p:spPr>
              <p:txBody>
                <a:bodyPr/>
                <a:lstStyle>
                  <a:lvl1pPr marL="0" indent="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20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Clr>
                      <a:srgbClr val="005DBA"/>
                    </a:buClr>
                    <a:buFont typeface="Wingdings" panose="05000000000000000000" pitchFamily="2" charset="2"/>
                    <a:buChar char="§"/>
                    <a:defRPr sz="20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Clr>
                      <a:srgbClr val="005DBA"/>
                    </a:buClr>
                    <a:buFont typeface="Wingdings" panose="05000000000000000000" pitchFamily="2" charset="2"/>
                    <a:buChar char="§"/>
                    <a:defRPr sz="20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it-IT" sz="4617" b="1" dirty="0">
                      <a:solidFill>
                        <a:schemeClr val="bg1"/>
                      </a:solidFill>
                    </a:rPr>
                    <a:t>Studio </a:t>
                  </a:r>
                  <a:r>
                    <a:rPr lang="it-IT" sz="4617" dirty="0">
                      <a:solidFill>
                        <a:schemeClr val="bg1"/>
                      </a:solidFill>
                    </a:rPr>
                    <a:t>PRO</a:t>
                  </a:r>
                </a:p>
                <a:p>
                  <a:pPr algn="ctr"/>
                  <a:r>
                    <a:rPr lang="it-IT" sz="1979" dirty="0">
                      <a:solidFill>
                        <a:schemeClr val="bg1"/>
                      </a:solidFill>
                    </a:rPr>
                    <a:t>La soluzione gestionale completa progettata per ottimizzare l’organizzazione, le attività e la rendicontazione dello studio professionale.</a:t>
                  </a:r>
                </a:p>
                <a:p>
                  <a:pPr algn="ctr"/>
                  <a:r>
                    <a:rPr lang="it-IT" sz="1979" dirty="0">
                      <a:solidFill>
                        <a:schemeClr val="bg1"/>
                      </a:solidFill>
                    </a:rPr>
                    <a:t>Offre un sistema organizzativo flessibile con modelli di flusso preimpostati e personalizzabili, per una gestione più efficiente, produttiva e all’avanguardia.</a:t>
                  </a:r>
                </a:p>
                <a:p>
                  <a:pPr algn="ctr"/>
                  <a:endParaRPr lang="it-IT" sz="1979" dirty="0">
                    <a:solidFill>
                      <a:schemeClr val="bg1"/>
                    </a:solidFill>
                  </a:endParaRPr>
                </a:p>
                <a:p>
                  <a:pPr algn="ctr"/>
                  <a:endParaRPr lang="it-IT" sz="1979" dirty="0">
                    <a:solidFill>
                      <a:schemeClr val="bg1"/>
                    </a:solidFill>
                  </a:endParaRPr>
                </a:p>
                <a:p>
                  <a:pPr algn="ctr"/>
                  <a:endParaRPr lang="it-IT" sz="2309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" name="Rettangolo con angoli arrotondati 4">
                  <a:extLst>
                    <a:ext uri="{FF2B5EF4-FFF2-40B4-BE49-F238E27FC236}">
                      <a16:creationId xmlns:a16="http://schemas.microsoft.com/office/drawing/2014/main" id="{1E90763B-13D6-A138-8AEF-7A454EF56B16}"/>
                    </a:ext>
                  </a:extLst>
                </p:cNvPr>
                <p:cNvSpPr/>
                <p:nvPr/>
              </p:nvSpPr>
              <p:spPr>
                <a:xfrm>
                  <a:off x="577049" y="2317072"/>
                  <a:ext cx="3249227" cy="3826275"/>
                </a:xfrm>
                <a:prstGeom prst="roundRect">
                  <a:avLst>
                    <a:gd name="adj" fmla="val 7576"/>
                  </a:avLst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2968"/>
                </a:p>
              </p:txBody>
            </p:sp>
          </p:grpSp>
          <p:sp>
            <p:nvSpPr>
              <p:cNvPr id="17" name="Striscia diagonale 16">
                <a:extLst>
                  <a:ext uri="{FF2B5EF4-FFF2-40B4-BE49-F238E27FC236}">
                    <a16:creationId xmlns:a16="http://schemas.microsoft.com/office/drawing/2014/main" id="{CED63BBA-F7A2-BA88-9CED-D8C30589DCF9}"/>
                  </a:ext>
                </a:extLst>
              </p:cNvPr>
              <p:cNvSpPr/>
              <p:nvPr/>
            </p:nvSpPr>
            <p:spPr>
              <a:xfrm>
                <a:off x="470517" y="2230514"/>
                <a:ext cx="1198486" cy="1198486"/>
              </a:xfrm>
              <a:prstGeom prst="diagStrip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2968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Segnaposto contenuto 1">
              <a:extLst>
                <a:ext uri="{FF2B5EF4-FFF2-40B4-BE49-F238E27FC236}">
                  <a16:creationId xmlns:a16="http://schemas.microsoft.com/office/drawing/2014/main" id="{7CC419FB-D965-139A-A0A7-D59856FD9090}"/>
                </a:ext>
              </a:extLst>
            </p:cNvPr>
            <p:cNvSpPr txBox="1">
              <a:spLocks/>
            </p:cNvSpPr>
            <p:nvPr/>
          </p:nvSpPr>
          <p:spPr>
            <a:xfrm rot="18956277">
              <a:off x="-531489" y="2466138"/>
              <a:ext cx="3053917" cy="531424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4617" b="1" dirty="0">
                  <a:solidFill>
                    <a:schemeClr val="bg1"/>
                  </a:solidFill>
                </a:rPr>
                <a:t>NEW</a:t>
              </a:r>
              <a:endParaRPr lang="it-IT" sz="2309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7942E920-C583-511D-2CE5-2083C6BB6FD0}"/>
              </a:ext>
            </a:extLst>
          </p:cNvPr>
          <p:cNvGrpSpPr/>
          <p:nvPr/>
        </p:nvGrpSpPr>
        <p:grpSpPr>
          <a:xfrm>
            <a:off x="5319805" y="3912645"/>
            <a:ext cx="7223918" cy="6452099"/>
            <a:chOff x="2995340" y="2230514"/>
            <a:chExt cx="4380898" cy="3912833"/>
          </a:xfrm>
        </p:grpSpPr>
        <p:grpSp>
          <p:nvGrpSpPr>
            <p:cNvPr id="27" name="Gruppo 26">
              <a:extLst>
                <a:ext uri="{FF2B5EF4-FFF2-40B4-BE49-F238E27FC236}">
                  <a16:creationId xmlns:a16="http://schemas.microsoft.com/office/drawing/2014/main" id="{13490F86-8A52-DC65-65E4-C8BC22FDDE44}"/>
                </a:ext>
              </a:extLst>
            </p:cNvPr>
            <p:cNvGrpSpPr/>
            <p:nvPr/>
          </p:nvGrpSpPr>
          <p:grpSpPr>
            <a:xfrm>
              <a:off x="4050428" y="2230514"/>
              <a:ext cx="3325810" cy="3912833"/>
              <a:chOff x="4050428" y="2230514"/>
              <a:chExt cx="3325810" cy="3912833"/>
            </a:xfrm>
          </p:grpSpPr>
          <p:grpSp>
            <p:nvGrpSpPr>
              <p:cNvPr id="16" name="Gruppo 15">
                <a:extLst>
                  <a:ext uri="{FF2B5EF4-FFF2-40B4-BE49-F238E27FC236}">
                    <a16:creationId xmlns:a16="http://schemas.microsoft.com/office/drawing/2014/main" id="{8E66CC54-E6AC-7160-D2B5-30E065D2C0C9}"/>
                  </a:ext>
                </a:extLst>
              </p:cNvPr>
              <p:cNvGrpSpPr/>
              <p:nvPr/>
            </p:nvGrpSpPr>
            <p:grpSpPr>
              <a:xfrm>
                <a:off x="4127011" y="2317072"/>
                <a:ext cx="3249227" cy="3826275"/>
                <a:chOff x="4127011" y="2317072"/>
                <a:chExt cx="3249227" cy="3826275"/>
              </a:xfrm>
            </p:grpSpPr>
            <p:sp>
              <p:nvSpPr>
                <p:cNvPr id="8" name="Segnaposto contenuto 1">
                  <a:extLst>
                    <a:ext uri="{FF2B5EF4-FFF2-40B4-BE49-F238E27FC236}">
                      <a16:creationId xmlns:a16="http://schemas.microsoft.com/office/drawing/2014/main" id="{E583195A-AB28-90AF-9F07-EEC3C44582A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4472770" y="2986576"/>
                  <a:ext cx="2663133" cy="1184678"/>
                </a:xfrm>
                <a:prstGeom prst="rect">
                  <a:avLst/>
                </a:prstGeom>
              </p:spPr>
              <p:txBody>
                <a:bodyPr/>
                <a:lstStyle>
                  <a:lvl1pPr marL="0" indent="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20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Clr>
                      <a:srgbClr val="005DBA"/>
                    </a:buClr>
                    <a:buFont typeface="Wingdings" panose="05000000000000000000" pitchFamily="2" charset="2"/>
                    <a:buChar char="§"/>
                    <a:defRPr sz="20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Clr>
                      <a:srgbClr val="005DBA"/>
                    </a:buClr>
                    <a:buFont typeface="Wingdings" panose="05000000000000000000" pitchFamily="2" charset="2"/>
                    <a:buChar char="§"/>
                    <a:defRPr sz="20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it-IT" sz="4617" b="1" dirty="0">
                      <a:solidFill>
                        <a:schemeClr val="bg1"/>
                      </a:solidFill>
                    </a:rPr>
                    <a:t>Sintesi </a:t>
                  </a:r>
                  <a:r>
                    <a:rPr lang="it-IT" sz="4617" dirty="0">
                      <a:solidFill>
                        <a:schemeClr val="bg1"/>
                      </a:solidFill>
                    </a:rPr>
                    <a:t>PRO</a:t>
                  </a:r>
                </a:p>
                <a:p>
                  <a:pPr algn="ctr"/>
                  <a:r>
                    <a:rPr lang="it-IT" sz="1979" spc="63" dirty="0">
                      <a:solidFill>
                        <a:schemeClr val="bg1"/>
                      </a:solidFill>
                    </a:rPr>
                    <a:t>il modulo aggiuntivo che potenzia la banca dati Lavoro PRO, offrendo strumenti avanzati per l'analisi e la comparazione della normativa contrattuale e della retribuzione, uno strumento indispensabile per il lavoro quotidiano del consulente del lavoro.</a:t>
                  </a:r>
                  <a:endParaRPr lang="it-IT" sz="1979" dirty="0">
                    <a:solidFill>
                      <a:schemeClr val="bg1"/>
                    </a:solidFill>
                  </a:endParaRPr>
                </a:p>
                <a:p>
                  <a:pPr algn="ctr"/>
                  <a:endParaRPr lang="it-IT" sz="2309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" name="Rettangolo con angoli arrotondati 10">
                  <a:extLst>
                    <a:ext uri="{FF2B5EF4-FFF2-40B4-BE49-F238E27FC236}">
                      <a16:creationId xmlns:a16="http://schemas.microsoft.com/office/drawing/2014/main" id="{FF656F78-4D93-103E-2484-EB867B47698F}"/>
                    </a:ext>
                  </a:extLst>
                </p:cNvPr>
                <p:cNvSpPr/>
                <p:nvPr/>
              </p:nvSpPr>
              <p:spPr>
                <a:xfrm>
                  <a:off x="4127011" y="2317072"/>
                  <a:ext cx="3249227" cy="3826275"/>
                </a:xfrm>
                <a:prstGeom prst="roundRect">
                  <a:avLst>
                    <a:gd name="adj" fmla="val 7576"/>
                  </a:avLst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2968"/>
                </a:p>
              </p:txBody>
            </p:sp>
          </p:grpSp>
          <p:sp>
            <p:nvSpPr>
              <p:cNvPr id="22" name="Striscia diagonale 21">
                <a:extLst>
                  <a:ext uri="{FF2B5EF4-FFF2-40B4-BE49-F238E27FC236}">
                    <a16:creationId xmlns:a16="http://schemas.microsoft.com/office/drawing/2014/main" id="{4852F007-9B5F-23D7-E315-0D9C6AF92FC7}"/>
                  </a:ext>
                </a:extLst>
              </p:cNvPr>
              <p:cNvSpPr/>
              <p:nvPr/>
            </p:nvSpPr>
            <p:spPr>
              <a:xfrm>
                <a:off x="4050428" y="2230514"/>
                <a:ext cx="1198486" cy="1198486"/>
              </a:xfrm>
              <a:prstGeom prst="diagStrip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2968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3" name="Segnaposto contenuto 1">
              <a:extLst>
                <a:ext uri="{FF2B5EF4-FFF2-40B4-BE49-F238E27FC236}">
                  <a16:creationId xmlns:a16="http://schemas.microsoft.com/office/drawing/2014/main" id="{14FCC2B0-41FE-2407-E286-698CBDE7986F}"/>
                </a:ext>
              </a:extLst>
            </p:cNvPr>
            <p:cNvSpPr txBox="1">
              <a:spLocks/>
            </p:cNvSpPr>
            <p:nvPr/>
          </p:nvSpPr>
          <p:spPr>
            <a:xfrm rot="18956277">
              <a:off x="2995340" y="2455229"/>
              <a:ext cx="3053917" cy="531424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4617" b="1" dirty="0">
                  <a:solidFill>
                    <a:schemeClr val="bg1"/>
                  </a:solidFill>
                </a:rPr>
                <a:t>NEW</a:t>
              </a:r>
              <a:endParaRPr lang="it-IT" sz="2309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1C251DD8-0F31-1585-6F0C-E2A2D43D200E}"/>
              </a:ext>
            </a:extLst>
          </p:cNvPr>
          <p:cNvGrpSpPr/>
          <p:nvPr/>
        </p:nvGrpSpPr>
        <p:grpSpPr>
          <a:xfrm>
            <a:off x="-896195" y="3993003"/>
            <a:ext cx="7177218" cy="6434110"/>
            <a:chOff x="-573682" y="2230514"/>
            <a:chExt cx="4352577" cy="3901924"/>
          </a:xfrm>
        </p:grpSpPr>
        <p:grpSp>
          <p:nvGrpSpPr>
            <p:cNvPr id="30" name="Gruppo 29">
              <a:extLst>
                <a:ext uri="{FF2B5EF4-FFF2-40B4-BE49-F238E27FC236}">
                  <a16:creationId xmlns:a16="http://schemas.microsoft.com/office/drawing/2014/main" id="{7A3F83A2-3FC0-A94F-FF34-9929C91A66EB}"/>
                </a:ext>
              </a:extLst>
            </p:cNvPr>
            <p:cNvGrpSpPr/>
            <p:nvPr/>
          </p:nvGrpSpPr>
          <p:grpSpPr>
            <a:xfrm>
              <a:off x="445115" y="2230514"/>
              <a:ext cx="3333780" cy="3901924"/>
              <a:chOff x="7592420" y="2241423"/>
              <a:chExt cx="3333780" cy="3901924"/>
            </a:xfrm>
          </p:grpSpPr>
          <p:grpSp>
            <p:nvGrpSpPr>
              <p:cNvPr id="31" name="Gruppo 30">
                <a:extLst>
                  <a:ext uri="{FF2B5EF4-FFF2-40B4-BE49-F238E27FC236}">
                    <a16:creationId xmlns:a16="http://schemas.microsoft.com/office/drawing/2014/main" id="{1C91615C-5A49-D034-0453-6668A8DB9C55}"/>
                  </a:ext>
                </a:extLst>
              </p:cNvPr>
              <p:cNvGrpSpPr/>
              <p:nvPr/>
            </p:nvGrpSpPr>
            <p:grpSpPr>
              <a:xfrm>
                <a:off x="7676973" y="2317072"/>
                <a:ext cx="3249227" cy="3826275"/>
                <a:chOff x="7676973" y="2317072"/>
                <a:chExt cx="3249227" cy="3826275"/>
              </a:xfrm>
            </p:grpSpPr>
            <p:sp>
              <p:nvSpPr>
                <p:cNvPr id="33" name="Segnaposto contenuto 1">
                  <a:extLst>
                    <a:ext uri="{FF2B5EF4-FFF2-40B4-BE49-F238E27FC236}">
                      <a16:creationId xmlns:a16="http://schemas.microsoft.com/office/drawing/2014/main" id="{907A28C8-0FD6-2A12-F350-5066CFF694F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954391" y="2924432"/>
                  <a:ext cx="2715461" cy="1526058"/>
                </a:xfrm>
                <a:prstGeom prst="rect">
                  <a:avLst/>
                </a:prstGeom>
              </p:spPr>
              <p:txBody>
                <a:bodyPr/>
                <a:lstStyle>
                  <a:lvl1pPr marL="0" indent="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20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Clr>
                      <a:srgbClr val="005DBA"/>
                    </a:buClr>
                    <a:buFont typeface="Wingdings" panose="05000000000000000000" pitchFamily="2" charset="2"/>
                    <a:buChar char="§"/>
                    <a:defRPr sz="20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Clr>
                      <a:srgbClr val="005DBA"/>
                    </a:buClr>
                    <a:buFont typeface="Wingdings" panose="05000000000000000000" pitchFamily="2" charset="2"/>
                    <a:buChar char="§"/>
                    <a:defRPr sz="20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Poppins" panose="00000500000000000000" pitchFamily="2" charset="0"/>
                      <a:ea typeface="+mn-ea"/>
                      <a:cs typeface="Poppins" panose="00000500000000000000" pitchFamily="2" charset="0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it-IT" sz="4617" b="1" dirty="0">
                      <a:solidFill>
                        <a:schemeClr val="bg1"/>
                      </a:solidFill>
                    </a:rPr>
                    <a:t>AI-</a:t>
                  </a:r>
                  <a:r>
                    <a:rPr lang="it-IT" sz="4617" b="1" dirty="0" err="1">
                      <a:solidFill>
                        <a:schemeClr val="bg1"/>
                      </a:solidFill>
                    </a:rPr>
                    <a:t>nstein</a:t>
                  </a:r>
                  <a:endParaRPr lang="it-IT" sz="4617" b="1" dirty="0">
                    <a:solidFill>
                      <a:schemeClr val="bg1"/>
                    </a:solidFill>
                  </a:endParaRPr>
                </a:p>
                <a:p>
                  <a:pPr algn="ctr"/>
                  <a:r>
                    <a:rPr lang="it-IT" sz="1979" spc="63" dirty="0">
                      <a:solidFill>
                        <a:schemeClr val="bg1"/>
                      </a:solidFill>
                    </a:rPr>
                    <a:t>AI-</a:t>
                  </a:r>
                  <a:r>
                    <a:rPr lang="it-IT" sz="1979" spc="63" dirty="0" err="1">
                      <a:solidFill>
                        <a:schemeClr val="bg1"/>
                      </a:solidFill>
                    </a:rPr>
                    <a:t>nstein</a:t>
                  </a:r>
                  <a:r>
                    <a:rPr lang="it-IT" sz="1979" spc="63" dirty="0">
                      <a:solidFill>
                        <a:schemeClr val="bg1"/>
                      </a:solidFill>
                    </a:rPr>
                    <a:t> è la prima soluzione basata su un modello di Intelligenza Artificiale conversazionale (chatbot), in grado di: rispondere a quesiti in ambito Lavoro e Fiscale su normativa, prassi amministrativa e CCNL, creare formule e modelli di comunicazione, contratti e verbali ed elaborare sintesi e riassunti di documenti complessi.</a:t>
                  </a:r>
                  <a:endParaRPr lang="it-IT" sz="1979" dirty="0">
                    <a:solidFill>
                      <a:schemeClr val="bg1"/>
                    </a:solidFill>
                  </a:endParaRPr>
                </a:p>
                <a:p>
                  <a:pPr algn="ctr"/>
                  <a:endParaRPr lang="it-IT" sz="2309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" name="Rettangolo con angoli arrotondati 33">
                  <a:extLst>
                    <a:ext uri="{FF2B5EF4-FFF2-40B4-BE49-F238E27FC236}">
                      <a16:creationId xmlns:a16="http://schemas.microsoft.com/office/drawing/2014/main" id="{7D314348-F87A-956E-24CA-51B7867D0924}"/>
                    </a:ext>
                  </a:extLst>
                </p:cNvPr>
                <p:cNvSpPr/>
                <p:nvPr/>
              </p:nvSpPr>
              <p:spPr>
                <a:xfrm>
                  <a:off x="7676973" y="2317072"/>
                  <a:ext cx="3249227" cy="3826275"/>
                </a:xfrm>
                <a:prstGeom prst="roundRect">
                  <a:avLst>
                    <a:gd name="adj" fmla="val 7576"/>
                  </a:avLst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2968"/>
                </a:p>
              </p:txBody>
            </p:sp>
          </p:grpSp>
          <p:sp>
            <p:nvSpPr>
              <p:cNvPr id="32" name="Striscia diagonale 31">
                <a:extLst>
                  <a:ext uri="{FF2B5EF4-FFF2-40B4-BE49-F238E27FC236}">
                    <a16:creationId xmlns:a16="http://schemas.microsoft.com/office/drawing/2014/main" id="{4137CFBF-19EF-0612-16AD-9327AD90C5FE}"/>
                  </a:ext>
                </a:extLst>
              </p:cNvPr>
              <p:cNvSpPr/>
              <p:nvPr/>
            </p:nvSpPr>
            <p:spPr>
              <a:xfrm>
                <a:off x="7592420" y="2241423"/>
                <a:ext cx="1198486" cy="1198486"/>
              </a:xfrm>
              <a:prstGeom prst="diagStrip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2968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Segnaposto contenuto 1">
              <a:extLst>
                <a:ext uri="{FF2B5EF4-FFF2-40B4-BE49-F238E27FC236}">
                  <a16:creationId xmlns:a16="http://schemas.microsoft.com/office/drawing/2014/main" id="{C7C1F7D3-A574-C411-B5DE-52C9B584F504}"/>
                </a:ext>
              </a:extLst>
            </p:cNvPr>
            <p:cNvSpPr txBox="1">
              <a:spLocks/>
            </p:cNvSpPr>
            <p:nvPr/>
          </p:nvSpPr>
          <p:spPr>
            <a:xfrm rot="18956277">
              <a:off x="-573682" y="2466138"/>
              <a:ext cx="3053917" cy="531424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005DBA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+mn-ea"/>
                  <a:cs typeface="Poppins" panose="00000500000000000000" pitchFamily="2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t-IT" sz="4617" b="1" dirty="0">
                  <a:solidFill>
                    <a:schemeClr val="bg1"/>
                  </a:solidFill>
                </a:rPr>
                <a:t>NEW</a:t>
              </a:r>
              <a:endParaRPr lang="it-IT" sz="2309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CustomShape 3">
            <a:extLst>
              <a:ext uri="{FF2B5EF4-FFF2-40B4-BE49-F238E27FC236}">
                <a16:creationId xmlns:a16="http://schemas.microsoft.com/office/drawing/2014/main" id="{7DB448E0-08ED-8D4A-BEA2-BD9AD72A84FA}"/>
              </a:ext>
            </a:extLst>
          </p:cNvPr>
          <p:cNvSpPr/>
          <p:nvPr/>
        </p:nvSpPr>
        <p:spPr>
          <a:xfrm>
            <a:off x="3302987" y="2555409"/>
            <a:ext cx="12783239" cy="96193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48406" tIns="74203" rIns="148406" bIns="74203">
            <a:spAutoFit/>
          </a:bodyPr>
          <a:lstStyle/>
          <a:p>
            <a:pPr algn="ctr">
              <a:defRPr/>
            </a:pPr>
            <a:r>
              <a:rPr lang="en-US" sz="5277" b="1" spc="-2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 </a:t>
            </a:r>
            <a:r>
              <a:rPr lang="en-US" sz="5277" b="1" spc="-2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nuove</a:t>
            </a:r>
            <a:r>
              <a:rPr lang="en-US" sz="5277" b="1" spc="-2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5277" b="1" spc="-2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soluzioni</a:t>
            </a:r>
            <a:endParaRPr lang="en-US" sz="5277" b="1" spc="-2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39" name="Connettore diritto 38">
            <a:extLst>
              <a:ext uri="{FF2B5EF4-FFF2-40B4-BE49-F238E27FC236}">
                <a16:creationId xmlns:a16="http://schemas.microsoft.com/office/drawing/2014/main" id="{EA127B2B-868D-9880-A85B-D57EF44FC684}"/>
              </a:ext>
            </a:extLst>
          </p:cNvPr>
          <p:cNvCxnSpPr/>
          <p:nvPr/>
        </p:nvCxnSpPr>
        <p:spPr>
          <a:xfrm>
            <a:off x="6622636" y="3517280"/>
            <a:ext cx="62742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727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2668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Day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2&quot;&gt;&lt;elem m_fUsage=&quot;1.00000000000000000000E+00&quot;&gt;&lt;m_msothmcolidx val=&quot;0&quot;/&gt;&lt;m_rgb r=&quot;00&quot; g=&quot;B0&quot; b=&quot;96&quot;/&gt;&lt;/elem&gt;&lt;elem m_fUsage=&quot;9.00000000000000022204E-01&quot;&gt;&lt;m_msothmcolidx val=&quot;0&quot;/&gt;&lt;m_rgb r=&quot;00&quot; g=&quot;A9&quot; b=&quot;8F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22330</TotalTime>
  <Words>434</Words>
  <Application>Microsoft Macintosh PowerPoint</Application>
  <PresentationFormat>Personalizzato</PresentationFormat>
  <Paragraphs>39</Paragraphs>
  <Slides>5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10" baseType="lpstr">
      <vt:lpstr>Arial</vt:lpstr>
      <vt:lpstr>Calibri</vt:lpstr>
      <vt:lpstr>Poppins</vt:lpstr>
      <vt:lpstr>Wingdings</vt:lpstr>
      <vt:lpstr>Tema di Office</vt:lpstr>
      <vt:lpstr>Presentazione standard di PowerPoint</vt:lpstr>
      <vt:lpstr>Presentazione standard di PowerPoint</vt:lpstr>
      <vt:lpstr>Il nuovo posizionamento di TeleConsul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De Leonardis</dc:creator>
  <cp:lastModifiedBy>Santo Santacaterina</cp:lastModifiedBy>
  <cp:revision>738</cp:revision>
  <dcterms:created xsi:type="dcterms:W3CDTF">2021-11-25T17:45:12Z</dcterms:created>
  <dcterms:modified xsi:type="dcterms:W3CDTF">2025-10-10T08:31:14Z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2021-11-25T00:00:00Z</vt:filetime>
  </property>
  <property fmtid="{D5CDD505-2E9C-101B-9397-08002B2CF9AE}" pid="3" name="Creator">
    <vt:lpwstr>Adobe InDesign 16.1 (Macintosh)</vt:lpwstr>
  </property>
  <property fmtid="{D5CDD505-2E9C-101B-9397-08002B2CF9AE}" pid="4" name="LastSaved">
    <vt:filetime>2021-11-25T00:00:00Z</vt:filetime>
  </property>
</Properties>
</file>