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368" r:id="rId4"/>
    <p:sldId id="369" r:id="rId5"/>
    <p:sldId id="370" r:id="rId6"/>
    <p:sldId id="359" r:id="rId7"/>
    <p:sldId id="358" r:id="rId8"/>
    <p:sldId id="367" r:id="rId9"/>
    <p:sldId id="360" r:id="rId10"/>
    <p:sldId id="361" r:id="rId11"/>
    <p:sldId id="362" r:id="rId12"/>
    <p:sldId id="363" r:id="rId13"/>
    <p:sldId id="391" r:id="rId14"/>
    <p:sldId id="392" r:id="rId15"/>
    <p:sldId id="371" r:id="rId16"/>
    <p:sldId id="372" r:id="rId17"/>
    <p:sldId id="373" r:id="rId18"/>
    <p:sldId id="374" r:id="rId19"/>
    <p:sldId id="375" r:id="rId20"/>
    <p:sldId id="376" r:id="rId21"/>
    <p:sldId id="377" r:id="rId22"/>
    <p:sldId id="378" r:id="rId23"/>
    <p:sldId id="379" r:id="rId24"/>
    <p:sldId id="380" r:id="rId25"/>
    <p:sldId id="381" r:id="rId26"/>
    <p:sldId id="382" r:id="rId27"/>
    <p:sldId id="383" r:id="rId28"/>
    <p:sldId id="384" r:id="rId29"/>
    <p:sldId id="385" r:id="rId30"/>
    <p:sldId id="386" r:id="rId31"/>
    <p:sldId id="388" r:id="rId32"/>
    <p:sldId id="389" r:id="rId33"/>
    <p:sldId id="390" r:id="rId34"/>
    <p:sldId id="393" r:id="rId35"/>
    <p:sldId id="394" r:id="rId36"/>
    <p:sldId id="395" r:id="rId37"/>
    <p:sldId id="364" r:id="rId38"/>
    <p:sldId id="365" r:id="rId39"/>
    <p:sldId id="366"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5148" autoAdjust="0"/>
  </p:normalViewPr>
  <p:slideViewPr>
    <p:cSldViewPr snapToGrid="0">
      <p:cViewPr varScale="1">
        <p:scale>
          <a:sx n="109" d="100"/>
          <a:sy n="109" d="100"/>
        </p:scale>
        <p:origin x="55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10/15/2025</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‹N›</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ncho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48A87A34-81AB-432B-8DAE-1953F412C126}"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1447191" y="2824269"/>
            <a:ext cx="4645152" cy="2644457"/>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412362" y="2821491"/>
            <a:ext cx="4645152" cy="2637371"/>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10/15/2025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10/15/2025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10/15/2025</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10/15/2025</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‹N›</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2661849-35A4-1B6F-6E93-93557678F7ED}"/>
              </a:ext>
            </a:extLst>
          </p:cNvPr>
          <p:cNvSpPr>
            <a:spLocks noGrp="1"/>
          </p:cNvSpPr>
          <p:nvPr>
            <p:ph type="ctrTitle"/>
          </p:nvPr>
        </p:nvSpPr>
        <p:spPr>
          <a:xfrm>
            <a:off x="604299" y="802298"/>
            <a:ext cx="10450553" cy="2541431"/>
          </a:xfrm>
        </p:spPr>
        <p:txBody>
          <a:bodyPr>
            <a:normAutofit/>
          </a:bodyPr>
          <a:lstStyle/>
          <a:p>
            <a:pPr algn="ctr"/>
            <a:r>
              <a:rPr lang="it-IT" sz="4000" dirty="0"/>
              <a:t>Dimissioni per fatti concludenti: lo stato attuale dell’arte</a:t>
            </a:r>
          </a:p>
        </p:txBody>
      </p:sp>
      <p:sp>
        <p:nvSpPr>
          <p:cNvPr id="3" name="Sottotitolo 2">
            <a:extLst>
              <a:ext uri="{FF2B5EF4-FFF2-40B4-BE49-F238E27FC236}">
                <a16:creationId xmlns:a16="http://schemas.microsoft.com/office/drawing/2014/main" id="{E7186F67-A41A-87F9-363C-49C40B057958}"/>
              </a:ext>
            </a:extLst>
          </p:cNvPr>
          <p:cNvSpPr>
            <a:spLocks noGrp="1"/>
          </p:cNvSpPr>
          <p:nvPr>
            <p:ph type="subTitle" idx="1"/>
          </p:nvPr>
        </p:nvSpPr>
        <p:spPr>
          <a:xfrm>
            <a:off x="604299" y="3531204"/>
            <a:ext cx="10450553" cy="659133"/>
          </a:xfrm>
        </p:spPr>
        <p:txBody>
          <a:bodyPr/>
          <a:lstStyle/>
          <a:p>
            <a:pPr algn="r"/>
            <a:r>
              <a:rPr lang="it-IT" dirty="0" err="1"/>
              <a:t>michele</a:t>
            </a:r>
            <a:r>
              <a:rPr lang="it-IT" dirty="0"/>
              <a:t> donati – consulente del lavoro in ancona</a:t>
            </a:r>
          </a:p>
        </p:txBody>
      </p:sp>
      <p:sp>
        <p:nvSpPr>
          <p:cNvPr id="4" name="Sottotitolo 2">
            <a:extLst>
              <a:ext uri="{FF2B5EF4-FFF2-40B4-BE49-F238E27FC236}">
                <a16:creationId xmlns:a16="http://schemas.microsoft.com/office/drawing/2014/main" id="{8CC5EAF7-6F04-33B8-0D4D-32DCB29AEB8C}"/>
              </a:ext>
            </a:extLst>
          </p:cNvPr>
          <p:cNvSpPr txBox="1">
            <a:spLocks/>
          </p:cNvSpPr>
          <p:nvPr/>
        </p:nvSpPr>
        <p:spPr>
          <a:xfrm>
            <a:off x="604299" y="4550296"/>
            <a:ext cx="10450553" cy="659133"/>
          </a:xfrm>
          <a:prstGeom prst="rect">
            <a:avLst/>
          </a:prstGeom>
        </p:spPr>
        <p:txBody>
          <a:bodyPr vert="horz" lIns="91440" tIns="91440" rIns="91440" bIns="91440" rtlCol="0">
            <a:normAutofit/>
          </a:bodyPr>
          <a:lstStyle>
            <a:lvl1pPr marL="0" indent="0" algn="l" defTabSz="914400" rtl="0" eaLnBrk="1" latinLnBrk="0" hangingPunct="1">
              <a:lnSpc>
                <a:spcPct val="120000"/>
              </a:lnSpc>
              <a:spcBef>
                <a:spcPts val="1000"/>
              </a:spcBef>
              <a:buClr>
                <a:schemeClr val="accent1"/>
              </a:buClr>
              <a:buSzPct val="100000"/>
              <a:buFont typeface="Arial" panose="020B0604020202020204" pitchFamily="34" charset="0"/>
              <a:buNone/>
              <a:defRPr sz="1800" b="0" kern="1200" cap="all" baseline="0">
                <a:solidFill>
                  <a:schemeClr val="tx1"/>
                </a:solidFill>
                <a:effectLst/>
                <a:latin typeface="+mn-lt"/>
                <a:ea typeface="+mn-ea"/>
                <a:cs typeface="+mn-cs"/>
              </a:defRPr>
            </a:lvl1pPr>
            <a:lvl2pPr marL="457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cap="none" baseline="0">
                <a:solidFill>
                  <a:schemeClr val="tx1"/>
                </a:solidFill>
                <a:effectLst/>
                <a:latin typeface="+mn-lt"/>
                <a:ea typeface="+mn-ea"/>
                <a:cs typeface="+mn-cs"/>
              </a:defRPr>
            </a:lvl2pPr>
            <a:lvl3pPr marL="914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800" kern="1200">
                <a:solidFill>
                  <a:schemeClr val="tx1"/>
                </a:solidFill>
                <a:effectLst/>
                <a:latin typeface="+mn-lt"/>
                <a:ea typeface="+mn-ea"/>
                <a:cs typeface="+mn-cs"/>
              </a:defRPr>
            </a:lvl3pPr>
            <a:lvl4pPr marL="1371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cap="none" baseline="0">
                <a:solidFill>
                  <a:schemeClr val="tx1"/>
                </a:solidFill>
                <a:effectLst/>
                <a:latin typeface="+mn-lt"/>
                <a:ea typeface="+mn-ea"/>
                <a:cs typeface="+mn-cs"/>
              </a:defRPr>
            </a:lvl4pPr>
            <a:lvl5pPr marL="18288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5pPr>
            <a:lvl6pPr marL="22860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accent1"/>
              </a:buClr>
              <a:buSzPct val="100000"/>
              <a:buFont typeface="Arial" panose="020B0604020202020204" pitchFamily="34" charset="0"/>
              <a:buNone/>
              <a:defRPr sz="1600" kern="1200" baseline="0">
                <a:solidFill>
                  <a:schemeClr val="tx1"/>
                </a:solidFill>
                <a:effectLst/>
                <a:latin typeface="+mn-lt"/>
                <a:ea typeface="+mn-ea"/>
                <a:cs typeface="+mn-cs"/>
              </a:defRPr>
            </a:lvl9pPr>
          </a:lstStyle>
          <a:p>
            <a:pPr algn="r"/>
            <a:endParaRPr lang="it-IT" dirty="0"/>
          </a:p>
        </p:txBody>
      </p:sp>
    </p:spTree>
    <p:extLst>
      <p:ext uri="{BB962C8B-B14F-4D97-AF65-F5344CB8AC3E}">
        <p14:creationId xmlns:p14="http://schemas.microsoft.com/office/powerpoint/2010/main" val="25659158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51C22-1135-FC80-00FA-EF4293B11734}"/>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7B89612-DC19-17BF-5361-A1BD0C729BDC}"/>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DB1D7899-F812-BA87-BB71-9DC26609748A}"/>
              </a:ext>
            </a:extLst>
          </p:cNvPr>
          <p:cNvSpPr>
            <a:spLocks noGrp="1"/>
          </p:cNvSpPr>
          <p:nvPr>
            <p:ph idx="1"/>
          </p:nvPr>
        </p:nvSpPr>
        <p:spPr>
          <a:xfrm>
            <a:off x="214684" y="2015731"/>
            <a:ext cx="11648661" cy="4226043"/>
          </a:xfrm>
        </p:spPr>
        <p:txBody>
          <a:bodyPr>
            <a:normAutofit fontScale="92500" lnSpcReduction="10000"/>
          </a:bodyPr>
          <a:lstStyle/>
          <a:p>
            <a:pPr marL="0" indent="0" algn="just">
              <a:buNone/>
            </a:pPr>
            <a:r>
              <a:rPr lang="it-IT" dirty="0"/>
              <a:t>Art. 19 legge n. 203/2024 – i chiarimenti sin qui forniti dall’INL: la </a:t>
            </a:r>
            <a:r>
              <a:rPr lang="it-IT" b="1" dirty="0"/>
              <a:t>nota n. 579 del 22/01/2025</a:t>
            </a:r>
          </a:p>
          <a:p>
            <a:pPr marL="0" indent="0" algn="just">
              <a:buNone/>
            </a:pPr>
            <a:r>
              <a:rPr lang="it-IT" dirty="0"/>
              <a:t>Contenuto della comunicazione e verifiche </a:t>
            </a:r>
          </a:p>
          <a:p>
            <a:pPr marL="0" indent="0" algn="just">
              <a:buNone/>
            </a:pPr>
            <a:r>
              <a:rPr lang="it-IT" dirty="0"/>
              <a:t>La comunicazione che il datore di lavoro intende effettuare alla sede territoriale di questo Ispettorato, preferibilmente a mezzo PEC all’indirizzo istituzionale di ciascuna sede, dovrà riportare </a:t>
            </a:r>
            <a:r>
              <a:rPr lang="it-IT" b="1" dirty="0"/>
              <a:t>tutte le informazioni a conoscenza dello stesso datore concernenti il lavoratore e riferibili non solo ai dati anagrafici ma soprattutto ai recapiti, anche telefonici e di posta elettronica</a:t>
            </a:r>
            <a:r>
              <a:rPr lang="it-IT" dirty="0"/>
              <a:t>, di cui è a conoscenza. </a:t>
            </a:r>
          </a:p>
          <a:p>
            <a:pPr marL="0" indent="0" algn="just">
              <a:buNone/>
            </a:pPr>
            <a:r>
              <a:rPr lang="it-IT" dirty="0"/>
              <a:t>Al riguardo si mette a disposizione dell’utenza un modello di comunicazione volto a uniformarne i contenuti e semplificare il relativo adempimento da parte dei datori di lavoro. (…)</a:t>
            </a:r>
          </a:p>
          <a:p>
            <a:pPr marL="0" indent="0" algn="just">
              <a:buNone/>
            </a:pPr>
            <a:r>
              <a:rPr lang="it-IT" dirty="0"/>
              <a:t>Al fine di non vanificare l’efficacia di eventuali accertamenti, gli stessi dovranno essere avviati e conclusi con la massima tempestività e comunque entro il termine di trenta giorni dalla ricezione della comunicazione trasmessa dal datore di lavoro. </a:t>
            </a:r>
          </a:p>
        </p:txBody>
      </p:sp>
    </p:spTree>
    <p:extLst>
      <p:ext uri="{BB962C8B-B14F-4D97-AF65-F5344CB8AC3E}">
        <p14:creationId xmlns:p14="http://schemas.microsoft.com/office/powerpoint/2010/main" val="1800173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06516-A2DC-8791-0FB9-72ACCD3AA01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91AC5D0-CBE2-19DB-F76F-246CF282B309}"/>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63B9F5EA-011E-5B72-BC53-4E4B296A3D27}"/>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dall’INL: la </a:t>
            </a:r>
            <a:r>
              <a:rPr lang="it-IT" b="1" dirty="0"/>
              <a:t>nota n. 579 del 22/01/2025</a:t>
            </a:r>
          </a:p>
          <a:p>
            <a:pPr marL="0" indent="0" algn="just">
              <a:buNone/>
            </a:pPr>
            <a:r>
              <a:rPr lang="it-IT" dirty="0"/>
              <a:t>Risoluzione del rapporto e prova contraria</a:t>
            </a:r>
          </a:p>
          <a:p>
            <a:pPr marL="0" indent="0" algn="just">
              <a:buNone/>
            </a:pPr>
            <a:r>
              <a:rPr lang="it-IT" dirty="0"/>
              <a:t>(…) L’effetto risolutivo del rapporto potrà tuttavia essere evitato laddove il lavoratore dimostri “l’impossibilità, per causa di forza maggiore o per fatto imputabile al datore di lavoro, di </a:t>
            </a:r>
            <a:r>
              <a:rPr lang="it-IT" b="1" dirty="0"/>
              <a:t>comunicare</a:t>
            </a:r>
            <a:r>
              <a:rPr lang="it-IT" dirty="0"/>
              <a:t> i motivi che giustificano la sua assenza”. </a:t>
            </a:r>
          </a:p>
          <a:p>
            <a:pPr marL="0" indent="0" algn="just">
              <a:buNone/>
            </a:pPr>
            <a:r>
              <a:rPr lang="it-IT" dirty="0"/>
              <a:t>Al riguardo </a:t>
            </a:r>
            <a:r>
              <a:rPr lang="it-IT" b="1" dirty="0"/>
              <a:t>il legislatore pone dunque in capo al lavoratore l’onere di provare non tanto i motivi che sono alla base dell’assenza, bensì l’impossibilità di comunicare gli stessi al datore di lavoro</a:t>
            </a:r>
            <a:r>
              <a:rPr lang="it-IT" dirty="0"/>
              <a:t> (ad es. perché ricoverato in ospedale) o comunque la circostanza di averli comunicati.</a:t>
            </a:r>
          </a:p>
        </p:txBody>
      </p:sp>
    </p:spTree>
    <p:extLst>
      <p:ext uri="{BB962C8B-B14F-4D97-AF65-F5344CB8AC3E}">
        <p14:creationId xmlns:p14="http://schemas.microsoft.com/office/powerpoint/2010/main" val="1747267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92C4D-4A6E-6C73-436C-0FF8E241A5E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0F78AE9-0249-7109-4C07-7B45572CF17C}"/>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C4AC51F9-3896-DDC2-D8F0-F1E060B70E3A}"/>
              </a:ext>
            </a:extLst>
          </p:cNvPr>
          <p:cNvSpPr>
            <a:spLocks noGrp="1"/>
          </p:cNvSpPr>
          <p:nvPr>
            <p:ph idx="1"/>
          </p:nvPr>
        </p:nvSpPr>
        <p:spPr>
          <a:xfrm>
            <a:off x="214684" y="2015731"/>
            <a:ext cx="11648661" cy="4226043"/>
          </a:xfrm>
        </p:spPr>
        <p:txBody>
          <a:bodyPr>
            <a:normAutofit fontScale="85000" lnSpcReduction="20000"/>
          </a:bodyPr>
          <a:lstStyle/>
          <a:p>
            <a:pPr marL="0" indent="0" algn="just">
              <a:buNone/>
            </a:pPr>
            <a:r>
              <a:rPr lang="it-IT" dirty="0"/>
              <a:t>Art. 19 legge n. 203/2024 – i chiarimenti sin qui forniti dall’INL: la </a:t>
            </a:r>
            <a:r>
              <a:rPr lang="it-IT" b="1" dirty="0"/>
              <a:t>nota n. 579 del 22/01/2025</a:t>
            </a:r>
          </a:p>
          <a:p>
            <a:pPr marL="0" indent="0" algn="just">
              <a:buNone/>
            </a:pPr>
            <a:r>
              <a:rPr lang="it-IT" dirty="0"/>
              <a:t>Risoluzione del rapporto e prova contraria</a:t>
            </a:r>
          </a:p>
          <a:p>
            <a:pPr marL="0" indent="0" algn="just">
              <a:buNone/>
            </a:pPr>
            <a:r>
              <a:rPr lang="it-IT" dirty="0"/>
              <a:t>Laddove il lavoratore dia effettivamente prova di quanto sopra ma anche nell’ipotesi in cui l’Ispettorato accerti autonomamente la non veridicità della comunicazione del datore di lavoro, non può trovare applicazione l’effetto risolutivo del rapporto di lavoro di cui al secondo periodo del nuovo comma 7-bis. </a:t>
            </a:r>
          </a:p>
          <a:p>
            <a:pPr marL="0" indent="0" algn="just">
              <a:buNone/>
            </a:pPr>
            <a:r>
              <a:rPr lang="it-IT" dirty="0"/>
              <a:t>Solo in tal caso l’Ispettorato provvederà a comunicare l’inefficacia della risoluzione sia al lavoratore – il quale avrà diritto alla ricostituzione del rapporto laddove il datore di lavoro abbia già provveduto alla trasmissione del relativo modello </a:t>
            </a:r>
            <a:r>
              <a:rPr lang="it-IT" dirty="0" err="1"/>
              <a:t>Unilav</a:t>
            </a:r>
            <a:r>
              <a:rPr lang="it-IT" dirty="0"/>
              <a:t> – sia al datore di lavoro possibilmente riscontrando, con lo stesso mezzo, la comunicazione via PEC ricevuta.</a:t>
            </a:r>
          </a:p>
          <a:p>
            <a:pPr marL="0" indent="0" algn="just">
              <a:buNone/>
            </a:pPr>
            <a:r>
              <a:rPr lang="it-IT" dirty="0"/>
              <a:t>Nell’ipotesi in cui risulti che il lavoratore, pur contattato dall’Ispettorato, sia stato assente senza giustificato motivo e non abbia dato prova dell’impossibilità della relativa comunicazione, il rapporto dovrà ritenersi comunque risolto. </a:t>
            </a:r>
          </a:p>
          <a:p>
            <a:pPr marL="0" indent="0" algn="just">
              <a:buNone/>
            </a:pPr>
            <a:r>
              <a:rPr lang="it-IT" dirty="0"/>
              <a:t>Al riguardo, i motivi alla base dell’assenza (ad es. mancato pagamento delle retribuzioni) potranno tuttavia essere oggetto di una diversa valutazione anche in termini di “giusta causa” delle dimissioni rispetto alle quali si provvederà ad informare il lavoratore dei conseguenti diritti.</a:t>
            </a:r>
          </a:p>
        </p:txBody>
      </p:sp>
    </p:spTree>
    <p:extLst>
      <p:ext uri="{BB962C8B-B14F-4D97-AF65-F5344CB8AC3E}">
        <p14:creationId xmlns:p14="http://schemas.microsoft.com/office/powerpoint/2010/main" val="30764525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84EE0-B791-EDA6-95B5-C345FB9150E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9873F47-1F33-61B4-2F64-B9A442FF230E}"/>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806B3A86-F950-E8EB-C4FA-14833784AEA6}"/>
              </a:ext>
            </a:extLst>
          </p:cNvPr>
          <p:cNvSpPr>
            <a:spLocks noGrp="1"/>
          </p:cNvSpPr>
          <p:nvPr>
            <p:ph idx="1"/>
          </p:nvPr>
        </p:nvSpPr>
        <p:spPr>
          <a:xfrm>
            <a:off x="214684" y="2015731"/>
            <a:ext cx="11648661" cy="4226043"/>
          </a:xfrm>
        </p:spPr>
        <p:txBody>
          <a:bodyPr>
            <a:normAutofit fontScale="92500" lnSpcReduction="20000"/>
          </a:bodyPr>
          <a:lstStyle/>
          <a:p>
            <a:pPr marL="0" indent="0" algn="just">
              <a:buNone/>
            </a:pPr>
            <a:r>
              <a:rPr lang="it-IT" dirty="0"/>
              <a:t>Art. 19 legge n. 203/2024 – i chiarimenti sin qui forniti dall’INPS: il </a:t>
            </a:r>
            <a:r>
              <a:rPr lang="it-IT" b="1" dirty="0"/>
              <a:t>Messaggio n. 639/2025</a:t>
            </a:r>
          </a:p>
          <a:p>
            <a:pPr marL="0" indent="0" algn="just">
              <a:buNone/>
            </a:pPr>
            <a:r>
              <a:rPr lang="it-IT" dirty="0"/>
              <a:t>Riflessi sulla </a:t>
            </a:r>
            <a:r>
              <a:rPr lang="it-IT" dirty="0" err="1"/>
              <a:t>NASpI</a:t>
            </a:r>
            <a:endParaRPr lang="it-IT" dirty="0"/>
          </a:p>
          <a:p>
            <a:pPr marL="0" indent="0" algn="just">
              <a:buNone/>
            </a:pPr>
            <a:r>
              <a:rPr lang="it-IT" dirty="0"/>
              <a:t>Per effetto della risoluzione del rapporto di lavoro disciplinata dal comma 7-bis dell’articolo 26 del decreto legislativo n. 151/2015, introdotto dall’articolo 19 della legge n. 203/2024, il lavoratore non può accedere alla prestazione di disoccupazione </a:t>
            </a:r>
            <a:r>
              <a:rPr lang="it-IT" dirty="0" err="1"/>
              <a:t>NASpI</a:t>
            </a:r>
            <a:r>
              <a:rPr lang="it-IT" dirty="0"/>
              <a:t>, in quanto la fattispecie non rientra nelle ipotesi di cessazione involontaria del rapporto di lavoro come richiesto dall’articolo 3 del decreto legislativo 4 marzo 2015, n. 22 (cfr. la circolare n. 94/2015).</a:t>
            </a:r>
          </a:p>
          <a:p>
            <a:pPr marL="0" indent="0" algn="just">
              <a:buNone/>
            </a:pPr>
            <a:r>
              <a:rPr lang="it-IT" dirty="0"/>
              <a:t>Inoltre, nel caso in cui la risoluzione di rapporto di lavoro di cui al comma 7-bis dell’articolo 26 del decreto legislativo n. 151/2015, introdotto dall’articolo 19 della legge n. 203/2024, si riferisca a un rapporto di lavoro a tempo indeterminato, il datore di lavoro non è tenuto al versamento  del  contributo  dovuto  per  l’interruzione  di  un  rapporto  di  lavoro  a  tempo indeterminato, disciplinato dall’articolo 2, comma 31, della legge 28 giugno 2012, n. 92 (cfr. la circolare n. 22 marzo 2013), in quanto tale cessazione del rapporto di lavoro non fa sorgere in capo al lavoratore il teorico diritto alla </a:t>
            </a:r>
            <a:r>
              <a:rPr lang="it-IT" dirty="0" err="1"/>
              <a:t>NASpI</a:t>
            </a:r>
            <a:r>
              <a:rPr lang="it-IT" dirty="0"/>
              <a:t>.</a:t>
            </a:r>
          </a:p>
        </p:txBody>
      </p:sp>
    </p:spTree>
    <p:extLst>
      <p:ext uri="{BB962C8B-B14F-4D97-AF65-F5344CB8AC3E}">
        <p14:creationId xmlns:p14="http://schemas.microsoft.com/office/powerpoint/2010/main" val="41906882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053DA-C168-4C98-E3A5-8F9DC9E750C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A8FA1E5-7EB9-213C-F97D-3C5B5E31882C}"/>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9440EE83-D5D2-1948-6E9F-69EBB00AC97E}"/>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dall’INPS: il </a:t>
            </a:r>
            <a:r>
              <a:rPr lang="it-IT" b="1" dirty="0"/>
              <a:t>Messaggio n. 639/2025</a:t>
            </a:r>
          </a:p>
          <a:p>
            <a:pPr marL="0" indent="0" algn="just">
              <a:buNone/>
            </a:pPr>
            <a:r>
              <a:rPr lang="it-IT" dirty="0"/>
              <a:t>Segue … Modalità di compilazione del Flusso </a:t>
            </a:r>
            <a:r>
              <a:rPr lang="it-IT" dirty="0" err="1"/>
              <a:t>UniEMens</a:t>
            </a:r>
            <a:endParaRPr lang="it-IT" dirty="0"/>
          </a:p>
          <a:p>
            <a:pPr marL="0" indent="0" algn="just">
              <a:buNone/>
            </a:pPr>
            <a:r>
              <a:rPr lang="it-IT" dirty="0"/>
              <a:t>A decorrere dall’entrata in vigore della legge n. 203/2024, ossia dal 12 gennaio 2025, le interruzioni del rapporto di lavoro intervenute con le modalità descritte nei paragrafi precedenti devono essere esposte all’interno del flusso Uniemens con il nuovo codice &lt;Tipo Cessazione&gt; “</a:t>
            </a:r>
            <a:r>
              <a:rPr lang="it-IT" b="1" dirty="0"/>
              <a:t>1Y</a:t>
            </a:r>
            <a:r>
              <a:rPr lang="it-IT" dirty="0"/>
              <a:t>”, avente il significato di: “Risoluzione rapporto di lavoro articolo 26 </a:t>
            </a:r>
            <a:r>
              <a:rPr lang="it-IT" dirty="0" err="1"/>
              <a:t>DLgs</a:t>
            </a:r>
            <a:r>
              <a:rPr lang="it-IT" dirty="0"/>
              <a:t> 14 settembre </a:t>
            </a:r>
            <a:r>
              <a:rPr lang="de-DE" dirty="0"/>
              <a:t>2015, n. 151, </a:t>
            </a:r>
            <a:r>
              <a:rPr lang="de-DE" dirty="0" err="1"/>
              <a:t>comma</a:t>
            </a:r>
            <a:r>
              <a:rPr lang="de-DE" dirty="0"/>
              <a:t> 7 bis”.</a:t>
            </a:r>
            <a:endParaRPr lang="it-IT" dirty="0"/>
          </a:p>
        </p:txBody>
      </p:sp>
    </p:spTree>
    <p:extLst>
      <p:ext uri="{BB962C8B-B14F-4D97-AF65-F5344CB8AC3E}">
        <p14:creationId xmlns:p14="http://schemas.microsoft.com/office/powerpoint/2010/main" val="4159277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A4BE7-FF41-913C-5F74-0B7ED704ECE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0C07B4C-5A92-7A55-213D-ECC21FCC309D}"/>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C21BD9DD-0F9F-C648-188D-DC37517D11BA}"/>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Tale disposizione ha riconosciuto espressamente la possibilità che il rapporto di lavoro si concluda per effetto delle cosiddette dimissioni per fatti concludenti (o dimissioni implicite), consentendo al datore di lavoro di ricondurre un effetto risolutivo al comportamento del lavoratore consistente in una assenza ingiustificata, prolungata per un certo periodo di tempo.  </a:t>
            </a:r>
          </a:p>
          <a:p>
            <a:pPr marL="0" indent="0" algn="just">
              <a:buNone/>
            </a:pPr>
            <a:r>
              <a:rPr lang="it-IT" b="1" dirty="0"/>
              <a:t>Tale effetto risolutivo non discende automaticamente dall’assenza ingiustificata, ma si verifica solo nel caso in cui il datore di lavoro decida di prenderne atto, valorizzando la presunta volontà </a:t>
            </a:r>
            <a:r>
              <a:rPr lang="it-IT" b="1" dirty="0" err="1"/>
              <a:t>dismissiva</a:t>
            </a:r>
            <a:r>
              <a:rPr lang="it-IT" b="1" dirty="0"/>
              <a:t> del rapporto da parte del lavoratore e facendone derivare la conseguenza prevista dalla norma</a:t>
            </a:r>
            <a:r>
              <a:rPr lang="it-IT" dirty="0"/>
              <a:t>.</a:t>
            </a:r>
          </a:p>
        </p:txBody>
      </p:sp>
    </p:spTree>
    <p:extLst>
      <p:ext uri="{BB962C8B-B14F-4D97-AF65-F5344CB8AC3E}">
        <p14:creationId xmlns:p14="http://schemas.microsoft.com/office/powerpoint/2010/main" val="3540721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7E28B-E190-B4D0-A100-518B4032773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3B0D26B-C29D-76FA-9E06-116187D55A1D}"/>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C4FDBDB6-89E5-D3E3-D135-3AAE9F2772AE}"/>
              </a:ext>
            </a:extLst>
          </p:cNvPr>
          <p:cNvSpPr>
            <a:spLocks noGrp="1"/>
          </p:cNvSpPr>
          <p:nvPr>
            <p:ph idx="1"/>
          </p:nvPr>
        </p:nvSpPr>
        <p:spPr>
          <a:xfrm>
            <a:off x="214684" y="2015731"/>
            <a:ext cx="11648661" cy="4226043"/>
          </a:xfrm>
        </p:spPr>
        <p:txBody>
          <a:bodyPr>
            <a:normAutofit lnSpcReduction="10000"/>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Per quanto concerne la durata dell’assenza che può determinare la configurazione delle dimissioni per fatti concludenti, l’articolo 19 prevede che la stessa, </a:t>
            </a:r>
            <a:r>
              <a:rPr lang="it-IT" b="1" dirty="0"/>
              <a:t>in mancanza di specifica previsione nel CCNL applicato al rapporto di lavoro,</a:t>
            </a:r>
            <a:r>
              <a:rPr lang="it-IT" dirty="0"/>
              <a:t> debba essere superiore a quindici giorni. I giorni di assenza, in mancanza di ulteriori specificazioni da parte della norma, possono intendersi come giorni di calendario, ove non diversamente disposto dal CCNL applicato al rapporto di lavoro. </a:t>
            </a:r>
          </a:p>
          <a:p>
            <a:pPr marL="0" indent="0" algn="just">
              <a:buNone/>
            </a:pPr>
            <a:r>
              <a:rPr lang="it-IT" dirty="0"/>
              <a:t>Quello individuato dalla legge costituisce il termine legale minimo perché il datore – a partire, quindi, dal sedicesimo giorno di assenza – possa darne specifica comunicazione all’Ispettorato territoriale del lavoro. </a:t>
            </a:r>
          </a:p>
          <a:p>
            <a:pPr marL="0" indent="0" algn="just">
              <a:buNone/>
            </a:pPr>
            <a:r>
              <a:rPr lang="it-IT" dirty="0"/>
              <a:t>Nulla vieta, dunque, che detta comunicazione all’Ispettorato possa essere formalizzata anche in un momento successivo. </a:t>
            </a:r>
          </a:p>
        </p:txBody>
      </p:sp>
    </p:spTree>
    <p:extLst>
      <p:ext uri="{BB962C8B-B14F-4D97-AF65-F5344CB8AC3E}">
        <p14:creationId xmlns:p14="http://schemas.microsoft.com/office/powerpoint/2010/main" val="29760481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17AFA-ED37-2490-78D8-E4926B59FA9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7DAF35C8-08F0-55C4-251E-47C2933E9EE6}"/>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F7A7C788-D91D-5C5B-7143-EBDD4580B20C}"/>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La suddetta comunicazione opera anche quale </a:t>
            </a:r>
            <a:r>
              <a:rPr lang="it-IT" dirty="0" err="1"/>
              <a:t>dies</a:t>
            </a:r>
            <a:r>
              <a:rPr lang="it-IT" dirty="0"/>
              <a:t> a quo per il decorso del termine di cinque giorni previsto per effettuare la relativa comunicazione obbligatoria di cessazione del rapporto di lavoro tramite il modello UNILAV.   </a:t>
            </a:r>
          </a:p>
          <a:p>
            <a:pPr marL="0" indent="0" algn="just">
              <a:buNone/>
            </a:pPr>
            <a:r>
              <a:rPr lang="it-IT" dirty="0"/>
              <a:t>Nel caso in cui il CCNL applicato preveda, invece, un termine diverso da quello contemplato dalla norma in esame, lo stesso troverà senz’altro applicazione ove sia superiore a quello legale, in ossequio al già richiamato principio generale per cui l’autonomia contrattuale può derogare solo in </a:t>
            </a:r>
            <a:r>
              <a:rPr lang="it-IT" dirty="0" err="1"/>
              <a:t>melius</a:t>
            </a:r>
            <a:r>
              <a:rPr lang="it-IT" dirty="0"/>
              <a:t> le disposizioni di legge. Se, viceversa, sia previsto un termine inferiore, per il medesimo principio, dovrà farsi riferimento al termine legale.</a:t>
            </a:r>
          </a:p>
        </p:txBody>
      </p:sp>
    </p:spTree>
    <p:extLst>
      <p:ext uri="{BB962C8B-B14F-4D97-AF65-F5344CB8AC3E}">
        <p14:creationId xmlns:p14="http://schemas.microsoft.com/office/powerpoint/2010/main" val="1976121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5EB04-A69C-E0A2-85B6-65EC29B8F59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EA71172-C68E-8652-DA20-FD1DE724F837}"/>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73ED812A-9AA5-D967-C6CF-D348ECADD908}"/>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Infine, diversi contratti collettivi riconducono ad un’assenza ingiustificata protratta nel tempo – di durata variabile, anche inferiore ai quindici giorni previsti dall’articolo 19 in esame – conseguenze di tipo disciplinare, consentendo al datore di procedere al licenziamento, per giusta causa o per giustificato motivo soggettivo. In tali ipotesi, viene quindi attivata la procedura di garanzia prevista dall’articolo 7 dello Statuto dei lavoratori (legge 20 maggio 1970, n. 300).</a:t>
            </a:r>
          </a:p>
        </p:txBody>
      </p:sp>
    </p:spTree>
    <p:extLst>
      <p:ext uri="{BB962C8B-B14F-4D97-AF65-F5344CB8AC3E}">
        <p14:creationId xmlns:p14="http://schemas.microsoft.com/office/powerpoint/2010/main" val="16556253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574BE-6168-625C-7A34-8F3443F0117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6E153666-B763-55FA-BF4D-B178E20E1224}"/>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F2B3D3B0-11D7-BDF1-9F63-852F420E3FE6}"/>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È da ritenersi che le previsioni contrattuali in materia debbano essere considerate un corpus unico per cui, laddove il datore intenda procedere ad una risoluzione del rapporto al verificarsi della condizione prevista dal contratto (l’assenza protratta per la durata determinata dallo stesso CCNL), dovrà seguire il percorso delineato dal CCNL – </a:t>
            </a:r>
            <a:r>
              <a:rPr lang="it-IT" b="1" dirty="0"/>
              <a:t>del tutto alternativo </a:t>
            </a:r>
            <a:r>
              <a:rPr lang="it-IT" dirty="0"/>
              <a:t>a quello previsto dall’articolo 19 in commento – e attivare dunque la procedura di cui all’articolo 7 della legge n. 300/1970. </a:t>
            </a:r>
          </a:p>
          <a:p>
            <a:pPr marL="0" indent="0" algn="just">
              <a:buNone/>
            </a:pPr>
            <a:r>
              <a:rPr lang="it-IT" b="1" dirty="0"/>
              <a:t>Resta ferma la facoltà dei CCNL di disciplinare espressamente la fattispecie delle dimissioni per fatti concludenti, stabilendo un termine diverso – e più favorevole – da quello fissato dalla norma per ricondurre all’assenza ingiustificata l’effetto risolutivo del rapporto</a:t>
            </a:r>
            <a:r>
              <a:rPr lang="it-IT" dirty="0"/>
              <a:t>.</a:t>
            </a:r>
          </a:p>
        </p:txBody>
      </p:sp>
    </p:spTree>
    <p:extLst>
      <p:ext uri="{BB962C8B-B14F-4D97-AF65-F5344CB8AC3E}">
        <p14:creationId xmlns:p14="http://schemas.microsoft.com/office/powerpoint/2010/main" val="2663273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49A971E-DDA3-C6C1-322A-30FDEEAEC83C}"/>
              </a:ext>
            </a:extLst>
          </p:cNvPr>
          <p:cNvSpPr>
            <a:spLocks noGrp="1"/>
          </p:cNvSpPr>
          <p:nvPr>
            <p:ph type="title"/>
          </p:nvPr>
        </p:nvSpPr>
        <p:spPr>
          <a:xfrm>
            <a:off x="448408" y="342420"/>
            <a:ext cx="11306907" cy="1049235"/>
          </a:xfrm>
        </p:spPr>
        <p:txBody>
          <a:bodyPr>
            <a:normAutofit/>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EDB3E22C-849E-1FB9-8FCC-FE1578B1BA4A}"/>
              </a:ext>
            </a:extLst>
          </p:cNvPr>
          <p:cNvSpPr>
            <a:spLocks noGrp="1"/>
          </p:cNvSpPr>
          <p:nvPr>
            <p:ph idx="1"/>
          </p:nvPr>
        </p:nvSpPr>
        <p:spPr>
          <a:xfrm>
            <a:off x="202222" y="2015732"/>
            <a:ext cx="11816863" cy="3927868"/>
          </a:xfrm>
        </p:spPr>
        <p:txBody>
          <a:bodyPr>
            <a:normAutofit lnSpcReduction="10000"/>
          </a:bodyPr>
          <a:lstStyle/>
          <a:p>
            <a:pPr marL="0" indent="0" algn="just">
              <a:buNone/>
            </a:pPr>
            <a:r>
              <a:rPr lang="it-IT" dirty="0"/>
              <a:t>In principio era la sentenza del Tribunale di Udine (principalmente incentrata sul tema della </a:t>
            </a:r>
            <a:r>
              <a:rPr lang="it-IT" dirty="0" err="1"/>
              <a:t>NASpI</a:t>
            </a:r>
            <a:r>
              <a:rPr lang="it-IT" dirty="0"/>
              <a:t>): alcuni stralci e le conclusioni</a:t>
            </a:r>
          </a:p>
          <a:p>
            <a:pPr algn="just"/>
            <a:r>
              <a:rPr lang="it-IT" dirty="0"/>
              <a:t>È in effetti provata l’esistenza della prima lettera del 31.12.2019, pacificamente ricevuta dalla lavoratrice, con cui ______________ aveva contestato alla sua dipendente tale ingiustificata assenza, per l’appunto durata, all’inizio, dal 14 al 31 dicembre 2019, con invito diretto alla sig.ra ____ - sempre rimasta del tutto silente sul punto- a spiegare le regioni di tale sua inopinata latitanza (v. doc. 3 nel fascicolo della convenuta). </a:t>
            </a:r>
          </a:p>
          <a:p>
            <a:pPr algn="just"/>
            <a:r>
              <a:rPr lang="it-IT" dirty="0"/>
              <a:t>A quella lettera era poi seguita la non meno eloquente comunicazione datoriale del 12.6.2020, laddove si rappresentava alla _______ che, proprio “in considerazione della Sua assenza ingiustificata dal lavoro, che </a:t>
            </a:r>
            <a:r>
              <a:rPr lang="it-IT" dirty="0" err="1"/>
              <a:t>risal</a:t>
            </a:r>
            <a:r>
              <a:rPr lang="it-IT" dirty="0"/>
              <a:t>(iva) al 14 dicembre 2019 (e) che si (era) protratta sino ad (allora) senza soluzione di continuità, si (doveva) ritenere che il rapporto di lavoro con la scrivente si (fosse) risolto in via di fatto.”</a:t>
            </a:r>
          </a:p>
          <a:p>
            <a:pPr marL="0" indent="0">
              <a:buNone/>
            </a:pPr>
            <a:endParaRPr lang="it-IT" dirty="0"/>
          </a:p>
        </p:txBody>
      </p:sp>
    </p:spTree>
    <p:extLst>
      <p:ext uri="{BB962C8B-B14F-4D97-AF65-F5344CB8AC3E}">
        <p14:creationId xmlns:p14="http://schemas.microsoft.com/office/powerpoint/2010/main" val="5674119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D6408-3E82-9988-D472-79449A8C9C76}"/>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8DA14BD-2112-F98E-3171-181D52713818}"/>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3090F6C3-E26A-7520-9AA0-254818EC65AF}"/>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In base all’articolo 19, il datore di lavoro – laddove intenda far valere l’assenza ingiustificata del lavoratore, protrattasi oltre i termini sopra indicati, ai fini della risoluzione del rapporto di lavoro per dimissioni per fatti concludenti – deve comunicarla alla sede territoriale dell’Ispettorato, da individuare in base al luogo di svolgimento del rapporto di lavoro. </a:t>
            </a:r>
          </a:p>
          <a:p>
            <a:pPr marL="0" indent="0" algn="just">
              <a:buNone/>
            </a:pPr>
            <a:r>
              <a:rPr lang="it-IT" dirty="0"/>
              <a:t>La comunicazione dell’assenza ingiustificata è, quindi, uno specifico onere che l’ordinamento pone in capo al datore che intenda porre fine al rapporto di lavoro rilevando il ricorrere di questo particolare tipo di dimissioni.</a:t>
            </a:r>
          </a:p>
        </p:txBody>
      </p:sp>
    </p:spTree>
    <p:extLst>
      <p:ext uri="{BB962C8B-B14F-4D97-AF65-F5344CB8AC3E}">
        <p14:creationId xmlns:p14="http://schemas.microsoft.com/office/powerpoint/2010/main" val="166464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3032D-9CE0-CE7A-C6C5-D8F5E554A63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2EE096D-6703-A245-3469-47CF5DF570BE}"/>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9F8E1272-2125-C645-9715-F5F88146C702}"/>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Sul punto appare utile precisare che, in ogni caso, la procedura telematica di cessazione a seguito di dimissioni per fatti concludenti, avviata dal datore di lavoro, </a:t>
            </a:r>
            <a:r>
              <a:rPr lang="it-IT" b="1" dirty="0"/>
              <a:t>viene resa inefficace </a:t>
            </a:r>
            <a:r>
              <a:rPr lang="it-IT" dirty="0"/>
              <a:t>se lo stesso riceva successivamente la notifica da parte del sistema informatico del Ministero dell’avvenuta </a:t>
            </a:r>
            <a:r>
              <a:rPr lang="it-IT" b="1" dirty="0"/>
              <a:t>presentazione delle dimissioni da parte del lavoratore.</a:t>
            </a:r>
            <a:r>
              <a:rPr lang="it-IT" dirty="0"/>
              <a:t> </a:t>
            </a:r>
          </a:p>
          <a:p>
            <a:pPr marL="0" indent="0" algn="just">
              <a:buNone/>
            </a:pPr>
            <a:r>
              <a:rPr lang="it-IT" dirty="0"/>
              <a:t>Pertanto, anche la presentazione di </a:t>
            </a:r>
            <a:r>
              <a:rPr lang="it-IT" b="1" dirty="0"/>
              <a:t>dimissioni per giusta causa </a:t>
            </a:r>
            <a:r>
              <a:rPr lang="it-IT" dirty="0"/>
              <a:t>tramite il sistema telematico da parte del lavoratore – ferma restando la necessità di assolvere il relativo onere probatorio secondo le modalità descritte dalla circolare INPS n. 163 del 20 ottobre 2003 – </a:t>
            </a:r>
            <a:r>
              <a:rPr lang="it-IT" b="1" dirty="0"/>
              <a:t>prevale</a:t>
            </a:r>
            <a:r>
              <a:rPr lang="it-IT" dirty="0"/>
              <a:t> sulla procedura di cessazione per fatti concludenti avviata dal datore di lavoro. </a:t>
            </a:r>
          </a:p>
        </p:txBody>
      </p:sp>
    </p:spTree>
    <p:extLst>
      <p:ext uri="{BB962C8B-B14F-4D97-AF65-F5344CB8AC3E}">
        <p14:creationId xmlns:p14="http://schemas.microsoft.com/office/powerpoint/2010/main" val="34554383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CF20B-9B36-7B7C-92E7-A4765B852074}"/>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A15B4B03-BF9E-D7A6-75FD-E508637A54EA}"/>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4D3E3BFD-F887-CBEF-3120-22E9786BB91E}"/>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Per permettere all’Ispettorato di effettuare le verifiche circa la veridicità della comunicazione datoriale di assenza ingiustificata, il datore dovrà indicare tutti i contatti e i recapiti forniti dal lavoratore e trasmettere la comunicazione inviata all’Ispettorato territoriale, anche al lavoratore, per consentirgli di esercitare in via effettiva il diritto di difesa previsto dall’articolo 24 della Costituzione.</a:t>
            </a:r>
          </a:p>
          <a:p>
            <a:pPr marL="0" indent="0" algn="just">
              <a:buNone/>
            </a:pPr>
            <a:r>
              <a:rPr lang="it-IT" dirty="0"/>
              <a:t>La cessazione del rapporto avrà effetti dalla data riportata nel modulo UNILAV, che </a:t>
            </a:r>
            <a:r>
              <a:rPr lang="it-IT" b="1" dirty="0"/>
              <a:t>non potrà comunque essere antecedente alla data di comunicazione</a:t>
            </a:r>
            <a:r>
              <a:rPr lang="it-IT" dirty="0"/>
              <a:t> dell’assenza del lavoratore all’Ispettorato territoriale del lavoro, fermo restando che il datore di lavoro </a:t>
            </a:r>
            <a:r>
              <a:rPr lang="it-IT" u="sng" dirty="0"/>
              <a:t>non è tenuto, per il periodo di assenza ingiustificata del lavoratore, al versamento della retribuzione e dei relativi contributi</a:t>
            </a:r>
            <a:r>
              <a:rPr lang="it-IT" dirty="0"/>
              <a:t>.</a:t>
            </a:r>
          </a:p>
        </p:txBody>
      </p:sp>
    </p:spTree>
    <p:extLst>
      <p:ext uri="{BB962C8B-B14F-4D97-AF65-F5344CB8AC3E}">
        <p14:creationId xmlns:p14="http://schemas.microsoft.com/office/powerpoint/2010/main" val="34631244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55DAA-6173-8703-FF39-B75D038AB29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EEB79FD-B0DA-0ACE-6E04-E6B057D506EE}"/>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759B20DB-0957-AEDA-CF16-6816E74AB1F4}"/>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Con riferimento alle conseguenze di tale cessazione, si ritiene – in base ai principi generali che regolano il rapporto di lavoro – che il datore possa trattenere dalle competenze di fine rapporto da corrispondere al lavoratore l’indennità di mancato preavviso contrattualmente stabilita. </a:t>
            </a:r>
          </a:p>
          <a:p>
            <a:pPr marL="0" indent="0" algn="just">
              <a:buNone/>
            </a:pPr>
            <a:r>
              <a:rPr lang="it-IT" dirty="0"/>
              <a:t>La norma prevede espressamente che l’effetto risolutivo del rapporto potrà essere evitato laddove il </a:t>
            </a:r>
            <a:r>
              <a:rPr lang="it-IT" b="1" dirty="0"/>
              <a:t>lavoratore dimostri “l’impossibilità, per causa di forza maggiore o per fatto imputabile al datore di lavoro</a:t>
            </a:r>
            <a:r>
              <a:rPr lang="it-IT" dirty="0"/>
              <a:t>, di comunicare i motivi che giustificano la sua assenza”. Grava, pertanto, sul lavoratore l’onere di provare l’impossibilità di comunicare i motivi dell’assenza al datore di lavoro (ad esempio, perché ricoverato in ospedale o per causa di forza maggiore) o la circostanza di aver comunque provveduto alla comunicazione.</a:t>
            </a:r>
          </a:p>
        </p:txBody>
      </p:sp>
    </p:spTree>
    <p:extLst>
      <p:ext uri="{BB962C8B-B14F-4D97-AF65-F5344CB8AC3E}">
        <p14:creationId xmlns:p14="http://schemas.microsoft.com/office/powerpoint/2010/main" val="2691458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167C0-85D8-FCE3-0F19-60A5F0A075A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A5B38065-82D3-8FD6-E101-EFCF1043BFF4}"/>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0FC862CD-BF85-A0C4-E03B-183C4CC597B8}"/>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Qualora il lavoratore dia effettivamente prova di non essere stato in grado di comunicare i motivi dell’assenza, così come nell’ipotesi in cui l’Ispettorato accerti autonomamente la non veridicità della comunicazione del datore di lavoro, non può trovare applicazione l’effetto risolutivo del rapporto di lavoro previsto dal nuovo comma 7-bis dell’articolo 26 citato e la comunicazione di cessazione resterà priva di effetti. </a:t>
            </a:r>
          </a:p>
          <a:p>
            <a:pPr marL="0" indent="0" algn="just">
              <a:buNone/>
            </a:pPr>
            <a:r>
              <a:rPr lang="it-IT" dirty="0"/>
              <a:t>Sul punto, si segnala peraltro che il datore di lavoro – a seguito degli accertamenti ispettivi – potrebbe essere ritenuto responsabile, anche penalmente, per falsità delle comunicazioni rese all’Ispettorato territoriale. </a:t>
            </a:r>
          </a:p>
        </p:txBody>
      </p:sp>
    </p:spTree>
    <p:extLst>
      <p:ext uri="{BB962C8B-B14F-4D97-AF65-F5344CB8AC3E}">
        <p14:creationId xmlns:p14="http://schemas.microsoft.com/office/powerpoint/2010/main" val="2221538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7FBA5-7166-3883-AFFB-C6C5B45D0D25}"/>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9827080-0E2C-5B2E-85B9-338D061A0D43}"/>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32CDFDB2-A297-E6DF-FE65-87F5755F0B48}"/>
              </a:ext>
            </a:extLst>
          </p:cNvPr>
          <p:cNvSpPr>
            <a:spLocks noGrp="1"/>
          </p:cNvSpPr>
          <p:nvPr>
            <p:ph idx="1"/>
          </p:nvPr>
        </p:nvSpPr>
        <p:spPr>
          <a:xfrm>
            <a:off x="214684" y="2015731"/>
            <a:ext cx="11648661" cy="4226043"/>
          </a:xfrm>
        </p:spPr>
        <p:txBody>
          <a:bodyPr>
            <a:normAutofit lnSpcReduction="10000"/>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Da ultimo, occorre chiarire che – in base ad una lettura sistematica della normativa a tutela della maternità e della paternità – la disposizione in esame non è applicabile nei casi previsti dall’articolo 55 del decreto legislativo n. 151/2001, che prevede la convalida obbligatoria (con effetto sospensivo dell’efficacia) della risoluzione consensuale del rapporto di lavoro e delle dimissioni presentate da:  </a:t>
            </a:r>
          </a:p>
          <a:p>
            <a:pPr algn="just">
              <a:buFontTx/>
              <a:buChar char="-"/>
            </a:pPr>
            <a:r>
              <a:rPr lang="it-IT" dirty="0"/>
              <a:t>la lavoratrice durante il periodo di gravidanza;  </a:t>
            </a:r>
          </a:p>
          <a:p>
            <a:pPr algn="just">
              <a:buFontTx/>
              <a:buChar char="-"/>
            </a:pPr>
            <a:r>
              <a:rPr lang="it-IT" dirty="0"/>
              <a:t>la lavoratrice madre o il lavoratore padre durante i primi tre anni di vita del bambino o nei primi tre anni di accoglienza del minore adottato o in affidamento, o, in caso di adozione internazionale, nei primi tre anni decorrenti dalle comunicazioni della proposta di incontro con il minore adottando ovvero della comunicazione dell'invito a recarsi all'estero per ricevere la proposta di abbinamento. </a:t>
            </a:r>
          </a:p>
        </p:txBody>
      </p:sp>
    </p:spTree>
    <p:extLst>
      <p:ext uri="{BB962C8B-B14F-4D97-AF65-F5344CB8AC3E}">
        <p14:creationId xmlns:p14="http://schemas.microsoft.com/office/powerpoint/2010/main" val="27561174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572E2-1A3E-5D11-C8ED-114528C43485}"/>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4824E70-02D0-6029-E273-699FAE4A38BE}"/>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4D4D3217-BF41-8234-34CC-BB2D9BB573CD}"/>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la </a:t>
            </a:r>
            <a:r>
              <a:rPr lang="it-IT" b="1" dirty="0"/>
              <a:t>Circolare 6 del 27/03/2025</a:t>
            </a:r>
          </a:p>
          <a:p>
            <a:pPr marL="0" indent="0" algn="just">
              <a:buNone/>
            </a:pPr>
            <a:r>
              <a:rPr lang="it-IT" dirty="0"/>
              <a:t>Si tratta, infatti, di una normativa a carattere speciale, diretta a tutelare in modo più rigoroso le categorie di lavoratrici e lavoratori che si trovano in una situazione di maggiore vulnerabilità. Le relative previsioni – imponendo un procedimento obbligato dinanzi all’Ispettorato anche per le dimissioni espresse – non consentono, pertanto, l’applicazione delle presunzioni di cui all’articolo 19 in esame, che regola le c.d. dimissioni implicite.</a:t>
            </a:r>
          </a:p>
        </p:txBody>
      </p:sp>
    </p:spTree>
    <p:extLst>
      <p:ext uri="{BB962C8B-B14F-4D97-AF65-F5344CB8AC3E}">
        <p14:creationId xmlns:p14="http://schemas.microsoft.com/office/powerpoint/2010/main" val="2368787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C3FBA-2C74-7BB5-70AA-8D9ED8EC0315}"/>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9B6FFE3-2900-2305-9161-6DB396DB6CCD}"/>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8921C143-A3F7-8BBC-C970-2D2A6A85E46D}"/>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Interpello 10/04/2025</a:t>
            </a:r>
          </a:p>
          <a:p>
            <a:pPr marL="0" indent="0" algn="just">
              <a:buNone/>
            </a:pPr>
            <a:endParaRPr lang="it-IT" b="1" dirty="0"/>
          </a:p>
        </p:txBody>
      </p:sp>
      <p:pic>
        <p:nvPicPr>
          <p:cNvPr id="5" name="Immagine 4">
            <a:extLst>
              <a:ext uri="{FF2B5EF4-FFF2-40B4-BE49-F238E27FC236}">
                <a16:creationId xmlns:a16="http://schemas.microsoft.com/office/drawing/2014/main" id="{19949473-E06C-DA60-6801-2A4C86E27C8B}"/>
              </a:ext>
            </a:extLst>
          </p:cNvPr>
          <p:cNvPicPr>
            <a:picLocks noChangeAspect="1"/>
          </p:cNvPicPr>
          <p:nvPr/>
        </p:nvPicPr>
        <p:blipFill>
          <a:blip r:embed="rId2"/>
          <a:stretch>
            <a:fillRect/>
          </a:stretch>
        </p:blipFill>
        <p:spPr>
          <a:xfrm>
            <a:off x="328655" y="2566433"/>
            <a:ext cx="11409076" cy="3487047"/>
          </a:xfrm>
          <a:prstGeom prst="rect">
            <a:avLst/>
          </a:prstGeom>
        </p:spPr>
      </p:pic>
    </p:spTree>
    <p:extLst>
      <p:ext uri="{BB962C8B-B14F-4D97-AF65-F5344CB8AC3E}">
        <p14:creationId xmlns:p14="http://schemas.microsoft.com/office/powerpoint/2010/main" val="2654458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2C1D6-3D32-384E-6A7D-0C86239E49D6}"/>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D704E81-87D1-BDF3-1517-44BCF72F0904}"/>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0527891D-00EC-3716-70F1-3229F1BF53EC}"/>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Interpello 10/04/2025</a:t>
            </a:r>
          </a:p>
          <a:p>
            <a:pPr marL="0" indent="0" algn="just">
              <a:buNone/>
            </a:pPr>
            <a:endParaRPr lang="it-IT" b="1" dirty="0"/>
          </a:p>
        </p:txBody>
      </p:sp>
      <p:pic>
        <p:nvPicPr>
          <p:cNvPr id="6" name="Immagine 5">
            <a:extLst>
              <a:ext uri="{FF2B5EF4-FFF2-40B4-BE49-F238E27FC236}">
                <a16:creationId xmlns:a16="http://schemas.microsoft.com/office/drawing/2014/main" id="{C4368F11-690E-269D-F97D-A4CB0D1E8F3D}"/>
              </a:ext>
            </a:extLst>
          </p:cNvPr>
          <p:cNvPicPr>
            <a:picLocks noChangeAspect="1"/>
          </p:cNvPicPr>
          <p:nvPr/>
        </p:nvPicPr>
        <p:blipFill>
          <a:blip r:embed="rId2"/>
          <a:stretch>
            <a:fillRect/>
          </a:stretch>
        </p:blipFill>
        <p:spPr>
          <a:xfrm>
            <a:off x="465992" y="2699802"/>
            <a:ext cx="11236570" cy="3454813"/>
          </a:xfrm>
          <a:prstGeom prst="rect">
            <a:avLst/>
          </a:prstGeom>
        </p:spPr>
      </p:pic>
    </p:spTree>
    <p:extLst>
      <p:ext uri="{BB962C8B-B14F-4D97-AF65-F5344CB8AC3E}">
        <p14:creationId xmlns:p14="http://schemas.microsoft.com/office/powerpoint/2010/main" val="30700985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04699-6B85-8482-9A62-A40820DA101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6549BE0-6A1D-788D-4FC5-AF3F14162491}"/>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8F42DEE3-1F72-C64C-E911-17B02A398504}"/>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Interpello 10/04/2025</a:t>
            </a:r>
          </a:p>
          <a:p>
            <a:pPr marL="0" indent="0" algn="just">
              <a:buNone/>
            </a:pPr>
            <a:endParaRPr lang="it-IT" b="1" dirty="0"/>
          </a:p>
        </p:txBody>
      </p:sp>
      <p:pic>
        <p:nvPicPr>
          <p:cNvPr id="5" name="Immagine 4">
            <a:extLst>
              <a:ext uri="{FF2B5EF4-FFF2-40B4-BE49-F238E27FC236}">
                <a16:creationId xmlns:a16="http://schemas.microsoft.com/office/drawing/2014/main" id="{0B448D0C-4461-FE94-746B-71D6C8D61E4F}"/>
              </a:ext>
            </a:extLst>
          </p:cNvPr>
          <p:cNvPicPr>
            <a:picLocks noChangeAspect="1"/>
          </p:cNvPicPr>
          <p:nvPr/>
        </p:nvPicPr>
        <p:blipFill>
          <a:blip r:embed="rId2"/>
          <a:stretch>
            <a:fillRect/>
          </a:stretch>
        </p:blipFill>
        <p:spPr>
          <a:xfrm>
            <a:off x="596349" y="2793217"/>
            <a:ext cx="11062251" cy="2895406"/>
          </a:xfrm>
          <a:prstGeom prst="rect">
            <a:avLst/>
          </a:prstGeom>
        </p:spPr>
      </p:pic>
    </p:spTree>
    <p:extLst>
      <p:ext uri="{BB962C8B-B14F-4D97-AF65-F5344CB8AC3E}">
        <p14:creationId xmlns:p14="http://schemas.microsoft.com/office/powerpoint/2010/main" val="562582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F6C89-9BA1-DD71-E64B-22A95E624005}"/>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BE2D71B-9A73-290F-A989-A3EACB704AD2}"/>
              </a:ext>
            </a:extLst>
          </p:cNvPr>
          <p:cNvSpPr>
            <a:spLocks noGrp="1"/>
          </p:cNvSpPr>
          <p:nvPr>
            <p:ph type="title"/>
          </p:nvPr>
        </p:nvSpPr>
        <p:spPr>
          <a:xfrm>
            <a:off x="448408" y="342420"/>
            <a:ext cx="11306907" cy="1049235"/>
          </a:xfrm>
        </p:spPr>
        <p:txBody>
          <a:bodyPr>
            <a:normAutofit/>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E5589870-FFD0-96C4-05E6-D4302B014341}"/>
              </a:ext>
            </a:extLst>
          </p:cNvPr>
          <p:cNvSpPr>
            <a:spLocks noGrp="1"/>
          </p:cNvSpPr>
          <p:nvPr>
            <p:ph idx="1"/>
          </p:nvPr>
        </p:nvSpPr>
        <p:spPr>
          <a:xfrm>
            <a:off x="202222" y="2015732"/>
            <a:ext cx="11816863" cy="3927868"/>
          </a:xfrm>
        </p:spPr>
        <p:txBody>
          <a:bodyPr>
            <a:normAutofit/>
          </a:bodyPr>
          <a:lstStyle/>
          <a:p>
            <a:pPr marL="0" indent="0" algn="just">
              <a:buNone/>
            </a:pPr>
            <a:r>
              <a:rPr lang="it-IT" dirty="0"/>
              <a:t>In principio era la sentenza del Tribunale di Udine (principalmente incentrata sul tema della </a:t>
            </a:r>
            <a:r>
              <a:rPr lang="it-IT" dirty="0" err="1"/>
              <a:t>NASpI</a:t>
            </a:r>
            <a:r>
              <a:rPr lang="it-IT" dirty="0"/>
              <a:t>): alcuni stralci e le conclusioni</a:t>
            </a:r>
          </a:p>
          <a:p>
            <a:pPr algn="just"/>
            <a:r>
              <a:rPr lang="it-IT" dirty="0"/>
              <a:t>Orbene, proprio ___________, interrogata liberamente in giudizio sui fatti di causa, ha confermato di aver ricevuto le succitate raccomandate dalla società datrice di lavoro e di non avervi volontariamente dato riscontro in quanto, “dal momento in cui (ella era) rimasta a casa, non (le) interessava più nulla;</a:t>
            </a:r>
          </a:p>
          <a:p>
            <a:pPr algn="just"/>
            <a:r>
              <a:rPr lang="it-IT" dirty="0"/>
              <a:t>Dalla testimonianza resa da _______________, responsabile dell’Unità relativa alla _________________, si è tratta l’ulteriore conferma che la dipendente non era più rientrata al lavoro per sua esclusiva e libera scelta, oltretutto senza mai nemmeno fornire una giustificazione/spiegazione alla società.</a:t>
            </a:r>
          </a:p>
        </p:txBody>
      </p:sp>
    </p:spTree>
    <p:extLst>
      <p:ext uri="{BB962C8B-B14F-4D97-AF65-F5344CB8AC3E}">
        <p14:creationId xmlns:p14="http://schemas.microsoft.com/office/powerpoint/2010/main" val="422636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19162-C352-0EB6-85E0-30A9A756C5DE}"/>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4DDBD2B-C876-A8C0-8B98-A84DB9B403D9}"/>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4573098D-44FC-D1A4-6C79-890218D4B71B}"/>
              </a:ext>
            </a:extLst>
          </p:cNvPr>
          <p:cNvSpPr>
            <a:spLocks noGrp="1"/>
          </p:cNvSpPr>
          <p:nvPr>
            <p:ph idx="1"/>
          </p:nvPr>
        </p:nvSpPr>
        <p:spPr>
          <a:xfrm>
            <a:off x="214684" y="2015731"/>
            <a:ext cx="11648661" cy="4226043"/>
          </a:xfrm>
        </p:spPr>
        <p:txBody>
          <a:bodyPr>
            <a:normAutofit/>
          </a:bodyPr>
          <a:lstStyle/>
          <a:p>
            <a:pPr marL="0" indent="0" algn="just">
              <a:buNone/>
            </a:pPr>
            <a:r>
              <a:rPr lang="it-IT" dirty="0"/>
              <a:t>Art. 19 legge n. 203/2024 – i chiarimenti sin qui forniti dal Ministero del Lavoro: Interpello 10/04/2025</a:t>
            </a:r>
          </a:p>
          <a:p>
            <a:pPr marL="0" indent="0" algn="just">
              <a:buNone/>
            </a:pPr>
            <a:endParaRPr lang="it-IT" b="1" dirty="0"/>
          </a:p>
        </p:txBody>
      </p:sp>
      <p:pic>
        <p:nvPicPr>
          <p:cNvPr id="6" name="Immagine 5">
            <a:extLst>
              <a:ext uri="{FF2B5EF4-FFF2-40B4-BE49-F238E27FC236}">
                <a16:creationId xmlns:a16="http://schemas.microsoft.com/office/drawing/2014/main" id="{D102DA8F-E41E-5B44-D474-BAAD96FFEEE5}"/>
              </a:ext>
            </a:extLst>
          </p:cNvPr>
          <p:cNvPicPr>
            <a:picLocks noChangeAspect="1"/>
          </p:cNvPicPr>
          <p:nvPr/>
        </p:nvPicPr>
        <p:blipFill>
          <a:blip r:embed="rId2"/>
          <a:stretch>
            <a:fillRect/>
          </a:stretch>
        </p:blipFill>
        <p:spPr>
          <a:xfrm>
            <a:off x="694593" y="2629753"/>
            <a:ext cx="10823330" cy="3920515"/>
          </a:xfrm>
          <a:prstGeom prst="rect">
            <a:avLst/>
          </a:prstGeom>
        </p:spPr>
      </p:pic>
    </p:spTree>
    <p:extLst>
      <p:ext uri="{BB962C8B-B14F-4D97-AF65-F5344CB8AC3E}">
        <p14:creationId xmlns:p14="http://schemas.microsoft.com/office/powerpoint/2010/main" val="13568271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1D36E-73FC-A23A-D65C-2EFBA63F72E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1E52311-25C3-4FEB-2A0F-683F1D12A7C4}"/>
              </a:ext>
            </a:extLst>
          </p:cNvPr>
          <p:cNvSpPr>
            <a:spLocks noGrp="1"/>
          </p:cNvSpPr>
          <p:nvPr>
            <p:ph type="title"/>
          </p:nvPr>
        </p:nvSpPr>
        <p:spPr>
          <a:xfrm>
            <a:off x="369277" y="254978"/>
            <a:ext cx="11324492"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41EB1FB5-9160-B0CD-D560-B3AAF1863D43}"/>
              </a:ext>
            </a:extLst>
          </p:cNvPr>
          <p:cNvSpPr>
            <a:spLocks noGrp="1"/>
          </p:cNvSpPr>
          <p:nvPr>
            <p:ph idx="1"/>
          </p:nvPr>
        </p:nvSpPr>
        <p:spPr>
          <a:xfrm>
            <a:off x="214684" y="1304213"/>
            <a:ext cx="11742854" cy="4937561"/>
          </a:xfrm>
        </p:spPr>
        <p:txBody>
          <a:bodyPr>
            <a:normAutofit/>
          </a:bodyPr>
          <a:lstStyle/>
          <a:p>
            <a:pPr marL="0" indent="0" algn="just">
              <a:buNone/>
            </a:pPr>
            <a:r>
              <a:rPr lang="it-IT" dirty="0"/>
              <a:t>Art. 19 legge n. 203/2024 – i chiarimenti sin qui forniti dall’INL: La nota n. 3984 del 29/4/2025 – la nuova modulistica </a:t>
            </a:r>
          </a:p>
          <a:p>
            <a:pPr marL="0" indent="0" algn="just">
              <a:buNone/>
            </a:pPr>
            <a:endParaRPr lang="it-IT" b="1" dirty="0"/>
          </a:p>
        </p:txBody>
      </p:sp>
      <p:pic>
        <p:nvPicPr>
          <p:cNvPr id="5" name="Immagine 4">
            <a:extLst>
              <a:ext uri="{FF2B5EF4-FFF2-40B4-BE49-F238E27FC236}">
                <a16:creationId xmlns:a16="http://schemas.microsoft.com/office/drawing/2014/main" id="{591DCC35-C019-133A-6F53-A655CE1B5C57}"/>
              </a:ext>
            </a:extLst>
          </p:cNvPr>
          <p:cNvPicPr>
            <a:picLocks noChangeAspect="1"/>
          </p:cNvPicPr>
          <p:nvPr/>
        </p:nvPicPr>
        <p:blipFill>
          <a:blip r:embed="rId2"/>
          <a:stretch>
            <a:fillRect/>
          </a:stretch>
        </p:blipFill>
        <p:spPr>
          <a:xfrm>
            <a:off x="6595701" y="2353448"/>
            <a:ext cx="5172797" cy="3578468"/>
          </a:xfrm>
          <a:prstGeom prst="rect">
            <a:avLst/>
          </a:prstGeom>
        </p:spPr>
      </p:pic>
      <p:pic>
        <p:nvPicPr>
          <p:cNvPr id="6" name="Immagine 5">
            <a:extLst>
              <a:ext uri="{FF2B5EF4-FFF2-40B4-BE49-F238E27FC236}">
                <a16:creationId xmlns:a16="http://schemas.microsoft.com/office/drawing/2014/main" id="{C6547752-4FA9-C48B-FA6A-EB640A967DC2}"/>
              </a:ext>
            </a:extLst>
          </p:cNvPr>
          <p:cNvPicPr>
            <a:picLocks noChangeAspect="1"/>
          </p:cNvPicPr>
          <p:nvPr/>
        </p:nvPicPr>
        <p:blipFill>
          <a:blip r:embed="rId3"/>
          <a:stretch>
            <a:fillRect/>
          </a:stretch>
        </p:blipFill>
        <p:spPr>
          <a:xfrm>
            <a:off x="234462" y="2353448"/>
            <a:ext cx="5449060" cy="3578469"/>
          </a:xfrm>
          <a:prstGeom prst="rect">
            <a:avLst/>
          </a:prstGeom>
        </p:spPr>
      </p:pic>
    </p:spTree>
    <p:extLst>
      <p:ext uri="{BB962C8B-B14F-4D97-AF65-F5344CB8AC3E}">
        <p14:creationId xmlns:p14="http://schemas.microsoft.com/office/powerpoint/2010/main" val="13995306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1F72A-39B0-F6A4-3280-C5ADE8A62B3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A52C7BD-4371-A435-177A-2D8FDCC2CFEC}"/>
              </a:ext>
            </a:extLst>
          </p:cNvPr>
          <p:cNvSpPr>
            <a:spLocks noGrp="1"/>
          </p:cNvSpPr>
          <p:nvPr>
            <p:ph type="title"/>
          </p:nvPr>
        </p:nvSpPr>
        <p:spPr>
          <a:xfrm>
            <a:off x="369277" y="254978"/>
            <a:ext cx="11324492"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57DE7A7D-3323-84FA-0DE4-B152667CC757}"/>
              </a:ext>
            </a:extLst>
          </p:cNvPr>
          <p:cNvSpPr>
            <a:spLocks noGrp="1"/>
          </p:cNvSpPr>
          <p:nvPr>
            <p:ph idx="1"/>
          </p:nvPr>
        </p:nvSpPr>
        <p:spPr>
          <a:xfrm>
            <a:off x="214684" y="1304213"/>
            <a:ext cx="11742854" cy="4937561"/>
          </a:xfrm>
        </p:spPr>
        <p:txBody>
          <a:bodyPr>
            <a:normAutofit/>
          </a:bodyPr>
          <a:lstStyle/>
          <a:p>
            <a:pPr marL="0" indent="0" algn="just">
              <a:buNone/>
            </a:pPr>
            <a:r>
              <a:rPr lang="it-IT" dirty="0"/>
              <a:t>Art. 19 legge n. 203/2024 – i chiarimenti sin qui forniti dall’INL: La nota n. 3984 del 29/4/2025 – la nuova modulistica </a:t>
            </a:r>
          </a:p>
          <a:p>
            <a:pPr marL="0" indent="0" algn="just">
              <a:buNone/>
            </a:pPr>
            <a:endParaRPr lang="it-IT" b="1" dirty="0"/>
          </a:p>
        </p:txBody>
      </p:sp>
      <p:pic>
        <p:nvPicPr>
          <p:cNvPr id="7" name="Immagine 6">
            <a:extLst>
              <a:ext uri="{FF2B5EF4-FFF2-40B4-BE49-F238E27FC236}">
                <a16:creationId xmlns:a16="http://schemas.microsoft.com/office/drawing/2014/main" id="{DBBC28D1-612C-8D74-225D-F102C911145F}"/>
              </a:ext>
            </a:extLst>
          </p:cNvPr>
          <p:cNvPicPr>
            <a:picLocks noChangeAspect="1"/>
          </p:cNvPicPr>
          <p:nvPr/>
        </p:nvPicPr>
        <p:blipFill>
          <a:blip r:embed="rId2"/>
          <a:stretch>
            <a:fillRect/>
          </a:stretch>
        </p:blipFill>
        <p:spPr>
          <a:xfrm>
            <a:off x="369277" y="2353448"/>
            <a:ext cx="5268060" cy="3419952"/>
          </a:xfrm>
          <a:prstGeom prst="rect">
            <a:avLst/>
          </a:prstGeom>
        </p:spPr>
      </p:pic>
      <p:pic>
        <p:nvPicPr>
          <p:cNvPr id="9" name="Immagine 8">
            <a:extLst>
              <a:ext uri="{FF2B5EF4-FFF2-40B4-BE49-F238E27FC236}">
                <a16:creationId xmlns:a16="http://schemas.microsoft.com/office/drawing/2014/main" id="{8BFC3AE1-74D8-B006-A78A-C2F9FB40B1E2}"/>
              </a:ext>
            </a:extLst>
          </p:cNvPr>
          <p:cNvPicPr>
            <a:picLocks noChangeAspect="1"/>
          </p:cNvPicPr>
          <p:nvPr/>
        </p:nvPicPr>
        <p:blipFill>
          <a:blip r:embed="rId3"/>
          <a:stretch>
            <a:fillRect/>
          </a:stretch>
        </p:blipFill>
        <p:spPr>
          <a:xfrm>
            <a:off x="6096000" y="2353448"/>
            <a:ext cx="5268060" cy="3419952"/>
          </a:xfrm>
          <a:prstGeom prst="rect">
            <a:avLst/>
          </a:prstGeom>
        </p:spPr>
      </p:pic>
    </p:spTree>
    <p:extLst>
      <p:ext uri="{BB962C8B-B14F-4D97-AF65-F5344CB8AC3E}">
        <p14:creationId xmlns:p14="http://schemas.microsoft.com/office/powerpoint/2010/main" val="14429048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8B146-FD11-8567-FD36-FF848A4333F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7CA21AB3-1556-429E-AEB0-37519C9EEB67}"/>
              </a:ext>
            </a:extLst>
          </p:cNvPr>
          <p:cNvSpPr>
            <a:spLocks noGrp="1"/>
          </p:cNvSpPr>
          <p:nvPr>
            <p:ph type="title"/>
          </p:nvPr>
        </p:nvSpPr>
        <p:spPr>
          <a:xfrm>
            <a:off x="369277" y="254978"/>
            <a:ext cx="11324492"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E1F24EAA-AE53-AFCF-7230-FEC4F29C23B8}"/>
              </a:ext>
            </a:extLst>
          </p:cNvPr>
          <p:cNvSpPr>
            <a:spLocks noGrp="1"/>
          </p:cNvSpPr>
          <p:nvPr>
            <p:ph idx="1"/>
          </p:nvPr>
        </p:nvSpPr>
        <p:spPr>
          <a:xfrm>
            <a:off x="214684" y="1304213"/>
            <a:ext cx="11742854" cy="4937561"/>
          </a:xfrm>
        </p:spPr>
        <p:txBody>
          <a:bodyPr>
            <a:normAutofit/>
          </a:bodyPr>
          <a:lstStyle/>
          <a:p>
            <a:pPr marL="0" indent="0" algn="just">
              <a:buNone/>
            </a:pPr>
            <a:r>
              <a:rPr lang="it-IT" dirty="0"/>
              <a:t>Art. 19 legge n. 203/2024 – i chiarimenti sin qui forniti dall’INL: La nota n. 3984 del 29/4/2025 – la nuova modulistica </a:t>
            </a:r>
          </a:p>
          <a:p>
            <a:pPr marL="0" indent="0" algn="just">
              <a:buNone/>
            </a:pPr>
            <a:endParaRPr lang="it-IT" b="1" dirty="0"/>
          </a:p>
        </p:txBody>
      </p:sp>
      <p:pic>
        <p:nvPicPr>
          <p:cNvPr id="5" name="Immagine 4">
            <a:extLst>
              <a:ext uri="{FF2B5EF4-FFF2-40B4-BE49-F238E27FC236}">
                <a16:creationId xmlns:a16="http://schemas.microsoft.com/office/drawing/2014/main" id="{AA473FBA-6369-3682-65F4-CA6C7DBAF47C}"/>
              </a:ext>
            </a:extLst>
          </p:cNvPr>
          <p:cNvPicPr>
            <a:picLocks noChangeAspect="1"/>
          </p:cNvPicPr>
          <p:nvPr/>
        </p:nvPicPr>
        <p:blipFill>
          <a:blip r:embed="rId2"/>
          <a:stretch>
            <a:fillRect/>
          </a:stretch>
        </p:blipFill>
        <p:spPr>
          <a:xfrm>
            <a:off x="234462" y="2173256"/>
            <a:ext cx="5674679" cy="3953427"/>
          </a:xfrm>
          <a:prstGeom prst="rect">
            <a:avLst/>
          </a:prstGeom>
        </p:spPr>
      </p:pic>
      <p:pic>
        <p:nvPicPr>
          <p:cNvPr id="8" name="Immagine 7">
            <a:extLst>
              <a:ext uri="{FF2B5EF4-FFF2-40B4-BE49-F238E27FC236}">
                <a16:creationId xmlns:a16="http://schemas.microsoft.com/office/drawing/2014/main" id="{D4C14BC6-041F-EACA-0592-7CC57B420F5F}"/>
              </a:ext>
            </a:extLst>
          </p:cNvPr>
          <p:cNvPicPr>
            <a:picLocks noChangeAspect="1"/>
          </p:cNvPicPr>
          <p:nvPr/>
        </p:nvPicPr>
        <p:blipFill>
          <a:blip r:embed="rId3"/>
          <a:stretch>
            <a:fillRect/>
          </a:stretch>
        </p:blipFill>
        <p:spPr>
          <a:xfrm>
            <a:off x="6282861" y="2173255"/>
            <a:ext cx="5226270" cy="3953427"/>
          </a:xfrm>
          <a:prstGeom prst="rect">
            <a:avLst/>
          </a:prstGeom>
        </p:spPr>
      </p:pic>
    </p:spTree>
    <p:extLst>
      <p:ext uri="{BB962C8B-B14F-4D97-AF65-F5344CB8AC3E}">
        <p14:creationId xmlns:p14="http://schemas.microsoft.com/office/powerpoint/2010/main" val="28723266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84EE5-1D35-03EB-1ABA-C3214232244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4558C88-EEF8-F642-38C4-8C78A08A0A53}"/>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DED2F690-E5AA-FE8E-F901-C5003BB43294}"/>
              </a:ext>
            </a:extLst>
          </p:cNvPr>
          <p:cNvSpPr>
            <a:spLocks noGrp="1"/>
          </p:cNvSpPr>
          <p:nvPr>
            <p:ph idx="1"/>
          </p:nvPr>
        </p:nvSpPr>
        <p:spPr>
          <a:xfrm>
            <a:off x="214684" y="2015731"/>
            <a:ext cx="11648661" cy="4226043"/>
          </a:xfrm>
        </p:spPr>
        <p:txBody>
          <a:bodyPr>
            <a:normAutofit fontScale="77500" lnSpcReduction="20000"/>
          </a:bodyPr>
          <a:lstStyle/>
          <a:p>
            <a:pPr marL="0" indent="0" algn="just">
              <a:buNone/>
            </a:pPr>
            <a:r>
              <a:rPr lang="it-IT" dirty="0"/>
              <a:t>Art. 19 legge n. 203/2024 – i chiarimenti sin qui forniti dal Ministero del Lavoro: l’ulteriore FAQ a seguito della Sentenza n. 87/2025 del Tribunale di Trento</a:t>
            </a:r>
          </a:p>
          <a:p>
            <a:pPr marL="0" indent="0" algn="just">
              <a:buNone/>
            </a:pPr>
            <a:r>
              <a:rPr lang="it-IT" b="1" dirty="0"/>
              <a:t>L'art. 19 della legge 203/’24 prevede che l'assenza ingiustificata per oltre 15 giorni possa essere considerata dimissione di fatto. Le disposizioni del CCNL sulle assenze ingiustificate possono dar luogo a dimissioni di fatto anziché ad un licenziamento?</a:t>
            </a:r>
          </a:p>
          <a:p>
            <a:pPr marL="0" indent="0" algn="just">
              <a:buNone/>
            </a:pPr>
            <a:r>
              <a:rPr lang="it-IT" b="1" dirty="0"/>
              <a:t>No</a:t>
            </a:r>
            <a:r>
              <a:rPr lang="it-IT" dirty="0"/>
              <a:t>. La </a:t>
            </a:r>
            <a:r>
              <a:rPr lang="it-IT" b="1" dirty="0"/>
              <a:t>circolare ministeriale n. 6/2025</a:t>
            </a:r>
            <a:r>
              <a:rPr lang="it-IT" dirty="0"/>
              <a:t> ha, infatti, chiarito che le eventuali previsioni della contrattazione collettiva devono </a:t>
            </a:r>
            <a:r>
              <a:rPr lang="it-IT" b="1" dirty="0"/>
              <a:t>essere espressamente riferite a questa nuova fattispecie</a:t>
            </a:r>
            <a:r>
              <a:rPr lang="it-IT" dirty="0"/>
              <a:t> ed il </a:t>
            </a:r>
            <a:r>
              <a:rPr lang="it-IT" b="1" dirty="0"/>
              <a:t>termine</a:t>
            </a:r>
            <a:r>
              <a:rPr lang="it-IT" dirty="0"/>
              <a:t> eventualmente individuato per legittimare la risoluzione del rapporto per comportamento concludente </a:t>
            </a:r>
            <a:r>
              <a:rPr lang="it-IT" b="1" dirty="0"/>
              <a:t>non</a:t>
            </a:r>
            <a:r>
              <a:rPr lang="it-IT" dirty="0"/>
              <a:t> </a:t>
            </a:r>
            <a:r>
              <a:rPr lang="it-IT" b="1" dirty="0"/>
              <a:t>deve essere inferiore a quello individuato</a:t>
            </a:r>
            <a:r>
              <a:rPr lang="it-IT" dirty="0"/>
              <a:t> dalla legge (almeno 15 giorni)</a:t>
            </a:r>
            <a:r>
              <a:rPr lang="it-IT" i="1" dirty="0"/>
              <a:t>.</a:t>
            </a:r>
            <a:endParaRPr lang="it-IT" dirty="0"/>
          </a:p>
          <a:p>
            <a:pPr marL="0" indent="0" algn="just">
              <a:buNone/>
            </a:pPr>
            <a:r>
              <a:rPr lang="it-IT" dirty="0"/>
              <a:t>Ciò in quanto elemento essenziale della </a:t>
            </a:r>
            <a:r>
              <a:rPr lang="it-IT" b="1" dirty="0"/>
              <a:t>risoluzione per fatti concludenti</a:t>
            </a:r>
            <a:r>
              <a:rPr lang="it-IT" dirty="0"/>
              <a:t> è il </a:t>
            </a:r>
            <a:r>
              <a:rPr lang="it-IT" b="1" dirty="0"/>
              <a:t>silenzio del lavoratore</a:t>
            </a:r>
            <a:r>
              <a:rPr lang="it-IT" dirty="0"/>
              <a:t>, che non deve aver fornito alcun motivo dell’assenza. Conseguentemente</a:t>
            </a:r>
            <a:r>
              <a:rPr lang="it-IT" b="1" dirty="0"/>
              <a:t>, è ragionevole ritenere la necessità di un termine più ampio rispetto ai pochi giorni già previsti dai contratti collettivi per il licenziamento</a:t>
            </a:r>
            <a:r>
              <a:rPr lang="it-IT" dirty="0"/>
              <a:t>, perché in quel caso la procedura di garanzia prevista dall’art. 7 dello Statuto dei lavoratori consente lo scrutinio delle opposte ragioni ed il controllo di legittimità delle decisioni. Nell’ipotesi delle dimissioni di fatto, invece, anche per evitare un incremento del contenzioso legato a tale disposizione, è ragionevole fare affidamento su un termine più ampio, che possa confermare in modo inequivoco </a:t>
            </a:r>
            <a:r>
              <a:rPr lang="it-IT" b="1" dirty="0"/>
              <a:t>l’effettiva volontà del lavoratore di interrompere definitivamente il rapporto.</a:t>
            </a:r>
            <a:endParaRPr lang="it-IT" dirty="0"/>
          </a:p>
        </p:txBody>
      </p:sp>
    </p:spTree>
    <p:extLst>
      <p:ext uri="{BB962C8B-B14F-4D97-AF65-F5344CB8AC3E}">
        <p14:creationId xmlns:p14="http://schemas.microsoft.com/office/powerpoint/2010/main" val="14547646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6B8BC-5E43-CB0A-9509-901200B06AD5}"/>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933D002-EF07-6DE7-00A6-E546A95CCF24}"/>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9355C602-85F8-6586-EBB6-2B86EFFD3170}"/>
              </a:ext>
            </a:extLst>
          </p:cNvPr>
          <p:cNvSpPr>
            <a:spLocks noGrp="1"/>
          </p:cNvSpPr>
          <p:nvPr>
            <p:ph idx="1"/>
          </p:nvPr>
        </p:nvSpPr>
        <p:spPr>
          <a:xfrm>
            <a:off x="214684" y="2015732"/>
            <a:ext cx="11648661" cy="3892700"/>
          </a:xfrm>
        </p:spPr>
        <p:txBody>
          <a:bodyPr>
            <a:normAutofit fontScale="92500" lnSpcReduction="20000"/>
          </a:bodyPr>
          <a:lstStyle/>
          <a:p>
            <a:pPr marL="0" indent="0" algn="just">
              <a:buNone/>
            </a:pPr>
            <a:r>
              <a:rPr lang="it-IT" dirty="0"/>
              <a:t>Art. 19 legge n. 203/2024 – i chiarimenti sin qui forniti dal Ministero del Lavoro: l’ulteriore FAQ a seguito della Sentenza n. 87/2025 del Tribunale di Trento</a:t>
            </a:r>
          </a:p>
          <a:p>
            <a:pPr marL="0" indent="0" algn="just">
              <a:buNone/>
            </a:pPr>
            <a:r>
              <a:rPr lang="it-IT" sz="2300" dirty="0"/>
              <a:t>La lettura fornita nella circolare n. 6/2025 non appare superata dalla sentenza n. 87/2025 del Tribunale di Trento che – attenendosi al </a:t>
            </a:r>
            <a:r>
              <a:rPr lang="it-IT" sz="2300" i="1" dirty="0" err="1"/>
              <a:t>petitum</a:t>
            </a:r>
            <a:r>
              <a:rPr lang="it-IT" sz="2300" dirty="0"/>
              <a:t> della controversia – ha peraltro adottato un provvedimento di </a:t>
            </a:r>
            <a:r>
              <a:rPr lang="it-IT" sz="2300" i="1" dirty="0"/>
              <a:t>reintegrazione</a:t>
            </a:r>
            <a:r>
              <a:rPr lang="it-IT" sz="2300" dirty="0"/>
              <a:t>, dichiarando </a:t>
            </a:r>
            <a:r>
              <a:rPr lang="it-IT" sz="2300" i="1" dirty="0"/>
              <a:t>l’illegittimità del licenziamento</a:t>
            </a:r>
            <a:r>
              <a:rPr lang="it-IT" sz="2300" dirty="0"/>
              <a:t> e negando completamente la configurabilità delle dimissioni di fatto nel caso concreto.</a:t>
            </a:r>
          </a:p>
          <a:p>
            <a:pPr marL="0" indent="0" algn="just">
              <a:buNone/>
            </a:pPr>
            <a:r>
              <a:rPr lang="it-IT" sz="2300" dirty="0"/>
              <a:t>Al riguardo va chiarito, in termini generali, che il legislatore, all’art. 19 del collegato lavoro , non ha formulato un richiamo ai termini previsti dalla contrattazione collettiva in materia di licenziamento riferendosi, invero, al “termine previsto dal contratto collettivo”( ossia per il caso di specie). Laddove avesse voluto intendere che il termine era da considerarsi quello previsto per il licenziamento lo avrebbe esplicitamente detto.</a:t>
            </a:r>
          </a:p>
        </p:txBody>
      </p:sp>
    </p:spTree>
    <p:extLst>
      <p:ext uri="{BB962C8B-B14F-4D97-AF65-F5344CB8AC3E}">
        <p14:creationId xmlns:p14="http://schemas.microsoft.com/office/powerpoint/2010/main" val="27870166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C8C0F-C896-44B2-C6CB-4628D11B4CA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3A03B003-8636-EEB8-DEF7-1688B0CC52F5}"/>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D24E8202-D79D-2747-5E87-708E729869B7}"/>
              </a:ext>
            </a:extLst>
          </p:cNvPr>
          <p:cNvSpPr>
            <a:spLocks noGrp="1"/>
          </p:cNvSpPr>
          <p:nvPr>
            <p:ph idx="1"/>
          </p:nvPr>
        </p:nvSpPr>
        <p:spPr>
          <a:xfrm>
            <a:off x="214684" y="2015732"/>
            <a:ext cx="11648661" cy="3892700"/>
          </a:xfrm>
        </p:spPr>
        <p:txBody>
          <a:bodyPr>
            <a:normAutofit fontScale="92500" lnSpcReduction="20000"/>
          </a:bodyPr>
          <a:lstStyle/>
          <a:p>
            <a:pPr marL="0" indent="0" algn="just">
              <a:buNone/>
            </a:pPr>
            <a:r>
              <a:rPr lang="it-IT" dirty="0"/>
              <a:t>Art. 19 legge n. 203/2024 – i chiarimenti sin qui forniti dal Ministero del Lavoro: l’ulteriore FAQ a seguito della Sentenza n. 87/2025 del Tribunale di Trento</a:t>
            </a:r>
          </a:p>
          <a:p>
            <a:pPr marL="0" indent="0" algn="just">
              <a:buNone/>
            </a:pPr>
            <a:r>
              <a:rPr lang="it-IT" sz="2300"/>
              <a:t>Nel </a:t>
            </a:r>
            <a:r>
              <a:rPr lang="it-IT" sz="2300" dirty="0"/>
              <a:t>silenzio del legislatore il termine cui la norma fa riferimento non può che essere quello che la contrattazione collettiva dovrà prevedere per lo specifico caso di risoluzione di rapporto per fatti concludenti del lavoratore.</a:t>
            </a:r>
          </a:p>
          <a:p>
            <a:pPr marL="0" indent="0" algn="just">
              <a:buNone/>
            </a:pPr>
            <a:r>
              <a:rPr lang="it-IT" sz="2300" dirty="0"/>
              <a:t>È principio generale di sistema che in mancanza di previsione esplicita le norme si interpretino in favor della parte più debole che nel rapporto di lavoro è evidentemente il lavoratore.</a:t>
            </a:r>
          </a:p>
          <a:p>
            <a:pPr marL="0" indent="0" algn="just">
              <a:buNone/>
            </a:pPr>
            <a:r>
              <a:rPr lang="it-IT" sz="2300" dirty="0"/>
              <a:t>In mancanza di contrattazione collettiva al riguardo il termine di salvaguardia non può che essere quello che il legislatore ha inserito con la novella dell’articolo 26 del decreto legislativo 151 del 2015 al comma 7 bis.</a:t>
            </a:r>
          </a:p>
        </p:txBody>
      </p:sp>
    </p:spTree>
    <p:extLst>
      <p:ext uri="{BB962C8B-B14F-4D97-AF65-F5344CB8AC3E}">
        <p14:creationId xmlns:p14="http://schemas.microsoft.com/office/powerpoint/2010/main" val="14668666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EEF1F-C686-D277-2965-74DF5E7D168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677DB0F-A4E6-4E68-E472-3BF4B04C14F3}"/>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4CAA7DC0-FD1A-19D3-2C31-E4A73E9BF9C9}"/>
              </a:ext>
            </a:extLst>
          </p:cNvPr>
          <p:cNvSpPr>
            <a:spLocks noGrp="1"/>
          </p:cNvSpPr>
          <p:nvPr>
            <p:ph idx="1"/>
          </p:nvPr>
        </p:nvSpPr>
        <p:spPr>
          <a:xfrm>
            <a:off x="214684" y="2015731"/>
            <a:ext cx="11648661" cy="4226043"/>
          </a:xfrm>
        </p:spPr>
        <p:txBody>
          <a:bodyPr>
            <a:normAutofit/>
          </a:bodyPr>
          <a:lstStyle/>
          <a:p>
            <a:pPr marL="0" indent="0" algn="ctr">
              <a:buNone/>
            </a:pPr>
            <a:r>
              <a:rPr lang="it-IT" b="1" i="1" u="sng" dirty="0"/>
              <a:t>Focus Operativo</a:t>
            </a:r>
          </a:p>
          <a:p>
            <a:pPr algn="just"/>
            <a:r>
              <a:rPr lang="it-IT" b="1" dirty="0"/>
              <a:t>Finalità della norma</a:t>
            </a:r>
          </a:p>
          <a:p>
            <a:pPr algn="just"/>
            <a:r>
              <a:rPr lang="it-IT" b="1" dirty="0"/>
              <a:t>Concetto di assenza ingiustificata ed annesse implicazioni – </a:t>
            </a:r>
            <a:r>
              <a:rPr lang="it-IT" b="1" i="1" dirty="0"/>
              <a:t>serve il procedimento disciplinare</a:t>
            </a:r>
            <a:r>
              <a:rPr lang="it-IT" b="1" dirty="0"/>
              <a:t>?</a:t>
            </a:r>
          </a:p>
          <a:p>
            <a:pPr lvl="1" algn="just"/>
            <a:r>
              <a:rPr lang="it-IT" b="1" dirty="0"/>
              <a:t>Dimissioni di fatto = attribuzione di un significato diverso al comportamento del lavoratore</a:t>
            </a:r>
          </a:p>
          <a:p>
            <a:pPr algn="just"/>
            <a:r>
              <a:rPr lang="it-IT" b="1" dirty="0"/>
              <a:t>Declinazione del termine e ruolo della contrattazione collettiva</a:t>
            </a:r>
          </a:p>
          <a:p>
            <a:pPr lvl="1" algn="just"/>
            <a:r>
              <a:rPr lang="it-IT" b="1" i="1" dirty="0"/>
              <a:t>Possono essere «presi a prestito» i termini già previsti in caso di licenziamento conseguente a procedimento disciplinare</a:t>
            </a:r>
            <a:r>
              <a:rPr lang="it-IT" b="1" dirty="0"/>
              <a:t>?</a:t>
            </a:r>
          </a:p>
          <a:p>
            <a:pPr algn="just"/>
            <a:r>
              <a:rPr lang="it-IT" b="1" dirty="0"/>
              <a:t>La procedura complessiva nei confronti del lavoratore</a:t>
            </a:r>
          </a:p>
          <a:p>
            <a:pPr lvl="1" algn="just"/>
            <a:r>
              <a:rPr lang="it-IT" b="1" dirty="0"/>
              <a:t>Gli adempimenti (verso il lavoratore e verso gli Enti) a carico del Datore di Lavoro</a:t>
            </a:r>
          </a:p>
        </p:txBody>
      </p:sp>
    </p:spTree>
    <p:extLst>
      <p:ext uri="{BB962C8B-B14F-4D97-AF65-F5344CB8AC3E}">
        <p14:creationId xmlns:p14="http://schemas.microsoft.com/office/powerpoint/2010/main" val="41417966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0968E-7219-B38F-A53B-01A607DA9E86}"/>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E1083AC-C820-7638-D177-778DC1AE7320}"/>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99F43735-2292-F02A-144C-E0DCD4C08FCC}"/>
              </a:ext>
            </a:extLst>
          </p:cNvPr>
          <p:cNvSpPr>
            <a:spLocks noGrp="1"/>
          </p:cNvSpPr>
          <p:nvPr>
            <p:ph idx="1"/>
          </p:nvPr>
        </p:nvSpPr>
        <p:spPr>
          <a:xfrm>
            <a:off x="214684" y="2015731"/>
            <a:ext cx="11648661" cy="4226043"/>
          </a:xfrm>
        </p:spPr>
        <p:txBody>
          <a:bodyPr>
            <a:normAutofit fontScale="85000" lnSpcReduction="10000"/>
          </a:bodyPr>
          <a:lstStyle/>
          <a:p>
            <a:pPr marL="0" indent="0" algn="just">
              <a:buNone/>
            </a:pPr>
            <a:r>
              <a:rPr lang="it-IT" dirty="0"/>
              <a:t>Art. 19 legge n. 203/2024 – il ruolo che potrà avere la contrattazione collettiva: l’esempio del CCNL Edilizia Cooperative </a:t>
            </a:r>
          </a:p>
          <a:p>
            <a:pPr marL="0" indent="0" algn="ctr">
              <a:buNone/>
            </a:pPr>
            <a:r>
              <a:rPr lang="it-IT" b="1" dirty="0"/>
              <a:t>WARNING: AL NETTO DEL FATTO CHE LE PRECEDENTI DISPOSIZIONI CONTRATTUALI COLLETTIVE NON POSSONO ESSERE ASSIMILATE ALLA STREGUA DELLA PORTATA DELL’ART. 19 L. 203/2024</a:t>
            </a:r>
          </a:p>
          <a:p>
            <a:pPr marL="0" indent="0" algn="just">
              <a:buNone/>
            </a:pPr>
            <a:r>
              <a:rPr lang="it-IT" dirty="0"/>
              <a:t>Art. 32 – Licenziamento</a:t>
            </a:r>
          </a:p>
          <a:p>
            <a:pPr marL="0" indent="0" algn="just">
              <a:buNone/>
            </a:pPr>
            <a:r>
              <a:rPr lang="it-IT" dirty="0"/>
              <a:t>Fermo l'ambito di applicazione della legge 15 luglio 1966, n. 604 , come modificata dall' maggio 1970, n. 300 e di quanto previsto dalla art. 18 della legge 20 legge n. 108/1990 , l'impresa può procedere al licenziamento del dipendente:</a:t>
            </a:r>
          </a:p>
          <a:p>
            <a:pPr marL="0" indent="0" algn="just">
              <a:buNone/>
            </a:pPr>
            <a:r>
              <a:rPr lang="it-IT" dirty="0"/>
              <a:t>(…)</a:t>
            </a:r>
          </a:p>
          <a:p>
            <a:pPr algn="just"/>
            <a:r>
              <a:rPr lang="it-IT" dirty="0"/>
              <a:t>assenza ingiustificata per tre giorni di seguito; </a:t>
            </a:r>
          </a:p>
          <a:p>
            <a:pPr algn="just"/>
            <a:r>
              <a:rPr lang="it-IT" dirty="0"/>
              <a:t>al verificarsi della terza assenza ingiustificata nel periodo di un anno, in giorno successivo al festivo;</a:t>
            </a:r>
          </a:p>
          <a:p>
            <a:pPr algn="just"/>
            <a:r>
              <a:rPr lang="it-IT" dirty="0"/>
              <a:t>in caso di assenza ingiustificata per cinque volte nel periodo di un anno;</a:t>
            </a:r>
          </a:p>
        </p:txBody>
      </p:sp>
    </p:spTree>
    <p:extLst>
      <p:ext uri="{BB962C8B-B14F-4D97-AF65-F5344CB8AC3E}">
        <p14:creationId xmlns:p14="http://schemas.microsoft.com/office/powerpoint/2010/main" val="12572464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88846-558B-D97C-6FF4-B3B76ED8D82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5728A56-03B0-B3AE-AA9A-AF88500ACC81}"/>
              </a:ext>
            </a:extLst>
          </p:cNvPr>
          <p:cNvSpPr>
            <a:spLocks noGrp="1"/>
          </p:cNvSpPr>
          <p:nvPr>
            <p:ph type="title"/>
          </p:nvPr>
        </p:nvSpPr>
        <p:spPr>
          <a:xfrm>
            <a:off x="587556" y="91608"/>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F1472EE3-C2CC-541E-B5B1-DCB24D1A8F94}"/>
              </a:ext>
            </a:extLst>
          </p:cNvPr>
          <p:cNvSpPr>
            <a:spLocks noGrp="1"/>
          </p:cNvSpPr>
          <p:nvPr>
            <p:ph idx="1"/>
          </p:nvPr>
        </p:nvSpPr>
        <p:spPr>
          <a:xfrm>
            <a:off x="214684" y="1140843"/>
            <a:ext cx="11648661" cy="5100931"/>
          </a:xfrm>
        </p:spPr>
        <p:txBody>
          <a:bodyPr>
            <a:normAutofit fontScale="92500" lnSpcReduction="20000"/>
          </a:bodyPr>
          <a:lstStyle/>
          <a:p>
            <a:pPr marL="0" indent="0" algn="just">
              <a:buNone/>
            </a:pPr>
            <a:r>
              <a:rPr lang="it-IT" dirty="0"/>
              <a:t>Art. 19 legge n. 203/2024 – il ruolo che potrà avere la contrattazione collettiva: l’esempio del CCNL Edilizia Cooperative</a:t>
            </a:r>
            <a:endParaRPr lang="it-IT" b="1" dirty="0"/>
          </a:p>
          <a:p>
            <a:pPr marL="0" indent="0" algn="ctr">
              <a:buNone/>
            </a:pPr>
            <a:r>
              <a:rPr lang="it-IT" b="1" dirty="0"/>
              <a:t>WARNING: AL NETTO DEL FATTO CHE LE PRECEDENTI DISPOSIZIONI CONTRATTUALI COLLETTIVE NON POSSONO ESSERE ASSIMILATE ALLA STREGUA DELLA PORTATA DELL’ART. 19 L. 203/2024</a:t>
            </a:r>
          </a:p>
          <a:p>
            <a:pPr marL="0" indent="0" algn="just">
              <a:buNone/>
            </a:pPr>
            <a:r>
              <a:rPr lang="it-IT" dirty="0"/>
              <a:t>Art. 72 – Preavviso di dimissioni</a:t>
            </a:r>
          </a:p>
          <a:p>
            <a:pPr marL="0" indent="0" algn="just">
              <a:buNone/>
            </a:pPr>
            <a:r>
              <a:rPr lang="it-IT" dirty="0"/>
              <a:t>Se un lavoratore si dimette senza rispettare le modalità stabilite dalla legge e si rende irrintracciabile o non si presenta sul posto di lavoro laddove convocato dall'azienda per iscritto, </a:t>
            </a:r>
            <a:r>
              <a:rPr lang="it-IT" b="1" dirty="0"/>
              <a:t>decorsi 5 giorni di assenza tale comportamento potrà essere ritenuto dal datore di lavoro, in deroga a quanto stabilito nel comma precedente, come manifestazione per fatto concludente della volontà di dimettersi</a:t>
            </a:r>
            <a:r>
              <a:rPr lang="it-IT" dirty="0"/>
              <a:t>. </a:t>
            </a:r>
            <a:r>
              <a:rPr lang="it-IT" u="sng" dirty="0"/>
              <a:t>Da tale data decorrerà l'ulteriore termine di 5 giorni previsto per legge entro il quale il datore di lavoro è tenuto ad effettuare la comunicazione obbligatoria di cessazione del rapporto di lavoro alle competenti autorità amministrative</a:t>
            </a:r>
            <a:r>
              <a:rPr lang="it-IT" dirty="0"/>
              <a:t>. </a:t>
            </a:r>
          </a:p>
          <a:p>
            <a:pPr marL="0" indent="0" algn="just">
              <a:buNone/>
            </a:pPr>
            <a:r>
              <a:rPr lang="it-IT" b="1" i="1" dirty="0"/>
              <a:t>Resta in ogni caso ferma, nei casi di assenza ingiustificata per 3 giorni di seguito, la facoltà dell'azienda di avviare la procedura disciplinare per giungere, nel rispetto delle norme di legge e contrattuali, al licenziamento per giusta causa senza preavviso di cui al punto 3 dell'art. 32</a:t>
            </a:r>
            <a:r>
              <a:rPr lang="it-IT" dirty="0"/>
              <a:t>.</a:t>
            </a:r>
          </a:p>
        </p:txBody>
      </p:sp>
    </p:spTree>
    <p:extLst>
      <p:ext uri="{BB962C8B-B14F-4D97-AF65-F5344CB8AC3E}">
        <p14:creationId xmlns:p14="http://schemas.microsoft.com/office/powerpoint/2010/main" val="2260283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C2D22-B25B-DDFE-918A-E53AD72E450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D71F6A6-0EF4-3780-195F-99AC04856B65}"/>
              </a:ext>
            </a:extLst>
          </p:cNvPr>
          <p:cNvSpPr>
            <a:spLocks noGrp="1"/>
          </p:cNvSpPr>
          <p:nvPr>
            <p:ph type="title"/>
          </p:nvPr>
        </p:nvSpPr>
        <p:spPr>
          <a:xfrm>
            <a:off x="448408" y="342420"/>
            <a:ext cx="11306907" cy="1049235"/>
          </a:xfrm>
        </p:spPr>
        <p:txBody>
          <a:bodyPr>
            <a:normAutofit/>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21B8E2DD-2363-92E0-47B4-740F9A513F35}"/>
              </a:ext>
            </a:extLst>
          </p:cNvPr>
          <p:cNvSpPr>
            <a:spLocks noGrp="1"/>
          </p:cNvSpPr>
          <p:nvPr>
            <p:ph idx="1"/>
          </p:nvPr>
        </p:nvSpPr>
        <p:spPr>
          <a:xfrm>
            <a:off x="202222" y="2015732"/>
            <a:ext cx="11816863" cy="3927868"/>
          </a:xfrm>
        </p:spPr>
        <p:txBody>
          <a:bodyPr>
            <a:normAutofit/>
          </a:bodyPr>
          <a:lstStyle/>
          <a:p>
            <a:pPr marL="0" indent="0" algn="just">
              <a:buNone/>
            </a:pPr>
            <a:r>
              <a:rPr lang="it-IT" dirty="0"/>
              <a:t>In principio era la sentenza del Tribunale di Udine (principalmente incentrata sul tema della </a:t>
            </a:r>
            <a:r>
              <a:rPr lang="it-IT" dirty="0" err="1"/>
              <a:t>NASpI</a:t>
            </a:r>
            <a:r>
              <a:rPr lang="it-IT" dirty="0"/>
              <a:t>): alcuni stralci e le conclusioni</a:t>
            </a:r>
          </a:p>
          <a:p>
            <a:pPr algn="just"/>
            <a:r>
              <a:rPr lang="it-IT" dirty="0"/>
              <a:t>In altri termini, pur in difetto di una corretta formalizzazione delle dimissioni, è agevole ravvisare nel comportamento concretamente tenuto dalle parti, l’una nei confronti dell’altra, la sintomatica manifestazione di una reciproca e convergente volontà - pur se sorretta da motivi diversi - di non dare più seguito al contratto di lavoro, determinandone così la risoluzione per fatti concludenti.</a:t>
            </a:r>
          </a:p>
        </p:txBody>
      </p:sp>
    </p:spTree>
    <p:extLst>
      <p:ext uri="{BB962C8B-B14F-4D97-AF65-F5344CB8AC3E}">
        <p14:creationId xmlns:p14="http://schemas.microsoft.com/office/powerpoint/2010/main" val="431555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29D18-47C4-4B08-6AC4-0FA5E99596D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EF7466C-B3FE-1761-9A4B-9467610C64F6}"/>
              </a:ext>
            </a:extLst>
          </p:cNvPr>
          <p:cNvSpPr>
            <a:spLocks noGrp="1"/>
          </p:cNvSpPr>
          <p:nvPr>
            <p:ph type="title"/>
          </p:nvPr>
        </p:nvSpPr>
        <p:spPr>
          <a:xfrm>
            <a:off x="448408" y="342420"/>
            <a:ext cx="11306907" cy="1049235"/>
          </a:xfrm>
        </p:spPr>
        <p:txBody>
          <a:bodyPr>
            <a:normAutofit/>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799376B3-8264-5D4B-631E-ACB829F2F469}"/>
              </a:ext>
            </a:extLst>
          </p:cNvPr>
          <p:cNvSpPr>
            <a:spLocks noGrp="1"/>
          </p:cNvSpPr>
          <p:nvPr>
            <p:ph idx="1"/>
          </p:nvPr>
        </p:nvSpPr>
        <p:spPr>
          <a:xfrm>
            <a:off x="202222" y="2015732"/>
            <a:ext cx="11816863" cy="3927868"/>
          </a:xfrm>
        </p:spPr>
        <p:txBody>
          <a:bodyPr>
            <a:normAutofit/>
          </a:bodyPr>
          <a:lstStyle/>
          <a:p>
            <a:pPr marL="0" indent="0" algn="just">
              <a:buNone/>
            </a:pPr>
            <a:r>
              <a:rPr lang="it-IT" dirty="0"/>
              <a:t>In principio era la sentenza del Tribunale di Udine (principalmente incentrata sul tema della </a:t>
            </a:r>
            <a:r>
              <a:rPr lang="it-IT" dirty="0" err="1"/>
              <a:t>NASpI</a:t>
            </a:r>
            <a:r>
              <a:rPr lang="it-IT" dirty="0"/>
              <a:t>): alcuni stralci e le conclusioni</a:t>
            </a:r>
          </a:p>
          <a:p>
            <a:pPr algn="just"/>
            <a:r>
              <a:rPr lang="it-IT" dirty="0"/>
              <a:t>In relazione all’art. 41 Cost., infatti, si finirebbe, così, per coartare senza valido motivo la libera esplicazione dell’autonomia imprenditoriale, surrettiziamente imponendo al datore di lavoro di farsi carico dei rischi (la giustificazione in un ipotetico giudizio) e dei costi (il c.d. ticket NASPI) di un atto di gestione del singolo rapporto lavorativo il licenziamento disciplinare, appunto- che il datore medesimo non avrebbe comunque inteso assumere, a fronte del suo ben diverso interesse non già a reprimere con la massima sanzione espulsiva il comportamento di un suo dipendente rimasto a lungo assente senza giustificazione dal lavoro, quanto piuttosto a far constare una non problematica accettazione della fine di una collaborazione lavorativa con quel dipendente, oltretutto per iniziativa dello stesso collaboratore.</a:t>
            </a:r>
          </a:p>
        </p:txBody>
      </p:sp>
    </p:spTree>
    <p:extLst>
      <p:ext uri="{BB962C8B-B14F-4D97-AF65-F5344CB8AC3E}">
        <p14:creationId xmlns:p14="http://schemas.microsoft.com/office/powerpoint/2010/main" val="2244784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E53DA-489A-0FDC-AFB6-0D0B766A83D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698B2DB3-2E46-5BEA-EA31-9670BCC5AD98}"/>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4084201F-5200-6AC2-2ED1-902A68B14D72}"/>
              </a:ext>
            </a:extLst>
          </p:cNvPr>
          <p:cNvSpPr>
            <a:spLocks noGrp="1"/>
          </p:cNvSpPr>
          <p:nvPr>
            <p:ph idx="1"/>
          </p:nvPr>
        </p:nvSpPr>
        <p:spPr>
          <a:xfrm>
            <a:off x="214684" y="2015731"/>
            <a:ext cx="11648661" cy="4037749"/>
          </a:xfrm>
        </p:spPr>
        <p:txBody>
          <a:bodyPr>
            <a:normAutofit lnSpcReduction="10000"/>
          </a:bodyPr>
          <a:lstStyle/>
          <a:p>
            <a:pPr marL="0" indent="0" algn="just">
              <a:buNone/>
            </a:pPr>
            <a:r>
              <a:rPr lang="it-IT" dirty="0"/>
              <a:t>Art. 19 legge n. 203/2024</a:t>
            </a:r>
          </a:p>
          <a:p>
            <a:pPr marL="0" indent="0" algn="just">
              <a:buNone/>
            </a:pPr>
            <a:r>
              <a:rPr lang="it-IT" u="sng" dirty="0"/>
              <a:t>All'articolo 26 del decreto legislativo 14 settembre 2015, n. 151</a:t>
            </a:r>
            <a:r>
              <a:rPr lang="it-IT" dirty="0"/>
              <a:t>, dopo il comma 7 è inserito il seguente: </a:t>
            </a:r>
          </a:p>
          <a:p>
            <a:pPr marL="0" indent="0" algn="just">
              <a:buNone/>
            </a:pPr>
            <a:r>
              <a:rPr lang="it-IT" dirty="0"/>
              <a:t>«7-bis. In caso di </a:t>
            </a:r>
            <a:r>
              <a:rPr lang="it-IT" b="1" dirty="0"/>
              <a:t>assenza ingiustificata </a:t>
            </a:r>
            <a:r>
              <a:rPr lang="it-IT" dirty="0"/>
              <a:t>del lavoratore </a:t>
            </a:r>
            <a:r>
              <a:rPr lang="it-IT" b="1" dirty="0"/>
              <a:t>protratta oltre il termine previsto dal contratto collettivo nazionale di lavoro applicato al rapporto di lavoro </a:t>
            </a:r>
            <a:r>
              <a:rPr lang="it-IT" dirty="0"/>
              <a:t>o, in </a:t>
            </a:r>
            <a:r>
              <a:rPr lang="it-IT" i="1" dirty="0">
                <a:effectLst>
                  <a:outerShdw blurRad="38100" dist="38100" dir="2700000" algn="tl">
                    <a:srgbClr val="000000">
                      <a:alpha val="43137"/>
                    </a:srgbClr>
                  </a:outerShdw>
                </a:effectLst>
              </a:rPr>
              <a:t>mancanza</a:t>
            </a:r>
            <a:r>
              <a:rPr lang="it-IT" dirty="0"/>
              <a:t> di previsione contrattuale, </a:t>
            </a:r>
            <a:r>
              <a:rPr lang="it-IT" b="1" dirty="0"/>
              <a:t>superiore a quindici giorni</a:t>
            </a:r>
            <a:r>
              <a:rPr lang="it-IT" dirty="0"/>
              <a:t>, </a:t>
            </a:r>
            <a:r>
              <a:rPr lang="it-IT" u="sng" dirty="0"/>
              <a:t>il datore di lavoro ne dà comunicazione alla sede territoriale dell'Ispettorato nazionale del lavoro, che può verificare la veridicità della comunicazione medesima</a:t>
            </a:r>
            <a:r>
              <a:rPr lang="it-IT" dirty="0"/>
              <a:t>. </a:t>
            </a:r>
          </a:p>
          <a:p>
            <a:pPr marL="0" indent="0" algn="just">
              <a:buNone/>
            </a:pPr>
            <a:r>
              <a:rPr lang="it-IT" b="1" u="sng" dirty="0"/>
              <a:t>Il rapporto di lavoro si intende risolto per volontà del lavoratore e non si applica la disciplina prevista dal presente articolo</a:t>
            </a:r>
            <a:r>
              <a:rPr lang="it-IT" dirty="0"/>
              <a:t>. </a:t>
            </a:r>
          </a:p>
          <a:p>
            <a:pPr marL="0" indent="0" algn="just">
              <a:buNone/>
            </a:pPr>
            <a:r>
              <a:rPr lang="it-IT" dirty="0"/>
              <a:t>Le disposizioni del secondo periodo non si applicano se il lavoratore dimostra l'impossibilità, per causa di forza maggiore o per fatto imputabile al datore di lavoro, di comunicare i motivi che giustificano la sua assenza». </a:t>
            </a:r>
          </a:p>
        </p:txBody>
      </p:sp>
    </p:spTree>
    <p:extLst>
      <p:ext uri="{BB962C8B-B14F-4D97-AF65-F5344CB8AC3E}">
        <p14:creationId xmlns:p14="http://schemas.microsoft.com/office/powerpoint/2010/main" val="32524662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8D7ED-7304-E31E-B05B-D3ACD783846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FC43646-DA8D-11DF-603B-8ED9498BD079}"/>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BD5A7BC3-4F12-D095-C096-75FDEB277560}"/>
              </a:ext>
            </a:extLst>
          </p:cNvPr>
          <p:cNvSpPr>
            <a:spLocks noGrp="1"/>
          </p:cNvSpPr>
          <p:nvPr>
            <p:ph idx="1"/>
          </p:nvPr>
        </p:nvSpPr>
        <p:spPr>
          <a:xfrm>
            <a:off x="214684" y="2015731"/>
            <a:ext cx="11648661" cy="4037749"/>
          </a:xfrm>
        </p:spPr>
        <p:txBody>
          <a:bodyPr>
            <a:normAutofit/>
          </a:bodyPr>
          <a:lstStyle/>
          <a:p>
            <a:pPr marL="0" indent="0" algn="just">
              <a:buNone/>
            </a:pPr>
            <a:r>
              <a:rPr lang="it-IT" dirty="0"/>
              <a:t>Art. 19 legge n. 203/2024 – i chiarimenti sin qui forniti dall’INL: la </a:t>
            </a:r>
            <a:r>
              <a:rPr lang="it-IT" b="1" dirty="0"/>
              <a:t>nota n. 9740 del 30/12/2024</a:t>
            </a:r>
          </a:p>
          <a:p>
            <a:pPr marL="0" indent="0" algn="just">
              <a:buNone/>
            </a:pPr>
            <a:r>
              <a:rPr lang="it-IT" dirty="0"/>
              <a:t>Il nuovo comma 7-bis disciplina sostanzialmente le ipotesi di “dimissioni di fatto” o “per fatti concludenti”, rispetto alle quali non trova applicazione la disciplina delle c.d. dimissioni on-line. </a:t>
            </a:r>
          </a:p>
          <a:p>
            <a:pPr marL="0" indent="0" algn="just">
              <a:buNone/>
            </a:pPr>
            <a:r>
              <a:rPr lang="it-IT" dirty="0"/>
              <a:t>Al riguardo si fa riserva di fornire indicazioni dettagliate con particolare riferimento alle attività poste in capo agli Ispettorati territoriali del lavoro, i quali possono verificare la veridicità della comunicazione effettuata dai datori di lavoro concernente l’assenza ingiustificata del lavoratore. </a:t>
            </a:r>
          </a:p>
          <a:p>
            <a:pPr marL="0" indent="0" algn="just">
              <a:buNone/>
            </a:pPr>
            <a:endParaRPr lang="it-IT" dirty="0"/>
          </a:p>
          <a:p>
            <a:pPr marL="0" indent="0" algn="ctr">
              <a:buNone/>
            </a:pPr>
            <a:r>
              <a:rPr lang="it-IT" b="1" i="1" dirty="0"/>
              <a:t>Funzione centrale delle singole ITL al fine di cristallizzare l’effettiva ed incontrovertibile volontà estintiva sottesa al comportamento del lavoratore</a:t>
            </a:r>
          </a:p>
        </p:txBody>
      </p:sp>
    </p:spTree>
    <p:extLst>
      <p:ext uri="{BB962C8B-B14F-4D97-AF65-F5344CB8AC3E}">
        <p14:creationId xmlns:p14="http://schemas.microsoft.com/office/powerpoint/2010/main" val="516526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44470-4807-4604-7A34-5D723139ED3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259E1D0-B987-BB57-A52E-8BD812E41ABC}"/>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667E9D4A-A7C8-D366-3DA5-9A17484AA97A}"/>
              </a:ext>
            </a:extLst>
          </p:cNvPr>
          <p:cNvSpPr>
            <a:spLocks noGrp="1"/>
          </p:cNvSpPr>
          <p:nvPr>
            <p:ph idx="1"/>
          </p:nvPr>
        </p:nvSpPr>
        <p:spPr>
          <a:xfrm>
            <a:off x="214684" y="2015731"/>
            <a:ext cx="11648661" cy="4037749"/>
          </a:xfrm>
        </p:spPr>
        <p:txBody>
          <a:bodyPr>
            <a:normAutofit fontScale="92500" lnSpcReduction="10000"/>
          </a:bodyPr>
          <a:lstStyle/>
          <a:p>
            <a:pPr marL="0" indent="0" algn="just">
              <a:buNone/>
            </a:pPr>
            <a:r>
              <a:rPr lang="it-IT" dirty="0"/>
              <a:t>Art. 19 legge n. 203/2024 – i chiarimenti sin qui forniti dall’INL: la </a:t>
            </a:r>
            <a:r>
              <a:rPr lang="it-IT" b="1" dirty="0"/>
              <a:t>nota n. 579 del 22/01/2025</a:t>
            </a:r>
          </a:p>
          <a:p>
            <a:pPr marL="0" indent="0" algn="just">
              <a:buNone/>
            </a:pPr>
            <a:r>
              <a:rPr lang="it-IT" dirty="0"/>
              <a:t>La previsione affida anzitutto </a:t>
            </a:r>
            <a:r>
              <a:rPr lang="it-IT" u="sng" dirty="0"/>
              <a:t>l’onere, in capo al datore di lavoro, di comunicare alla sede territoriale dell’Ispettorato, da individuarsi in base al luogo di svolgimento del rapporto di lavoro, l’assenza ingiustificata del lavoratore che si sia protratta oltre uno specifico termine</a:t>
            </a:r>
            <a:r>
              <a:rPr lang="it-IT" dirty="0"/>
              <a:t>. </a:t>
            </a:r>
          </a:p>
          <a:p>
            <a:pPr marL="0" indent="0" algn="just">
              <a:buNone/>
            </a:pPr>
            <a:r>
              <a:rPr lang="it-IT" dirty="0"/>
              <a:t>Va anzitutto chiarito che tale comunicazione va effettuata </a:t>
            </a:r>
            <a:r>
              <a:rPr lang="it-IT" b="1" dirty="0"/>
              <a:t>solo laddove il datore di lavoro intenda evidentemente far valere l’assenza ingiustificata del lavoratore ai fini della risoluzione del rapporto di lavoro e pertanto non va effettuata sempre e in ogni caso</a:t>
            </a:r>
            <a:r>
              <a:rPr lang="it-IT" dirty="0"/>
              <a:t>. </a:t>
            </a:r>
          </a:p>
          <a:p>
            <a:pPr marL="0" indent="0" algn="just">
              <a:buNone/>
            </a:pPr>
            <a:r>
              <a:rPr lang="it-IT" dirty="0"/>
              <a:t>Laddove </a:t>
            </a:r>
            <a:r>
              <a:rPr lang="it-IT" b="1" i="1" dirty="0"/>
              <a:t>il datore di lavoro intenda effettuare la comunicazione, dovrà inoltre verificare che l’assenza ingiustificata abbia superato il termine eventualmente individuato dal contratto collettivo applicato o che, in assenza di una specifica previsione contrattuale, siano trascorsi almeno quindici giorni dall’inizio del periodo di assenza</a:t>
            </a:r>
            <a:r>
              <a:rPr lang="it-IT" dirty="0"/>
              <a:t>.</a:t>
            </a:r>
          </a:p>
        </p:txBody>
      </p:sp>
    </p:spTree>
    <p:extLst>
      <p:ext uri="{BB962C8B-B14F-4D97-AF65-F5344CB8AC3E}">
        <p14:creationId xmlns:p14="http://schemas.microsoft.com/office/powerpoint/2010/main" val="2841037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834172-C1BD-58B0-9CDE-5D1877D4B28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A415DC2-0320-EB77-C505-782727A4E31A}"/>
              </a:ext>
            </a:extLst>
          </p:cNvPr>
          <p:cNvSpPr>
            <a:spLocks noGrp="1"/>
          </p:cNvSpPr>
          <p:nvPr>
            <p:ph type="title"/>
          </p:nvPr>
        </p:nvSpPr>
        <p:spPr>
          <a:xfrm>
            <a:off x="596349" y="804519"/>
            <a:ext cx="10458506" cy="1049235"/>
          </a:xfrm>
        </p:spPr>
        <p:txBody>
          <a:bodyPr/>
          <a:lstStyle/>
          <a:p>
            <a:r>
              <a:rPr lang="it-IT" dirty="0"/>
              <a:t>Legge 203/2024 – c.d. collegato lavoro: novità in tema di dimissioni per fatti concludenti</a:t>
            </a:r>
          </a:p>
        </p:txBody>
      </p:sp>
      <p:sp>
        <p:nvSpPr>
          <p:cNvPr id="3" name="Segnaposto contenuto 2">
            <a:extLst>
              <a:ext uri="{FF2B5EF4-FFF2-40B4-BE49-F238E27FC236}">
                <a16:creationId xmlns:a16="http://schemas.microsoft.com/office/drawing/2014/main" id="{E03FEAC0-EE1D-A8FA-2255-2F47A10CA061}"/>
              </a:ext>
            </a:extLst>
          </p:cNvPr>
          <p:cNvSpPr>
            <a:spLocks noGrp="1"/>
          </p:cNvSpPr>
          <p:nvPr>
            <p:ph idx="1"/>
          </p:nvPr>
        </p:nvSpPr>
        <p:spPr>
          <a:xfrm>
            <a:off x="214684" y="2015731"/>
            <a:ext cx="11648661" cy="4037749"/>
          </a:xfrm>
        </p:spPr>
        <p:txBody>
          <a:bodyPr>
            <a:normAutofit/>
          </a:bodyPr>
          <a:lstStyle/>
          <a:p>
            <a:pPr marL="0" indent="0" algn="just">
              <a:buNone/>
            </a:pPr>
            <a:r>
              <a:rPr lang="it-IT" dirty="0"/>
              <a:t>Art. 19 legge n. 203/2024 – i chiarimenti sin qui forniti dall’INL: la </a:t>
            </a:r>
            <a:r>
              <a:rPr lang="it-IT" b="1" dirty="0"/>
              <a:t>nota n. 579 del 22/01/2025</a:t>
            </a:r>
          </a:p>
          <a:p>
            <a:pPr marL="0" indent="0" algn="just">
              <a:buNone/>
            </a:pPr>
            <a:r>
              <a:rPr lang="it-IT" dirty="0"/>
              <a:t>Contenuto della comunicazione e verifiche </a:t>
            </a:r>
          </a:p>
          <a:p>
            <a:pPr marL="0" indent="0" algn="just">
              <a:buNone/>
            </a:pPr>
            <a:r>
              <a:rPr lang="it-IT" dirty="0"/>
              <a:t>La comunicazione che il datore di lavoro intende effettuare alla sede territoriale di questo Ispettorato, preferibilmente a mezzo </a:t>
            </a:r>
            <a:r>
              <a:rPr lang="it-IT" b="1" dirty="0"/>
              <a:t>PEC all’indirizzo istituzionale </a:t>
            </a:r>
            <a:r>
              <a:rPr lang="it-IT" dirty="0"/>
              <a:t>di ciascuna sede, dovrà riportare tutte le informazioni a conoscenza dello stesso datore concernenti il lavoratore e riferibili non solo ai dati anagrafici ma soprattutto ai recapiti, anche telefonici e di posta elettronica, di cui è a conoscenza. </a:t>
            </a:r>
          </a:p>
          <a:p>
            <a:pPr marL="0" indent="0" algn="just">
              <a:buNone/>
            </a:pPr>
            <a:r>
              <a:rPr lang="it-IT" dirty="0"/>
              <a:t>Al riguardo si mette a disposizione dell’utenza un modello di comunicazione volto a uniformarne i contenuti e semplificare il relativo adempimento da parte dei datori di lavoro.</a:t>
            </a:r>
          </a:p>
          <a:p>
            <a:pPr marL="0" indent="0" algn="just">
              <a:buNone/>
            </a:pPr>
            <a:r>
              <a:rPr lang="it-IT" dirty="0"/>
              <a:t>(…)</a:t>
            </a:r>
          </a:p>
        </p:txBody>
      </p:sp>
    </p:spTree>
    <p:extLst>
      <p:ext uri="{BB962C8B-B14F-4D97-AF65-F5344CB8AC3E}">
        <p14:creationId xmlns:p14="http://schemas.microsoft.com/office/powerpoint/2010/main" val="4114419032"/>
      </p:ext>
    </p:extLst>
  </p:cSld>
  <p:clrMapOvr>
    <a:masterClrMapping/>
  </p:clrMapOvr>
</p:sld>
</file>

<file path=ppt/theme/theme1.xml><?xml version="1.0" encoding="utf-8"?>
<a:theme xmlns:a="http://schemas.openxmlformats.org/drawingml/2006/main" name="Raccolta">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{62028457-3D29-448A-92AD-4E574598FF3E}tf10001114</Template>
  <TotalTime>1097</TotalTime>
  <Words>5343</Words>
  <Application>Microsoft Office PowerPoint</Application>
  <PresentationFormat>Widescreen</PresentationFormat>
  <Paragraphs>166</Paragraphs>
  <Slides>39</Slides>
  <Notes>0</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39</vt:i4>
      </vt:variant>
    </vt:vector>
  </HeadingPairs>
  <TitlesOfParts>
    <vt:vector size="42" baseType="lpstr">
      <vt:lpstr>Arial</vt:lpstr>
      <vt:lpstr>Gill Sans MT</vt:lpstr>
      <vt:lpstr>Raccolta</vt:lpstr>
      <vt:lpstr>Dimissioni per fatti concludenti: lo stato attuale dell’arte</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lpstr>Legge 203/2024 – c.d. collegato lavoro: novità in tema di dimissioni per fatti concludenti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studio girini senigallia</dc:creator>
  <cp:lastModifiedBy>studio girini senigallia</cp:lastModifiedBy>
  <cp:revision>170</cp:revision>
  <dcterms:created xsi:type="dcterms:W3CDTF">2025-02-17T17:17:28Z</dcterms:created>
  <dcterms:modified xsi:type="dcterms:W3CDTF">2025-10-15T18:20:32Z</dcterms:modified>
</cp:coreProperties>
</file>