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94"/>
  </p:notesMasterIdLst>
  <p:handoutMasterIdLst>
    <p:handoutMasterId r:id="rId95"/>
  </p:handoutMasterIdLst>
  <p:sldIdLst>
    <p:sldId id="256" r:id="rId5"/>
    <p:sldId id="543" r:id="rId6"/>
    <p:sldId id="259" r:id="rId7"/>
    <p:sldId id="525" r:id="rId8"/>
    <p:sldId id="545" r:id="rId9"/>
    <p:sldId id="524" r:id="rId10"/>
    <p:sldId id="523" r:id="rId11"/>
    <p:sldId id="291" r:id="rId12"/>
    <p:sldId id="513" r:id="rId13"/>
    <p:sldId id="514" r:id="rId14"/>
    <p:sldId id="292" r:id="rId15"/>
    <p:sldId id="526" r:id="rId16"/>
    <p:sldId id="532" r:id="rId17"/>
    <p:sldId id="527" r:id="rId18"/>
    <p:sldId id="529" r:id="rId19"/>
    <p:sldId id="530" r:id="rId20"/>
    <p:sldId id="531" r:id="rId21"/>
    <p:sldId id="461" r:id="rId22"/>
    <p:sldId id="533" r:id="rId23"/>
    <p:sldId id="467" r:id="rId24"/>
    <p:sldId id="442" r:id="rId25"/>
    <p:sldId id="443" r:id="rId26"/>
    <p:sldId id="446" r:id="rId27"/>
    <p:sldId id="447" r:id="rId28"/>
    <p:sldId id="448" r:id="rId29"/>
    <p:sldId id="257" r:id="rId30"/>
    <p:sldId id="290" r:id="rId31"/>
    <p:sldId id="295" r:id="rId32"/>
    <p:sldId id="293" r:id="rId33"/>
    <p:sldId id="469" r:id="rId34"/>
    <p:sldId id="470" r:id="rId35"/>
    <p:sldId id="294" r:id="rId36"/>
    <p:sldId id="263" r:id="rId37"/>
    <p:sldId id="264" r:id="rId38"/>
    <p:sldId id="297" r:id="rId39"/>
    <p:sldId id="265" r:id="rId40"/>
    <p:sldId id="456" r:id="rId41"/>
    <p:sldId id="457" r:id="rId42"/>
    <p:sldId id="493" r:id="rId43"/>
    <p:sldId id="459" r:id="rId44"/>
    <p:sldId id="495" r:id="rId45"/>
    <p:sldId id="266" r:id="rId46"/>
    <p:sldId id="267" r:id="rId47"/>
    <p:sldId id="296" r:id="rId48"/>
    <p:sldId id="268" r:id="rId49"/>
    <p:sldId id="269" r:id="rId50"/>
    <p:sldId id="270" r:id="rId51"/>
    <p:sldId id="271" r:id="rId52"/>
    <p:sldId id="272" r:id="rId53"/>
    <p:sldId id="273" r:id="rId54"/>
    <p:sldId id="276" r:id="rId55"/>
    <p:sldId id="274" r:id="rId56"/>
    <p:sldId id="298" r:id="rId57"/>
    <p:sldId id="494" r:id="rId58"/>
    <p:sldId id="277" r:id="rId59"/>
    <p:sldId id="278" r:id="rId60"/>
    <p:sldId id="288" r:id="rId61"/>
    <p:sldId id="289" r:id="rId62"/>
    <p:sldId id="279" r:id="rId63"/>
    <p:sldId id="280" r:id="rId64"/>
    <p:sldId id="501" r:id="rId65"/>
    <p:sldId id="502" r:id="rId66"/>
    <p:sldId id="503" r:id="rId67"/>
    <p:sldId id="504" r:id="rId68"/>
    <p:sldId id="505" r:id="rId69"/>
    <p:sldId id="506" r:id="rId70"/>
    <p:sldId id="282" r:id="rId71"/>
    <p:sldId id="283" r:id="rId72"/>
    <p:sldId id="285" r:id="rId73"/>
    <p:sldId id="537" r:id="rId74"/>
    <p:sldId id="538" r:id="rId75"/>
    <p:sldId id="539" r:id="rId76"/>
    <p:sldId id="540" r:id="rId77"/>
    <p:sldId id="286" r:id="rId78"/>
    <p:sldId id="287" r:id="rId79"/>
    <p:sldId id="534" r:id="rId80"/>
    <p:sldId id="535" r:id="rId81"/>
    <p:sldId id="536" r:id="rId82"/>
    <p:sldId id="496" r:id="rId83"/>
    <p:sldId id="258" r:id="rId84"/>
    <p:sldId id="497" r:id="rId85"/>
    <p:sldId id="521" r:id="rId86"/>
    <p:sldId id="522" r:id="rId87"/>
    <p:sldId id="517" r:id="rId88"/>
    <p:sldId id="518" r:id="rId89"/>
    <p:sldId id="519" r:id="rId90"/>
    <p:sldId id="520" r:id="rId91"/>
    <p:sldId id="541" r:id="rId92"/>
    <p:sldId id="542" r:id="rId93"/>
  </p:sldIdLst>
  <p:sldSz cx="9144000" cy="6858000" type="screen4x3"/>
  <p:notesSz cx="6797675" cy="9926638"/>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ADB5C9-8C4D-4E52-A28D-170372CCE74C}" v="7" dt="2025-01-12T16:09:36.540"/>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0084" autoAdjust="0"/>
  </p:normalViewPr>
  <p:slideViewPr>
    <p:cSldViewPr snapToGrid="0">
      <p:cViewPr varScale="1">
        <p:scale>
          <a:sx n="35" d="100"/>
          <a:sy n="35" d="100"/>
        </p:scale>
        <p:origin x="2827" y="331"/>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handoutMaster" Target="handoutMasters/handoutMaster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notesMaster" Target="notesMasters/notesMaster1.xml"/><Relationship Id="rId9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72B568-4EE1-480D-8773-EA33B8D5A86E}" type="doc">
      <dgm:prSet loTypeId="urn:microsoft.com/office/officeart/2008/layout/LinedList" loCatId="list" qsTypeId="urn:microsoft.com/office/officeart/2005/8/quickstyle/simple1" qsCatId="simple" csTypeId="urn:microsoft.com/office/officeart/2005/8/colors/accent2_2" csCatId="accent2"/>
      <dgm:spPr/>
      <dgm:t>
        <a:bodyPr/>
        <a:lstStyle/>
        <a:p>
          <a:endParaRPr lang="en-US"/>
        </a:p>
      </dgm:t>
    </dgm:pt>
    <dgm:pt modelId="{39212069-E844-4451-8049-DEF3F25D51AA}">
      <dgm:prSet/>
      <dgm:spPr/>
      <dgm:t>
        <a:bodyPr/>
        <a:lstStyle/>
        <a:p>
          <a:r>
            <a:rPr lang="it-IT"/>
            <a:t>Cosa si intende per familiare</a:t>
          </a:r>
          <a:endParaRPr lang="en-US"/>
        </a:p>
      </dgm:t>
    </dgm:pt>
    <dgm:pt modelId="{B9C2D216-C1A7-4776-B543-87C9B4A1F1DF}" type="parTrans" cxnId="{A2036970-03CF-42F2-88A4-8A015083F8EC}">
      <dgm:prSet/>
      <dgm:spPr/>
      <dgm:t>
        <a:bodyPr/>
        <a:lstStyle/>
        <a:p>
          <a:endParaRPr lang="en-US"/>
        </a:p>
      </dgm:t>
    </dgm:pt>
    <dgm:pt modelId="{0F2C6F4A-FCA9-4ED9-AE98-E9D0AA30B6E4}" type="sibTrans" cxnId="{A2036970-03CF-42F2-88A4-8A015083F8EC}">
      <dgm:prSet/>
      <dgm:spPr/>
      <dgm:t>
        <a:bodyPr/>
        <a:lstStyle/>
        <a:p>
          <a:endParaRPr lang="en-US"/>
        </a:p>
      </dgm:t>
    </dgm:pt>
    <dgm:pt modelId="{75BB8363-C501-4BC9-B3E7-90F17BF7A9F2}">
      <dgm:prSet/>
      <dgm:spPr/>
      <dgm:t>
        <a:bodyPr/>
        <a:lstStyle/>
        <a:p>
          <a:r>
            <a:rPr lang="it-IT"/>
            <a:t>La nozione di impresa familiare</a:t>
          </a:r>
          <a:endParaRPr lang="en-US"/>
        </a:p>
      </dgm:t>
    </dgm:pt>
    <dgm:pt modelId="{DBF43ED1-0A7E-484A-BFF1-C1345BD57885}" type="parTrans" cxnId="{92768ED2-2842-4D73-9593-FF947FD6D2EF}">
      <dgm:prSet/>
      <dgm:spPr/>
      <dgm:t>
        <a:bodyPr/>
        <a:lstStyle/>
        <a:p>
          <a:endParaRPr lang="en-US"/>
        </a:p>
      </dgm:t>
    </dgm:pt>
    <dgm:pt modelId="{DA6EAD0C-43C8-46F6-94EA-68E921B828BD}" type="sibTrans" cxnId="{92768ED2-2842-4D73-9593-FF947FD6D2EF}">
      <dgm:prSet/>
      <dgm:spPr/>
      <dgm:t>
        <a:bodyPr/>
        <a:lstStyle/>
        <a:p>
          <a:endParaRPr lang="en-US"/>
        </a:p>
      </dgm:t>
    </dgm:pt>
    <dgm:pt modelId="{279D5EA6-1058-4A6F-AF3D-4D86CC08DD9A}">
      <dgm:prSet/>
      <dgm:spPr/>
      <dgm:t>
        <a:bodyPr/>
        <a:lstStyle/>
        <a:p>
          <a:r>
            <a:rPr lang="it-IT"/>
            <a:t>Il lavoro subordinato, i diversi orientamenti</a:t>
          </a:r>
          <a:endParaRPr lang="en-US"/>
        </a:p>
      </dgm:t>
    </dgm:pt>
    <dgm:pt modelId="{BBBFC23B-E350-40FF-A291-A83F7721E4BE}" type="parTrans" cxnId="{C5925DA3-A3AC-4142-8C8C-C155789C4339}">
      <dgm:prSet/>
      <dgm:spPr/>
      <dgm:t>
        <a:bodyPr/>
        <a:lstStyle/>
        <a:p>
          <a:endParaRPr lang="en-US"/>
        </a:p>
      </dgm:t>
    </dgm:pt>
    <dgm:pt modelId="{D1808776-6C76-433D-9504-9C44CF50BF1D}" type="sibTrans" cxnId="{C5925DA3-A3AC-4142-8C8C-C155789C4339}">
      <dgm:prSet/>
      <dgm:spPr/>
      <dgm:t>
        <a:bodyPr/>
        <a:lstStyle/>
        <a:p>
          <a:endParaRPr lang="en-US"/>
        </a:p>
      </dgm:t>
    </dgm:pt>
    <dgm:pt modelId="{28699195-55A4-4EAA-B289-032D0A0839AF}">
      <dgm:prSet/>
      <dgm:spPr/>
      <dgm:t>
        <a:bodyPr/>
        <a:lstStyle/>
        <a:p>
          <a:r>
            <a:rPr lang="it-IT"/>
            <a:t>Il lavoro occasionale gratuito</a:t>
          </a:r>
          <a:endParaRPr lang="en-US"/>
        </a:p>
      </dgm:t>
    </dgm:pt>
    <dgm:pt modelId="{7470510F-DA89-42BB-82AD-2CFF6E9E6A9C}" type="parTrans" cxnId="{9E9C37CA-5B10-4723-81E1-40971A065B32}">
      <dgm:prSet/>
      <dgm:spPr/>
      <dgm:t>
        <a:bodyPr/>
        <a:lstStyle/>
        <a:p>
          <a:endParaRPr lang="en-US"/>
        </a:p>
      </dgm:t>
    </dgm:pt>
    <dgm:pt modelId="{6AC3F202-D99C-4347-9F6D-BCFF8D424B9A}" type="sibTrans" cxnId="{9E9C37CA-5B10-4723-81E1-40971A065B32}">
      <dgm:prSet/>
      <dgm:spPr/>
      <dgm:t>
        <a:bodyPr/>
        <a:lstStyle/>
        <a:p>
          <a:endParaRPr lang="en-US"/>
        </a:p>
      </dgm:t>
    </dgm:pt>
    <dgm:pt modelId="{396F84C5-FA83-4B2A-B518-B70197991BEA}">
      <dgm:prSet/>
      <dgm:spPr/>
      <dgm:t>
        <a:bodyPr/>
        <a:lstStyle/>
        <a:p>
          <a:r>
            <a:rPr lang="it-IT"/>
            <a:t>La certificazione del contratto di lavoro</a:t>
          </a:r>
          <a:endParaRPr lang="en-US"/>
        </a:p>
      </dgm:t>
    </dgm:pt>
    <dgm:pt modelId="{B6284E54-86D8-4257-B3F0-6142FD9883FE}" type="parTrans" cxnId="{3D95D0AD-91BF-4BC6-86C5-567724C7F640}">
      <dgm:prSet/>
      <dgm:spPr/>
      <dgm:t>
        <a:bodyPr/>
        <a:lstStyle/>
        <a:p>
          <a:endParaRPr lang="en-US"/>
        </a:p>
      </dgm:t>
    </dgm:pt>
    <dgm:pt modelId="{DCEA2721-F7B6-4C3A-B21E-5C53D6437FC1}" type="sibTrans" cxnId="{3D95D0AD-91BF-4BC6-86C5-567724C7F640}">
      <dgm:prSet/>
      <dgm:spPr/>
      <dgm:t>
        <a:bodyPr/>
        <a:lstStyle/>
        <a:p>
          <a:endParaRPr lang="en-US"/>
        </a:p>
      </dgm:t>
    </dgm:pt>
    <dgm:pt modelId="{6B9B56AE-4E5A-4F86-8DB0-8B305E0E2C95}">
      <dgm:prSet/>
      <dgm:spPr/>
      <dgm:t>
        <a:bodyPr/>
        <a:lstStyle/>
        <a:p>
          <a:r>
            <a:rPr lang="it-IT"/>
            <a:t>Il disconoscimento</a:t>
          </a:r>
          <a:endParaRPr lang="en-US"/>
        </a:p>
      </dgm:t>
    </dgm:pt>
    <dgm:pt modelId="{40CA0810-554A-42D0-857A-1DB03FB0F59E}" type="parTrans" cxnId="{ADA72D8A-94BC-472C-9696-FBC4BA1A50EF}">
      <dgm:prSet/>
      <dgm:spPr/>
      <dgm:t>
        <a:bodyPr/>
        <a:lstStyle/>
        <a:p>
          <a:endParaRPr lang="en-US"/>
        </a:p>
      </dgm:t>
    </dgm:pt>
    <dgm:pt modelId="{16C6AFD0-C3E7-44E9-8240-C67E28A92B70}" type="sibTrans" cxnId="{ADA72D8A-94BC-472C-9696-FBC4BA1A50EF}">
      <dgm:prSet/>
      <dgm:spPr/>
      <dgm:t>
        <a:bodyPr/>
        <a:lstStyle/>
        <a:p>
          <a:endParaRPr lang="en-US"/>
        </a:p>
      </dgm:t>
    </dgm:pt>
    <dgm:pt modelId="{C850514F-9132-4CC4-AE75-4BBAD0BFD5AA}" type="pres">
      <dgm:prSet presAssocID="{1E72B568-4EE1-480D-8773-EA33B8D5A86E}" presName="vert0" presStyleCnt="0">
        <dgm:presLayoutVars>
          <dgm:dir/>
          <dgm:animOne val="branch"/>
          <dgm:animLvl val="lvl"/>
        </dgm:presLayoutVars>
      </dgm:prSet>
      <dgm:spPr/>
    </dgm:pt>
    <dgm:pt modelId="{A4087C82-D610-4449-9DFF-6827070B5D2B}" type="pres">
      <dgm:prSet presAssocID="{39212069-E844-4451-8049-DEF3F25D51AA}" presName="thickLine" presStyleLbl="alignNode1" presStyleIdx="0" presStyleCnt="6"/>
      <dgm:spPr/>
    </dgm:pt>
    <dgm:pt modelId="{CB241FBB-AF86-445C-A7EE-52482754D07D}" type="pres">
      <dgm:prSet presAssocID="{39212069-E844-4451-8049-DEF3F25D51AA}" presName="horz1" presStyleCnt="0"/>
      <dgm:spPr/>
    </dgm:pt>
    <dgm:pt modelId="{B2ADECE3-47AD-4084-810F-1FF8AA81B39E}" type="pres">
      <dgm:prSet presAssocID="{39212069-E844-4451-8049-DEF3F25D51AA}" presName="tx1" presStyleLbl="revTx" presStyleIdx="0" presStyleCnt="6"/>
      <dgm:spPr/>
    </dgm:pt>
    <dgm:pt modelId="{DD28F308-5B15-4CB0-A8E7-25250201C831}" type="pres">
      <dgm:prSet presAssocID="{39212069-E844-4451-8049-DEF3F25D51AA}" presName="vert1" presStyleCnt="0"/>
      <dgm:spPr/>
    </dgm:pt>
    <dgm:pt modelId="{37EE0C19-CFDB-4152-8B86-1A17DCF66AFD}" type="pres">
      <dgm:prSet presAssocID="{75BB8363-C501-4BC9-B3E7-90F17BF7A9F2}" presName="thickLine" presStyleLbl="alignNode1" presStyleIdx="1" presStyleCnt="6"/>
      <dgm:spPr/>
    </dgm:pt>
    <dgm:pt modelId="{01902751-1F95-4EC9-BAA9-E0FC5B20C633}" type="pres">
      <dgm:prSet presAssocID="{75BB8363-C501-4BC9-B3E7-90F17BF7A9F2}" presName="horz1" presStyleCnt="0"/>
      <dgm:spPr/>
    </dgm:pt>
    <dgm:pt modelId="{B8431689-60DC-4F2E-9371-A2CDD6254BE3}" type="pres">
      <dgm:prSet presAssocID="{75BB8363-C501-4BC9-B3E7-90F17BF7A9F2}" presName="tx1" presStyleLbl="revTx" presStyleIdx="1" presStyleCnt="6"/>
      <dgm:spPr/>
    </dgm:pt>
    <dgm:pt modelId="{BE13EF58-E712-4C4D-B439-46A71CA581E6}" type="pres">
      <dgm:prSet presAssocID="{75BB8363-C501-4BC9-B3E7-90F17BF7A9F2}" presName="vert1" presStyleCnt="0"/>
      <dgm:spPr/>
    </dgm:pt>
    <dgm:pt modelId="{311E03DE-CE9A-4B67-9C57-F073AA5CF584}" type="pres">
      <dgm:prSet presAssocID="{279D5EA6-1058-4A6F-AF3D-4D86CC08DD9A}" presName="thickLine" presStyleLbl="alignNode1" presStyleIdx="2" presStyleCnt="6"/>
      <dgm:spPr/>
    </dgm:pt>
    <dgm:pt modelId="{545F3449-AA68-440D-9BA7-46AD808C926A}" type="pres">
      <dgm:prSet presAssocID="{279D5EA6-1058-4A6F-AF3D-4D86CC08DD9A}" presName="horz1" presStyleCnt="0"/>
      <dgm:spPr/>
    </dgm:pt>
    <dgm:pt modelId="{937A5732-FAD7-479F-835F-A9D1B7D25AE2}" type="pres">
      <dgm:prSet presAssocID="{279D5EA6-1058-4A6F-AF3D-4D86CC08DD9A}" presName="tx1" presStyleLbl="revTx" presStyleIdx="2" presStyleCnt="6"/>
      <dgm:spPr/>
    </dgm:pt>
    <dgm:pt modelId="{C1A87CB5-74BB-4C56-AF3C-5D579EC250B1}" type="pres">
      <dgm:prSet presAssocID="{279D5EA6-1058-4A6F-AF3D-4D86CC08DD9A}" presName="vert1" presStyleCnt="0"/>
      <dgm:spPr/>
    </dgm:pt>
    <dgm:pt modelId="{26E798CB-E8C1-4F80-B08C-3BF4CC0971EE}" type="pres">
      <dgm:prSet presAssocID="{28699195-55A4-4EAA-B289-032D0A0839AF}" presName="thickLine" presStyleLbl="alignNode1" presStyleIdx="3" presStyleCnt="6"/>
      <dgm:spPr/>
    </dgm:pt>
    <dgm:pt modelId="{34968E09-8717-476B-9360-17F46A8354D4}" type="pres">
      <dgm:prSet presAssocID="{28699195-55A4-4EAA-B289-032D0A0839AF}" presName="horz1" presStyleCnt="0"/>
      <dgm:spPr/>
    </dgm:pt>
    <dgm:pt modelId="{35910960-7039-4A94-8690-68F539B159DD}" type="pres">
      <dgm:prSet presAssocID="{28699195-55A4-4EAA-B289-032D0A0839AF}" presName="tx1" presStyleLbl="revTx" presStyleIdx="3" presStyleCnt="6"/>
      <dgm:spPr/>
    </dgm:pt>
    <dgm:pt modelId="{CCC11580-0EA1-44E6-8E4B-F6B20F5F487F}" type="pres">
      <dgm:prSet presAssocID="{28699195-55A4-4EAA-B289-032D0A0839AF}" presName="vert1" presStyleCnt="0"/>
      <dgm:spPr/>
    </dgm:pt>
    <dgm:pt modelId="{D38F2CFD-1580-4AE8-964B-F97CA3BFFC12}" type="pres">
      <dgm:prSet presAssocID="{396F84C5-FA83-4B2A-B518-B70197991BEA}" presName="thickLine" presStyleLbl="alignNode1" presStyleIdx="4" presStyleCnt="6"/>
      <dgm:spPr/>
    </dgm:pt>
    <dgm:pt modelId="{50C2BB8E-0038-4699-8A91-24D6A84A1DBD}" type="pres">
      <dgm:prSet presAssocID="{396F84C5-FA83-4B2A-B518-B70197991BEA}" presName="horz1" presStyleCnt="0"/>
      <dgm:spPr/>
    </dgm:pt>
    <dgm:pt modelId="{B0415368-296D-498D-905B-2CB2C3E1AB78}" type="pres">
      <dgm:prSet presAssocID="{396F84C5-FA83-4B2A-B518-B70197991BEA}" presName="tx1" presStyleLbl="revTx" presStyleIdx="4" presStyleCnt="6"/>
      <dgm:spPr/>
    </dgm:pt>
    <dgm:pt modelId="{DAD82A44-BA2A-4836-8EDD-4FA2144C58B8}" type="pres">
      <dgm:prSet presAssocID="{396F84C5-FA83-4B2A-B518-B70197991BEA}" presName="vert1" presStyleCnt="0"/>
      <dgm:spPr/>
    </dgm:pt>
    <dgm:pt modelId="{77CBC573-EC15-422C-8AF6-4D788DC3A0A5}" type="pres">
      <dgm:prSet presAssocID="{6B9B56AE-4E5A-4F86-8DB0-8B305E0E2C95}" presName="thickLine" presStyleLbl="alignNode1" presStyleIdx="5" presStyleCnt="6"/>
      <dgm:spPr/>
    </dgm:pt>
    <dgm:pt modelId="{B7E3BACB-03CD-447C-950F-5583120B658A}" type="pres">
      <dgm:prSet presAssocID="{6B9B56AE-4E5A-4F86-8DB0-8B305E0E2C95}" presName="horz1" presStyleCnt="0"/>
      <dgm:spPr/>
    </dgm:pt>
    <dgm:pt modelId="{A8466993-8A9D-433A-AB72-01C81DBCCA29}" type="pres">
      <dgm:prSet presAssocID="{6B9B56AE-4E5A-4F86-8DB0-8B305E0E2C95}" presName="tx1" presStyleLbl="revTx" presStyleIdx="5" presStyleCnt="6"/>
      <dgm:spPr/>
    </dgm:pt>
    <dgm:pt modelId="{05D26BDD-FC01-4097-80C5-2378D935AE0C}" type="pres">
      <dgm:prSet presAssocID="{6B9B56AE-4E5A-4F86-8DB0-8B305E0E2C95}" presName="vert1" presStyleCnt="0"/>
      <dgm:spPr/>
    </dgm:pt>
  </dgm:ptLst>
  <dgm:cxnLst>
    <dgm:cxn modelId="{309A6A23-02C6-4897-9B38-F7B0D2BD129B}" type="presOf" srcId="{6B9B56AE-4E5A-4F86-8DB0-8B305E0E2C95}" destId="{A8466993-8A9D-433A-AB72-01C81DBCCA29}" srcOrd="0" destOrd="0" presId="urn:microsoft.com/office/officeart/2008/layout/LinedList"/>
    <dgm:cxn modelId="{06E4D22D-CDD2-46CB-8C1C-DE4C52C59F35}" type="presOf" srcId="{39212069-E844-4451-8049-DEF3F25D51AA}" destId="{B2ADECE3-47AD-4084-810F-1FF8AA81B39E}" srcOrd="0" destOrd="0" presId="urn:microsoft.com/office/officeart/2008/layout/LinedList"/>
    <dgm:cxn modelId="{26B67B34-60D2-4517-BB66-1D4CDB9E970B}" type="presOf" srcId="{75BB8363-C501-4BC9-B3E7-90F17BF7A9F2}" destId="{B8431689-60DC-4F2E-9371-A2CDD6254BE3}" srcOrd="0" destOrd="0" presId="urn:microsoft.com/office/officeart/2008/layout/LinedList"/>
    <dgm:cxn modelId="{A2036970-03CF-42F2-88A4-8A015083F8EC}" srcId="{1E72B568-4EE1-480D-8773-EA33B8D5A86E}" destId="{39212069-E844-4451-8049-DEF3F25D51AA}" srcOrd="0" destOrd="0" parTransId="{B9C2D216-C1A7-4776-B543-87C9B4A1F1DF}" sibTransId="{0F2C6F4A-FCA9-4ED9-AE98-E9D0AA30B6E4}"/>
    <dgm:cxn modelId="{A0DC7172-C7B8-4B0E-BAAB-E15A23284F2D}" type="presOf" srcId="{1E72B568-4EE1-480D-8773-EA33B8D5A86E}" destId="{C850514F-9132-4CC4-AE75-4BBAD0BFD5AA}" srcOrd="0" destOrd="0" presId="urn:microsoft.com/office/officeart/2008/layout/LinedList"/>
    <dgm:cxn modelId="{ADA72D8A-94BC-472C-9696-FBC4BA1A50EF}" srcId="{1E72B568-4EE1-480D-8773-EA33B8D5A86E}" destId="{6B9B56AE-4E5A-4F86-8DB0-8B305E0E2C95}" srcOrd="5" destOrd="0" parTransId="{40CA0810-554A-42D0-857A-1DB03FB0F59E}" sibTransId="{16C6AFD0-C3E7-44E9-8240-C67E28A92B70}"/>
    <dgm:cxn modelId="{1CE80D9D-23EE-42DE-84A6-74E45D0668AE}" type="presOf" srcId="{279D5EA6-1058-4A6F-AF3D-4D86CC08DD9A}" destId="{937A5732-FAD7-479F-835F-A9D1B7D25AE2}" srcOrd="0" destOrd="0" presId="urn:microsoft.com/office/officeart/2008/layout/LinedList"/>
    <dgm:cxn modelId="{C5925DA3-A3AC-4142-8C8C-C155789C4339}" srcId="{1E72B568-4EE1-480D-8773-EA33B8D5A86E}" destId="{279D5EA6-1058-4A6F-AF3D-4D86CC08DD9A}" srcOrd="2" destOrd="0" parTransId="{BBBFC23B-E350-40FF-A291-A83F7721E4BE}" sibTransId="{D1808776-6C76-433D-9504-9C44CF50BF1D}"/>
    <dgm:cxn modelId="{3D95D0AD-91BF-4BC6-86C5-567724C7F640}" srcId="{1E72B568-4EE1-480D-8773-EA33B8D5A86E}" destId="{396F84C5-FA83-4B2A-B518-B70197991BEA}" srcOrd="4" destOrd="0" parTransId="{B6284E54-86D8-4257-B3F0-6142FD9883FE}" sibTransId="{DCEA2721-F7B6-4C3A-B21E-5C53D6437FC1}"/>
    <dgm:cxn modelId="{9E9C37CA-5B10-4723-81E1-40971A065B32}" srcId="{1E72B568-4EE1-480D-8773-EA33B8D5A86E}" destId="{28699195-55A4-4EAA-B289-032D0A0839AF}" srcOrd="3" destOrd="0" parTransId="{7470510F-DA89-42BB-82AD-2CFF6E9E6A9C}" sibTransId="{6AC3F202-D99C-4347-9F6D-BCFF8D424B9A}"/>
    <dgm:cxn modelId="{1AB4B4D1-ACDA-42D2-9550-830376C9D14C}" type="presOf" srcId="{396F84C5-FA83-4B2A-B518-B70197991BEA}" destId="{B0415368-296D-498D-905B-2CB2C3E1AB78}" srcOrd="0" destOrd="0" presId="urn:microsoft.com/office/officeart/2008/layout/LinedList"/>
    <dgm:cxn modelId="{92768ED2-2842-4D73-9593-FF947FD6D2EF}" srcId="{1E72B568-4EE1-480D-8773-EA33B8D5A86E}" destId="{75BB8363-C501-4BC9-B3E7-90F17BF7A9F2}" srcOrd="1" destOrd="0" parTransId="{DBF43ED1-0A7E-484A-BFF1-C1345BD57885}" sibTransId="{DA6EAD0C-43C8-46F6-94EA-68E921B828BD}"/>
    <dgm:cxn modelId="{596291EF-CC39-40C8-A8C4-0967A0357012}" type="presOf" srcId="{28699195-55A4-4EAA-B289-032D0A0839AF}" destId="{35910960-7039-4A94-8690-68F539B159DD}" srcOrd="0" destOrd="0" presId="urn:microsoft.com/office/officeart/2008/layout/LinedList"/>
    <dgm:cxn modelId="{D53B253B-A33D-476F-A40C-8D6B4E238D31}" type="presParOf" srcId="{C850514F-9132-4CC4-AE75-4BBAD0BFD5AA}" destId="{A4087C82-D610-4449-9DFF-6827070B5D2B}" srcOrd="0" destOrd="0" presId="urn:microsoft.com/office/officeart/2008/layout/LinedList"/>
    <dgm:cxn modelId="{ADFE2585-B3C6-417F-889A-84D6F4FE9138}" type="presParOf" srcId="{C850514F-9132-4CC4-AE75-4BBAD0BFD5AA}" destId="{CB241FBB-AF86-445C-A7EE-52482754D07D}" srcOrd="1" destOrd="0" presId="urn:microsoft.com/office/officeart/2008/layout/LinedList"/>
    <dgm:cxn modelId="{160EFD1B-4BCB-426F-857F-5F5FAC4AB6A6}" type="presParOf" srcId="{CB241FBB-AF86-445C-A7EE-52482754D07D}" destId="{B2ADECE3-47AD-4084-810F-1FF8AA81B39E}" srcOrd="0" destOrd="0" presId="urn:microsoft.com/office/officeart/2008/layout/LinedList"/>
    <dgm:cxn modelId="{19AC1827-8198-4FDC-91D1-F53344805FC7}" type="presParOf" srcId="{CB241FBB-AF86-445C-A7EE-52482754D07D}" destId="{DD28F308-5B15-4CB0-A8E7-25250201C831}" srcOrd="1" destOrd="0" presId="urn:microsoft.com/office/officeart/2008/layout/LinedList"/>
    <dgm:cxn modelId="{A05662E1-A23C-4BA3-BDAB-49DD90FF26C5}" type="presParOf" srcId="{C850514F-9132-4CC4-AE75-4BBAD0BFD5AA}" destId="{37EE0C19-CFDB-4152-8B86-1A17DCF66AFD}" srcOrd="2" destOrd="0" presId="urn:microsoft.com/office/officeart/2008/layout/LinedList"/>
    <dgm:cxn modelId="{9C2CB7C8-C1A1-4702-B403-1DA45B78DF0C}" type="presParOf" srcId="{C850514F-9132-4CC4-AE75-4BBAD0BFD5AA}" destId="{01902751-1F95-4EC9-BAA9-E0FC5B20C633}" srcOrd="3" destOrd="0" presId="urn:microsoft.com/office/officeart/2008/layout/LinedList"/>
    <dgm:cxn modelId="{3331FB86-4406-4605-A23F-7BC38BECC927}" type="presParOf" srcId="{01902751-1F95-4EC9-BAA9-E0FC5B20C633}" destId="{B8431689-60DC-4F2E-9371-A2CDD6254BE3}" srcOrd="0" destOrd="0" presId="urn:microsoft.com/office/officeart/2008/layout/LinedList"/>
    <dgm:cxn modelId="{914410F1-59FC-45F4-9C1D-F3CC58604549}" type="presParOf" srcId="{01902751-1F95-4EC9-BAA9-E0FC5B20C633}" destId="{BE13EF58-E712-4C4D-B439-46A71CA581E6}" srcOrd="1" destOrd="0" presId="urn:microsoft.com/office/officeart/2008/layout/LinedList"/>
    <dgm:cxn modelId="{985C3884-DA36-4E66-9100-8D9D54BED3A4}" type="presParOf" srcId="{C850514F-9132-4CC4-AE75-4BBAD0BFD5AA}" destId="{311E03DE-CE9A-4B67-9C57-F073AA5CF584}" srcOrd="4" destOrd="0" presId="urn:microsoft.com/office/officeart/2008/layout/LinedList"/>
    <dgm:cxn modelId="{8DBAE4E1-DF92-43DD-8C1C-8FD96927E039}" type="presParOf" srcId="{C850514F-9132-4CC4-AE75-4BBAD0BFD5AA}" destId="{545F3449-AA68-440D-9BA7-46AD808C926A}" srcOrd="5" destOrd="0" presId="urn:microsoft.com/office/officeart/2008/layout/LinedList"/>
    <dgm:cxn modelId="{33C2C4F0-8E00-40FD-9027-C3D37CE1FFEA}" type="presParOf" srcId="{545F3449-AA68-440D-9BA7-46AD808C926A}" destId="{937A5732-FAD7-479F-835F-A9D1B7D25AE2}" srcOrd="0" destOrd="0" presId="urn:microsoft.com/office/officeart/2008/layout/LinedList"/>
    <dgm:cxn modelId="{4B9F9745-9DB0-4024-AA6B-31D85A14074D}" type="presParOf" srcId="{545F3449-AA68-440D-9BA7-46AD808C926A}" destId="{C1A87CB5-74BB-4C56-AF3C-5D579EC250B1}" srcOrd="1" destOrd="0" presId="urn:microsoft.com/office/officeart/2008/layout/LinedList"/>
    <dgm:cxn modelId="{66FC87E3-5A9C-477B-B505-BE830F67A4E0}" type="presParOf" srcId="{C850514F-9132-4CC4-AE75-4BBAD0BFD5AA}" destId="{26E798CB-E8C1-4F80-B08C-3BF4CC0971EE}" srcOrd="6" destOrd="0" presId="urn:microsoft.com/office/officeart/2008/layout/LinedList"/>
    <dgm:cxn modelId="{31C555A0-D2F5-4DE7-808F-9431983660ED}" type="presParOf" srcId="{C850514F-9132-4CC4-AE75-4BBAD0BFD5AA}" destId="{34968E09-8717-476B-9360-17F46A8354D4}" srcOrd="7" destOrd="0" presId="urn:microsoft.com/office/officeart/2008/layout/LinedList"/>
    <dgm:cxn modelId="{989F3B51-F8A7-4760-B345-3A3677320E0C}" type="presParOf" srcId="{34968E09-8717-476B-9360-17F46A8354D4}" destId="{35910960-7039-4A94-8690-68F539B159DD}" srcOrd="0" destOrd="0" presId="urn:microsoft.com/office/officeart/2008/layout/LinedList"/>
    <dgm:cxn modelId="{A100C954-33A0-4E2D-8A9D-36E872ED249F}" type="presParOf" srcId="{34968E09-8717-476B-9360-17F46A8354D4}" destId="{CCC11580-0EA1-44E6-8E4B-F6B20F5F487F}" srcOrd="1" destOrd="0" presId="urn:microsoft.com/office/officeart/2008/layout/LinedList"/>
    <dgm:cxn modelId="{80CC67C9-83C6-45A9-9010-22DA1673E1A0}" type="presParOf" srcId="{C850514F-9132-4CC4-AE75-4BBAD0BFD5AA}" destId="{D38F2CFD-1580-4AE8-964B-F97CA3BFFC12}" srcOrd="8" destOrd="0" presId="urn:microsoft.com/office/officeart/2008/layout/LinedList"/>
    <dgm:cxn modelId="{57A0842F-F89B-4153-AB98-76D172DDC8B8}" type="presParOf" srcId="{C850514F-9132-4CC4-AE75-4BBAD0BFD5AA}" destId="{50C2BB8E-0038-4699-8A91-24D6A84A1DBD}" srcOrd="9" destOrd="0" presId="urn:microsoft.com/office/officeart/2008/layout/LinedList"/>
    <dgm:cxn modelId="{64FF3617-30B6-432D-B711-E89084FCEA9C}" type="presParOf" srcId="{50C2BB8E-0038-4699-8A91-24D6A84A1DBD}" destId="{B0415368-296D-498D-905B-2CB2C3E1AB78}" srcOrd="0" destOrd="0" presId="urn:microsoft.com/office/officeart/2008/layout/LinedList"/>
    <dgm:cxn modelId="{F6C05B5D-C4D9-4213-8F45-C552A06F3996}" type="presParOf" srcId="{50C2BB8E-0038-4699-8A91-24D6A84A1DBD}" destId="{DAD82A44-BA2A-4836-8EDD-4FA2144C58B8}" srcOrd="1" destOrd="0" presId="urn:microsoft.com/office/officeart/2008/layout/LinedList"/>
    <dgm:cxn modelId="{1C85FAE0-DF1B-4E5E-A2D0-2EB56C3000A6}" type="presParOf" srcId="{C850514F-9132-4CC4-AE75-4BBAD0BFD5AA}" destId="{77CBC573-EC15-422C-8AF6-4D788DC3A0A5}" srcOrd="10" destOrd="0" presId="urn:microsoft.com/office/officeart/2008/layout/LinedList"/>
    <dgm:cxn modelId="{05728005-89AE-4DBE-9224-73E5276D0547}" type="presParOf" srcId="{C850514F-9132-4CC4-AE75-4BBAD0BFD5AA}" destId="{B7E3BACB-03CD-447C-950F-5583120B658A}" srcOrd="11" destOrd="0" presId="urn:microsoft.com/office/officeart/2008/layout/LinedList"/>
    <dgm:cxn modelId="{A499751E-F520-4FBC-B1A2-0E084E35B02A}" type="presParOf" srcId="{B7E3BACB-03CD-447C-950F-5583120B658A}" destId="{A8466993-8A9D-433A-AB72-01C81DBCCA29}" srcOrd="0" destOrd="0" presId="urn:microsoft.com/office/officeart/2008/layout/LinedList"/>
    <dgm:cxn modelId="{468A0A0F-E03C-4C3E-B744-45FCCDD7773E}" type="presParOf" srcId="{B7E3BACB-03CD-447C-950F-5583120B658A}" destId="{05D26BDD-FC01-4097-80C5-2378D935AE0C}"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087C82-D610-4449-9DFF-6827070B5D2B}">
      <dsp:nvSpPr>
        <dsp:cNvPr id="0" name=""/>
        <dsp:cNvSpPr/>
      </dsp:nvSpPr>
      <dsp:spPr>
        <a:xfrm>
          <a:off x="0" y="2723"/>
          <a:ext cx="5715000" cy="0"/>
        </a:xfrm>
        <a:prstGeom prst="line">
          <a:avLst/>
        </a:prstGeom>
        <a:solidFill>
          <a:schemeClr val="accent2">
            <a:hueOff val="0"/>
            <a:satOff val="0"/>
            <a:lumOff val="0"/>
            <a:alphaOff val="0"/>
          </a:schemeClr>
        </a:solidFill>
        <a:ln w="264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2ADECE3-47AD-4084-810F-1FF8AA81B39E}">
      <dsp:nvSpPr>
        <dsp:cNvPr id="0" name=""/>
        <dsp:cNvSpPr/>
      </dsp:nvSpPr>
      <dsp:spPr>
        <a:xfrm>
          <a:off x="0" y="2723"/>
          <a:ext cx="5715000" cy="928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it-IT" sz="2700" kern="1200"/>
            <a:t>Cosa si intende per familiare</a:t>
          </a:r>
          <a:endParaRPr lang="en-US" sz="2700" kern="1200"/>
        </a:p>
      </dsp:txBody>
      <dsp:txXfrm>
        <a:off x="0" y="2723"/>
        <a:ext cx="5715000" cy="928732"/>
      </dsp:txXfrm>
    </dsp:sp>
    <dsp:sp modelId="{37EE0C19-CFDB-4152-8B86-1A17DCF66AFD}">
      <dsp:nvSpPr>
        <dsp:cNvPr id="0" name=""/>
        <dsp:cNvSpPr/>
      </dsp:nvSpPr>
      <dsp:spPr>
        <a:xfrm>
          <a:off x="0" y="931455"/>
          <a:ext cx="5715000" cy="0"/>
        </a:xfrm>
        <a:prstGeom prst="line">
          <a:avLst/>
        </a:prstGeom>
        <a:solidFill>
          <a:schemeClr val="accent2">
            <a:hueOff val="0"/>
            <a:satOff val="0"/>
            <a:lumOff val="0"/>
            <a:alphaOff val="0"/>
          </a:schemeClr>
        </a:solidFill>
        <a:ln w="264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431689-60DC-4F2E-9371-A2CDD6254BE3}">
      <dsp:nvSpPr>
        <dsp:cNvPr id="0" name=""/>
        <dsp:cNvSpPr/>
      </dsp:nvSpPr>
      <dsp:spPr>
        <a:xfrm>
          <a:off x="0" y="931455"/>
          <a:ext cx="5715000" cy="928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it-IT" sz="2700" kern="1200"/>
            <a:t>La nozione di impresa familiare</a:t>
          </a:r>
          <a:endParaRPr lang="en-US" sz="2700" kern="1200"/>
        </a:p>
      </dsp:txBody>
      <dsp:txXfrm>
        <a:off x="0" y="931455"/>
        <a:ext cx="5715000" cy="928732"/>
      </dsp:txXfrm>
    </dsp:sp>
    <dsp:sp modelId="{311E03DE-CE9A-4B67-9C57-F073AA5CF584}">
      <dsp:nvSpPr>
        <dsp:cNvPr id="0" name=""/>
        <dsp:cNvSpPr/>
      </dsp:nvSpPr>
      <dsp:spPr>
        <a:xfrm>
          <a:off x="0" y="1860187"/>
          <a:ext cx="5715000" cy="0"/>
        </a:xfrm>
        <a:prstGeom prst="line">
          <a:avLst/>
        </a:prstGeom>
        <a:solidFill>
          <a:schemeClr val="accent2">
            <a:hueOff val="0"/>
            <a:satOff val="0"/>
            <a:lumOff val="0"/>
            <a:alphaOff val="0"/>
          </a:schemeClr>
        </a:solidFill>
        <a:ln w="264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37A5732-FAD7-479F-835F-A9D1B7D25AE2}">
      <dsp:nvSpPr>
        <dsp:cNvPr id="0" name=""/>
        <dsp:cNvSpPr/>
      </dsp:nvSpPr>
      <dsp:spPr>
        <a:xfrm>
          <a:off x="0" y="1860187"/>
          <a:ext cx="5715000" cy="928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it-IT" sz="2700" kern="1200"/>
            <a:t>Il lavoro subordinato, i diversi orientamenti</a:t>
          </a:r>
          <a:endParaRPr lang="en-US" sz="2700" kern="1200"/>
        </a:p>
      </dsp:txBody>
      <dsp:txXfrm>
        <a:off x="0" y="1860187"/>
        <a:ext cx="5715000" cy="928732"/>
      </dsp:txXfrm>
    </dsp:sp>
    <dsp:sp modelId="{26E798CB-E8C1-4F80-B08C-3BF4CC0971EE}">
      <dsp:nvSpPr>
        <dsp:cNvPr id="0" name=""/>
        <dsp:cNvSpPr/>
      </dsp:nvSpPr>
      <dsp:spPr>
        <a:xfrm>
          <a:off x="0" y="2788919"/>
          <a:ext cx="5715000" cy="0"/>
        </a:xfrm>
        <a:prstGeom prst="line">
          <a:avLst/>
        </a:prstGeom>
        <a:solidFill>
          <a:schemeClr val="accent2">
            <a:hueOff val="0"/>
            <a:satOff val="0"/>
            <a:lumOff val="0"/>
            <a:alphaOff val="0"/>
          </a:schemeClr>
        </a:solidFill>
        <a:ln w="264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910960-7039-4A94-8690-68F539B159DD}">
      <dsp:nvSpPr>
        <dsp:cNvPr id="0" name=""/>
        <dsp:cNvSpPr/>
      </dsp:nvSpPr>
      <dsp:spPr>
        <a:xfrm>
          <a:off x="0" y="2788919"/>
          <a:ext cx="5715000" cy="928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it-IT" sz="2700" kern="1200"/>
            <a:t>Il lavoro occasionale gratuito</a:t>
          </a:r>
          <a:endParaRPr lang="en-US" sz="2700" kern="1200"/>
        </a:p>
      </dsp:txBody>
      <dsp:txXfrm>
        <a:off x="0" y="2788919"/>
        <a:ext cx="5715000" cy="928732"/>
      </dsp:txXfrm>
    </dsp:sp>
    <dsp:sp modelId="{D38F2CFD-1580-4AE8-964B-F97CA3BFFC12}">
      <dsp:nvSpPr>
        <dsp:cNvPr id="0" name=""/>
        <dsp:cNvSpPr/>
      </dsp:nvSpPr>
      <dsp:spPr>
        <a:xfrm>
          <a:off x="0" y="3717652"/>
          <a:ext cx="5715000" cy="0"/>
        </a:xfrm>
        <a:prstGeom prst="line">
          <a:avLst/>
        </a:prstGeom>
        <a:solidFill>
          <a:schemeClr val="accent2">
            <a:hueOff val="0"/>
            <a:satOff val="0"/>
            <a:lumOff val="0"/>
            <a:alphaOff val="0"/>
          </a:schemeClr>
        </a:solidFill>
        <a:ln w="264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415368-296D-498D-905B-2CB2C3E1AB78}">
      <dsp:nvSpPr>
        <dsp:cNvPr id="0" name=""/>
        <dsp:cNvSpPr/>
      </dsp:nvSpPr>
      <dsp:spPr>
        <a:xfrm>
          <a:off x="0" y="3717652"/>
          <a:ext cx="5715000" cy="928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it-IT" sz="2700" kern="1200"/>
            <a:t>La certificazione del contratto di lavoro</a:t>
          </a:r>
          <a:endParaRPr lang="en-US" sz="2700" kern="1200"/>
        </a:p>
      </dsp:txBody>
      <dsp:txXfrm>
        <a:off x="0" y="3717652"/>
        <a:ext cx="5715000" cy="928732"/>
      </dsp:txXfrm>
    </dsp:sp>
    <dsp:sp modelId="{77CBC573-EC15-422C-8AF6-4D788DC3A0A5}">
      <dsp:nvSpPr>
        <dsp:cNvPr id="0" name=""/>
        <dsp:cNvSpPr/>
      </dsp:nvSpPr>
      <dsp:spPr>
        <a:xfrm>
          <a:off x="0" y="4646384"/>
          <a:ext cx="5715000" cy="0"/>
        </a:xfrm>
        <a:prstGeom prst="line">
          <a:avLst/>
        </a:prstGeom>
        <a:solidFill>
          <a:schemeClr val="accent2">
            <a:hueOff val="0"/>
            <a:satOff val="0"/>
            <a:lumOff val="0"/>
            <a:alphaOff val="0"/>
          </a:schemeClr>
        </a:solidFill>
        <a:ln w="264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8466993-8A9D-433A-AB72-01C81DBCCA29}">
      <dsp:nvSpPr>
        <dsp:cNvPr id="0" name=""/>
        <dsp:cNvSpPr/>
      </dsp:nvSpPr>
      <dsp:spPr>
        <a:xfrm>
          <a:off x="0" y="4646384"/>
          <a:ext cx="5715000" cy="928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it-IT" sz="2700" kern="1200"/>
            <a:t>Il disconoscimento</a:t>
          </a:r>
          <a:endParaRPr lang="en-US" sz="2700" kern="1200"/>
        </a:p>
      </dsp:txBody>
      <dsp:txXfrm>
        <a:off x="0" y="4646384"/>
        <a:ext cx="5715000" cy="928732"/>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8EF995D9-BA36-4C3E-BD9E-DE71E2270A35}" type="datetimeFigureOut">
              <a:rPr lang="it-IT" smtClean="0"/>
              <a:t>17/10/2025</a:t>
            </a:fld>
            <a:endParaRPr lang="it-IT"/>
          </a:p>
        </p:txBody>
      </p:sp>
      <p:sp>
        <p:nvSpPr>
          <p:cNvPr id="4" name="Segnaposto piè di pagina 3"/>
          <p:cNvSpPr>
            <a:spLocks noGrp="1"/>
          </p:cNvSpPr>
          <p:nvPr>
            <p:ph type="ftr" sz="quarter" idx="2"/>
          </p:nvPr>
        </p:nvSpPr>
        <p:spPr>
          <a:xfrm>
            <a:off x="1" y="9428583"/>
            <a:ext cx="2945659" cy="496332"/>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4BE36E99-E700-47F9-949C-AC10A658F4F1}" type="slidenum">
              <a:rPr lang="it-IT" smtClean="0"/>
              <a:t>‹N›</a:t>
            </a:fld>
            <a:endParaRPr lang="it-IT"/>
          </a:p>
        </p:txBody>
      </p:sp>
    </p:spTree>
    <p:extLst>
      <p:ext uri="{BB962C8B-B14F-4D97-AF65-F5344CB8AC3E}">
        <p14:creationId xmlns:p14="http://schemas.microsoft.com/office/powerpoint/2010/main" val="35999946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CF052E9A-B2E5-458E-82D0-26EE9CFA37B2}" type="datetimeFigureOut">
              <a:rPr lang="it-IT" smtClean="0"/>
              <a:t>17/10/2025</a:t>
            </a:fld>
            <a:endParaRPr lang="it-IT"/>
          </a:p>
        </p:txBody>
      </p:sp>
      <p:sp>
        <p:nvSpPr>
          <p:cNvPr id="4" name="Segnaposto immagine diapositiva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062AE345-4C91-402D-AD40-A78157D39C00}" type="slidenum">
              <a:rPr lang="it-IT" smtClean="0"/>
              <a:t>‹N›</a:t>
            </a:fld>
            <a:endParaRPr lang="it-IT"/>
          </a:p>
        </p:txBody>
      </p:sp>
    </p:spTree>
    <p:extLst>
      <p:ext uri="{BB962C8B-B14F-4D97-AF65-F5344CB8AC3E}">
        <p14:creationId xmlns:p14="http://schemas.microsoft.com/office/powerpoint/2010/main" val="138565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pmi.it/tag/imprese-familiari"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brocardi.it/dizionario/2553.html"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consulentidellavoro.it/files/PDF/2018/FS/Approfondimento_FS_07052018_LavoroFamiliare.pdf"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1</a:t>
            </a:fld>
            <a:endParaRPr lang="it-IT"/>
          </a:p>
        </p:txBody>
      </p:sp>
    </p:spTree>
    <p:extLst>
      <p:ext uri="{BB962C8B-B14F-4D97-AF65-F5344CB8AC3E}">
        <p14:creationId xmlns:p14="http://schemas.microsoft.com/office/powerpoint/2010/main" val="429040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228600" indent="-228600">
              <a:buFont typeface="+mj-lt"/>
              <a:buAutoNum type="arabicPeriod"/>
            </a:pPr>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10</a:t>
            </a:fld>
            <a:endParaRPr lang="it-IT"/>
          </a:p>
        </p:txBody>
      </p:sp>
    </p:spTree>
    <p:extLst>
      <p:ext uri="{BB962C8B-B14F-4D97-AF65-F5344CB8AC3E}">
        <p14:creationId xmlns:p14="http://schemas.microsoft.com/office/powerpoint/2010/main" val="30168120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228600" indent="-228600">
              <a:buFont typeface="+mj-lt"/>
              <a:buAutoNum type="arabicPeriod"/>
            </a:pPr>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11</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ATTIVITà</a:t>
            </a:r>
            <a:r>
              <a:rPr lang="it-IT" baseline="0"/>
              <a:t> DI LAVORO REGOLARE COSTANTE E PREVALENTE ANCHE SE NON NECESSARIAMENTE A TEMPO PIENO</a:t>
            </a:r>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13</a:t>
            </a:fld>
            <a:endParaRPr lang="it-IT"/>
          </a:p>
        </p:txBody>
      </p:sp>
    </p:spTree>
    <p:extLst>
      <p:ext uri="{BB962C8B-B14F-4D97-AF65-F5344CB8AC3E}">
        <p14:creationId xmlns:p14="http://schemas.microsoft.com/office/powerpoint/2010/main" val="599780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0" i="0" kern="1200">
                <a:solidFill>
                  <a:schemeClr val="tx1"/>
                </a:solidFill>
                <a:effectLst/>
                <a:latin typeface="+mn-lt"/>
                <a:ea typeface="+mn-ea"/>
                <a:cs typeface="+mn-cs"/>
              </a:rPr>
              <a:t>I familiari collaboratori e i coadiuvanti che prestano la loro attività nell’</a:t>
            </a:r>
            <a:r>
              <a:rPr lang="it-IT" sz="1200" b="1" i="0" u="sng" kern="1200">
                <a:solidFill>
                  <a:schemeClr val="tx1"/>
                </a:solidFill>
                <a:effectLst/>
                <a:latin typeface="+mn-lt"/>
                <a:ea typeface="+mn-ea"/>
                <a:cs typeface="+mn-cs"/>
                <a:hlinkClick r:id="rId3" tooltip="Imprese familiari"/>
              </a:rPr>
              <a:t>impresa familiare</a:t>
            </a:r>
            <a:r>
              <a:rPr lang="it-IT" sz="1200" b="0" i="0" kern="1200">
                <a:solidFill>
                  <a:schemeClr val="tx1"/>
                </a:solidFill>
                <a:effectLst/>
                <a:latin typeface="+mn-lt"/>
                <a:ea typeface="+mn-ea"/>
                <a:cs typeface="+mn-cs"/>
              </a:rPr>
              <a:t> con abitualità e prevalenza devono iscriversi alla gestione Previdenziale presso la quale è iscritto l’imprenditore. </a:t>
            </a:r>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14</a:t>
            </a:fld>
            <a:endParaRPr lang="it-IT"/>
          </a:p>
        </p:txBody>
      </p:sp>
    </p:spTree>
    <p:extLst>
      <p:ext uri="{BB962C8B-B14F-4D97-AF65-F5344CB8AC3E}">
        <p14:creationId xmlns:p14="http://schemas.microsoft.com/office/powerpoint/2010/main" val="3504726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062AE345-4C91-402D-AD40-A78157D39C00}" type="slidenum">
              <a:rPr lang="it-IT" smtClean="0"/>
              <a:t>18</a:t>
            </a:fld>
            <a:endParaRPr lang="it-IT"/>
          </a:p>
        </p:txBody>
      </p:sp>
    </p:spTree>
    <p:extLst>
      <p:ext uri="{BB962C8B-B14F-4D97-AF65-F5344CB8AC3E}">
        <p14:creationId xmlns:p14="http://schemas.microsoft.com/office/powerpoint/2010/main" val="508038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062AE345-4C91-402D-AD40-A78157D39C00}" type="slidenum">
              <a:rPr lang="it-IT" smtClean="0"/>
              <a:t>19</a:t>
            </a:fld>
            <a:endParaRPr lang="it-IT"/>
          </a:p>
        </p:txBody>
      </p:sp>
    </p:spTree>
    <p:extLst>
      <p:ext uri="{BB962C8B-B14F-4D97-AF65-F5344CB8AC3E}">
        <p14:creationId xmlns:p14="http://schemas.microsoft.com/office/powerpoint/2010/main" val="1358622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26</a:t>
            </a:fld>
            <a:endParaRPr lang="it-IT"/>
          </a:p>
        </p:txBody>
      </p:sp>
    </p:spTree>
    <p:extLst>
      <p:ext uri="{BB962C8B-B14F-4D97-AF65-F5344CB8AC3E}">
        <p14:creationId xmlns:p14="http://schemas.microsoft.com/office/powerpoint/2010/main" val="3652062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L’orientamento dell'Inps si concentra sul lavoro subordinato,</a:t>
            </a:r>
            <a:r>
              <a:rPr lang="it-IT" baseline="0"/>
              <a:t> il quale è definito dall’art 2094 del cc «</a:t>
            </a:r>
            <a:r>
              <a:rPr lang="it-IT" altLang="it-IT" sz="1200"/>
              <a:t>E' prestatore di lavoro subordinato chi si obbliga </a:t>
            </a:r>
            <a:r>
              <a:rPr lang="it-IT" altLang="it-IT" sz="1200" b="1" u="sng">
                <a:solidFill>
                  <a:schemeClr val="accent2"/>
                </a:solidFill>
              </a:rPr>
              <a:t>mediante retribuzione</a:t>
            </a:r>
            <a:r>
              <a:rPr lang="it-IT" altLang="it-IT" sz="1200"/>
              <a:t> a collaborare nell'impresa, prestando il proprio lavoro intellettuale o manuale alle dipendenze e sotto la direzione dell'imprenditore».</a:t>
            </a:r>
          </a:p>
          <a:p>
            <a:r>
              <a:rPr lang="it-IT" altLang="it-IT" sz="1200"/>
              <a:t>Gli elementi che caratterizzano la subordinazione sono l’”</a:t>
            </a:r>
            <a:r>
              <a:rPr lang="it-IT" altLang="it-IT" sz="1200" b="1" err="1"/>
              <a:t>eterodirezione</a:t>
            </a:r>
            <a:r>
              <a:rPr lang="it-IT" altLang="it-IT" sz="1200"/>
              <a:t>” e la “</a:t>
            </a:r>
            <a:r>
              <a:rPr lang="it-IT" altLang="it-IT" sz="1200" b="1"/>
              <a:t>dipendenza</a:t>
            </a:r>
            <a:r>
              <a:rPr lang="it-IT" altLang="it-IT" sz="1200"/>
              <a:t>” dal datore di lavoro.</a:t>
            </a:r>
            <a:br>
              <a:rPr lang="it-IT" altLang="it-IT" sz="1200"/>
            </a:br>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27</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buNone/>
            </a:pPr>
            <a:r>
              <a:rPr lang="it-IT" sz="1200"/>
              <a:t>Le caratteristiche della subordinazione sono:</a:t>
            </a:r>
          </a:p>
          <a:p>
            <a:pPr marL="0" indent="0">
              <a:buNone/>
            </a:pPr>
            <a:endParaRPr lang="it-IT" sz="1200"/>
          </a:p>
          <a:p>
            <a:pPr marL="265113" indent="-265113" eaLnBrk="1" hangingPunct="1">
              <a:lnSpc>
                <a:spcPct val="80000"/>
              </a:lnSpc>
              <a:buFont typeface="Wingdings" pitchFamily="2" charset="2"/>
              <a:buChar char="§"/>
            </a:pPr>
            <a:r>
              <a:rPr lang="it-IT" altLang="it-IT" sz="1200"/>
              <a:t>la sottoposizione del lavoratore ai poteri </a:t>
            </a:r>
          </a:p>
          <a:p>
            <a:pPr marL="265113" indent="-265113" eaLnBrk="1" hangingPunct="1">
              <a:lnSpc>
                <a:spcPct val="80000"/>
              </a:lnSpc>
              <a:buFont typeface="Wingdings" pitchFamily="2" charset="2"/>
              <a:buNone/>
            </a:pPr>
            <a:r>
              <a:rPr lang="it-IT" altLang="it-IT" sz="1200"/>
              <a:t>   a) </a:t>
            </a:r>
            <a:r>
              <a:rPr lang="it-IT" altLang="it-IT" sz="1200">
                <a:solidFill>
                  <a:schemeClr val="accent2"/>
                </a:solidFill>
              </a:rPr>
              <a:t>direttivo</a:t>
            </a:r>
            <a:r>
              <a:rPr lang="it-IT" altLang="it-IT" sz="1200"/>
              <a:t> (lo svolgimento della prestazione sulla base di istruzioni), </a:t>
            </a:r>
          </a:p>
          <a:p>
            <a:pPr marL="265113" indent="-265113" eaLnBrk="1" hangingPunct="1">
              <a:lnSpc>
                <a:spcPct val="80000"/>
              </a:lnSpc>
              <a:buFont typeface="Wingdings" pitchFamily="2" charset="2"/>
              <a:buNone/>
            </a:pPr>
            <a:r>
              <a:rPr lang="it-IT" altLang="it-IT" sz="1200"/>
              <a:t>   b) </a:t>
            </a:r>
            <a:r>
              <a:rPr lang="it-IT" altLang="it-IT" sz="1200">
                <a:solidFill>
                  <a:schemeClr val="accent2"/>
                </a:solidFill>
              </a:rPr>
              <a:t>di controllo</a:t>
            </a:r>
            <a:r>
              <a:rPr lang="it-IT" altLang="it-IT" sz="1200"/>
              <a:t> (la verifica sull'attività lavorativa svolta e che deve essere svolta) e </a:t>
            </a:r>
          </a:p>
          <a:p>
            <a:pPr marL="265113" indent="-265113" eaLnBrk="1" hangingPunct="1">
              <a:lnSpc>
                <a:spcPct val="80000"/>
              </a:lnSpc>
              <a:buFont typeface="Wingdings" pitchFamily="2" charset="2"/>
              <a:buNone/>
            </a:pPr>
            <a:r>
              <a:rPr lang="it-IT" altLang="it-IT" sz="1200"/>
              <a:t>   c) </a:t>
            </a:r>
            <a:r>
              <a:rPr lang="it-IT" altLang="it-IT" sz="1200">
                <a:solidFill>
                  <a:schemeClr val="accent2"/>
                </a:solidFill>
              </a:rPr>
              <a:t>disciplinare </a:t>
            </a:r>
            <a:r>
              <a:rPr lang="it-IT" altLang="it-IT" sz="1200"/>
              <a:t>(l'applicazione di sanzioni disciplinari in caso di inadempimento della prestazione lavorativa) esercitati dal datore di lavoro; </a:t>
            </a:r>
          </a:p>
          <a:p>
            <a:pPr marL="265113" indent="-265113" eaLnBrk="1" hangingPunct="1">
              <a:lnSpc>
                <a:spcPct val="80000"/>
              </a:lnSpc>
              <a:buFont typeface="Wingdings" pitchFamily="2" charset="2"/>
              <a:buChar char="§"/>
            </a:pPr>
            <a:r>
              <a:rPr lang="it-IT" altLang="it-IT" sz="1200"/>
              <a:t>l'inserimento del dipendente nella organizzazione produttiva aziendale; </a:t>
            </a:r>
          </a:p>
          <a:p>
            <a:pPr marL="265113" indent="-265113" eaLnBrk="1" hangingPunct="1">
              <a:lnSpc>
                <a:spcPct val="80000"/>
              </a:lnSpc>
              <a:buFont typeface="Wingdings" pitchFamily="2" charset="2"/>
              <a:buChar char="§"/>
            </a:pPr>
            <a:r>
              <a:rPr lang="it-IT" altLang="it-IT" sz="1200"/>
              <a:t>lo svolgimento della prestazione attraverso l'utilizzo di strumenti professionali messi a disposizione del datore di lavoro; </a:t>
            </a:r>
          </a:p>
        </p:txBody>
      </p:sp>
      <p:sp>
        <p:nvSpPr>
          <p:cNvPr id="4" name="Segnaposto numero diapositiva 3"/>
          <p:cNvSpPr>
            <a:spLocks noGrp="1"/>
          </p:cNvSpPr>
          <p:nvPr>
            <p:ph type="sldNum" sz="quarter" idx="10"/>
          </p:nvPr>
        </p:nvSpPr>
        <p:spPr/>
        <p:txBody>
          <a:bodyPr/>
          <a:lstStyle/>
          <a:p>
            <a:fld id="{062AE345-4C91-402D-AD40-A78157D39C00}" type="slidenum">
              <a:rPr lang="it-IT" smtClean="0"/>
              <a:t>28</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eaLnBrk="1" hangingPunct="1">
              <a:lnSpc>
                <a:spcPct val="80000"/>
              </a:lnSpc>
              <a:buFont typeface="Wingdings" pitchFamily="2" charset="2"/>
              <a:buChar char="§"/>
            </a:pPr>
            <a:r>
              <a:rPr lang="it-IT" altLang="it-IT" sz="1200"/>
              <a:t>l'insussistenza di un rischio di impresa in capo al dipendente (in pratica, il diritto del dipendente ad essere retribuito a prescindere dal risultato economico ottenuto dal datore di lavoro in forza della sua prestazione); </a:t>
            </a:r>
          </a:p>
          <a:p>
            <a:pPr eaLnBrk="1" hangingPunct="1">
              <a:lnSpc>
                <a:spcPct val="80000"/>
              </a:lnSpc>
              <a:buFont typeface="Wingdings" pitchFamily="2" charset="2"/>
              <a:buChar char="§"/>
            </a:pPr>
            <a:r>
              <a:rPr lang="it-IT" altLang="it-IT" sz="1200"/>
              <a:t>la retribuzione periodica; </a:t>
            </a:r>
          </a:p>
          <a:p>
            <a:pPr eaLnBrk="1" hangingPunct="1">
              <a:lnSpc>
                <a:spcPct val="80000"/>
              </a:lnSpc>
              <a:buFont typeface="Wingdings" pitchFamily="2" charset="2"/>
              <a:buChar char="§"/>
            </a:pPr>
            <a:r>
              <a:rPr lang="it-IT" altLang="it-IT" sz="1200"/>
              <a:t>l'obbligo di comunicazione delle proprie presenze ed assenze dal posto di lavoro; </a:t>
            </a:r>
          </a:p>
          <a:p>
            <a:pPr eaLnBrk="1" hangingPunct="1">
              <a:lnSpc>
                <a:spcPct val="80000"/>
              </a:lnSpc>
              <a:buFont typeface="Wingdings" pitchFamily="2" charset="2"/>
              <a:buChar char="§"/>
            </a:pPr>
            <a:r>
              <a:rPr lang="it-IT" altLang="it-IT" sz="1200"/>
              <a:t>l'osservanza di un orario di lavoro; </a:t>
            </a:r>
          </a:p>
          <a:p>
            <a:pPr marL="0" indent="0">
              <a:buNone/>
            </a:pPr>
            <a:endParaRPr lang="it-IT" sz="1200"/>
          </a:p>
        </p:txBody>
      </p:sp>
      <p:sp>
        <p:nvSpPr>
          <p:cNvPr id="4" name="Segnaposto numero diapositiva 3"/>
          <p:cNvSpPr>
            <a:spLocks noGrp="1"/>
          </p:cNvSpPr>
          <p:nvPr>
            <p:ph type="sldNum" sz="quarter" idx="10"/>
          </p:nvPr>
        </p:nvSpPr>
        <p:spPr/>
        <p:txBody>
          <a:bodyPr/>
          <a:lstStyle/>
          <a:p>
            <a:fld id="{062AE345-4C91-402D-AD40-A78157D39C00}" type="slidenum">
              <a:rPr lang="it-IT" smtClean="0"/>
              <a:t>29</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2</a:t>
            </a:fld>
            <a:endParaRPr lang="it-IT"/>
          </a:p>
        </p:txBody>
      </p:sp>
    </p:spTree>
    <p:extLst>
      <p:ext uri="{BB962C8B-B14F-4D97-AF65-F5344CB8AC3E}">
        <p14:creationId xmlns:p14="http://schemas.microsoft.com/office/powerpoint/2010/main" val="38188830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Ovviamente i citati indici vanno valutati </a:t>
            </a:r>
            <a:r>
              <a:rPr lang="it-IT" err="1"/>
              <a:t>globalmente</a:t>
            </a:r>
            <a:r>
              <a:rPr lang="it-IT"/>
              <a:t> ai fini della prova del lavoro subordinato, soprattutto nel caso in cui non ne sia agevole l’apprezzamento diretto a causa della peculiarità delle mansioni, che va ad incidere sull’atteggiarsi del rapporto stesso</a:t>
            </a:r>
          </a:p>
        </p:txBody>
      </p:sp>
      <p:sp>
        <p:nvSpPr>
          <p:cNvPr id="4" name="Segnaposto numero diapositiva 3"/>
          <p:cNvSpPr>
            <a:spLocks noGrp="1"/>
          </p:cNvSpPr>
          <p:nvPr>
            <p:ph type="sldNum" sz="quarter" idx="10"/>
          </p:nvPr>
        </p:nvSpPr>
        <p:spPr/>
        <p:txBody>
          <a:bodyPr/>
          <a:lstStyle/>
          <a:p>
            <a:fld id="{062AE345-4C91-402D-AD40-A78157D39C00}" type="slidenum">
              <a:rPr lang="it-IT" smtClean="0"/>
              <a:t>30</a:t>
            </a:fld>
            <a:endParaRPr lang="it-IT"/>
          </a:p>
        </p:txBody>
      </p:sp>
    </p:spTree>
    <p:extLst>
      <p:ext uri="{BB962C8B-B14F-4D97-AF65-F5344CB8AC3E}">
        <p14:creationId xmlns:p14="http://schemas.microsoft.com/office/powerpoint/2010/main" val="1557645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a:t>Il lavoro familiare subordinato è </a:t>
            </a:r>
            <a:r>
              <a:rPr lang="it-IT" sz="1200" b="1"/>
              <a:t>concesso</a:t>
            </a:r>
            <a:r>
              <a:rPr lang="it-IT" sz="1200"/>
              <a:t> in quanto non esiste una norma che vieti esplicitamente al datore di lavoro di assumere un proprio familiare.</a:t>
            </a:r>
            <a:br>
              <a:rPr lang="it-IT" altLang="it-IT" sz="1200"/>
            </a:br>
            <a:r>
              <a:rPr lang="it-IT" sz="1200" kern="1200">
                <a:solidFill>
                  <a:schemeClr val="tx1"/>
                </a:solidFill>
                <a:effectLst/>
                <a:latin typeface="+mn-lt"/>
                <a:ea typeface="+mn-ea"/>
                <a:cs typeface="+mn-cs"/>
              </a:rPr>
              <a:t>Secondo un consolidato orientamento nelle verifiche da parte degli ispettori dell'INPS, il </a:t>
            </a:r>
            <a:r>
              <a:rPr lang="it-IT" sz="1200" b="1" kern="1200">
                <a:solidFill>
                  <a:schemeClr val="tx1"/>
                </a:solidFill>
                <a:effectLst/>
                <a:latin typeface="+mn-lt"/>
                <a:ea typeface="+mn-ea"/>
                <a:cs typeface="+mn-cs"/>
              </a:rPr>
              <a:t>lavoro familiare</a:t>
            </a:r>
            <a:r>
              <a:rPr lang="it-IT" sz="1200" kern="1200">
                <a:solidFill>
                  <a:schemeClr val="tx1"/>
                </a:solidFill>
                <a:effectLst/>
                <a:latin typeface="+mn-lt"/>
                <a:ea typeface="+mn-ea"/>
                <a:cs typeface="+mn-cs"/>
              </a:rPr>
              <a:t> rappresenta, in molti casi, uno </a:t>
            </a:r>
            <a:r>
              <a:rPr lang="it-IT" sz="1200" b="1" kern="1200">
                <a:solidFill>
                  <a:schemeClr val="tx1"/>
                </a:solidFill>
                <a:effectLst/>
                <a:latin typeface="+mn-lt"/>
                <a:ea typeface="+mn-ea"/>
                <a:cs typeface="+mn-cs"/>
              </a:rPr>
              <a:t>strumento di dissimulazione per garantire una mera prestazione pensionistica.</a:t>
            </a:r>
            <a:endParaRPr lang="it-IT" sz="1200" kern="1200">
              <a:solidFill>
                <a:schemeClr val="tx1"/>
              </a:solidFill>
              <a:effectLst/>
              <a:latin typeface="+mn-lt"/>
              <a:ea typeface="+mn-ea"/>
              <a:cs typeface="+mn-cs"/>
            </a:endParaRPr>
          </a:p>
          <a:p>
            <a:r>
              <a:rPr lang="it-IT" sz="1200" kern="1200">
                <a:solidFill>
                  <a:schemeClr val="tx1"/>
                </a:solidFill>
                <a:effectLst/>
                <a:latin typeface="+mn-lt"/>
                <a:ea typeface="+mn-ea"/>
                <a:cs typeface="+mn-cs"/>
              </a:rPr>
              <a:t>Tale tesi viene concretizzato in fase ispettiva con la </a:t>
            </a:r>
            <a:r>
              <a:rPr lang="it-IT" sz="1200" b="1" kern="1200">
                <a:solidFill>
                  <a:schemeClr val="tx1"/>
                </a:solidFill>
                <a:effectLst/>
                <a:latin typeface="+mn-lt"/>
                <a:ea typeface="+mn-ea"/>
                <a:cs typeface="+mn-cs"/>
              </a:rPr>
              <a:t>costante tendenza a disconoscere il rapporto di lavoro tra familiari</a:t>
            </a:r>
            <a:r>
              <a:rPr lang="it-IT" sz="1200" kern="1200">
                <a:solidFill>
                  <a:schemeClr val="tx1"/>
                </a:solidFill>
                <a:effectLst/>
                <a:latin typeface="+mn-lt"/>
                <a:ea typeface="+mn-ea"/>
                <a:cs typeface="+mn-cs"/>
              </a:rPr>
              <a:t>, pur in assenza di una norma che vieti esplicitamente al datore di lavoro di assumere un proprio familiare.</a:t>
            </a:r>
          </a:p>
          <a:p>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32</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L‘orientamento dell’INPS è stato evidente</a:t>
            </a:r>
            <a:r>
              <a:rPr lang="it-IT" sz="1200" kern="1200" baseline="0" dirty="0">
                <a:solidFill>
                  <a:schemeClr val="tx1"/>
                </a:solidFill>
                <a:effectLst/>
                <a:latin typeface="+mn-lt"/>
                <a:ea typeface="+mn-ea"/>
                <a:cs typeface="+mn-cs"/>
              </a:rPr>
              <a:t> con </a:t>
            </a:r>
            <a:r>
              <a:rPr lang="it-IT" sz="1200" kern="1200" dirty="0">
                <a:solidFill>
                  <a:schemeClr val="tx1"/>
                </a:solidFill>
                <a:effectLst/>
                <a:latin typeface="+mn-lt"/>
                <a:ea typeface="+mn-ea"/>
                <a:cs typeface="+mn-cs"/>
              </a:rPr>
              <a:t>la Circolare n. 179, dell'8 agosto 1999, la quale</a:t>
            </a:r>
            <a:r>
              <a:rPr lang="it-IT" sz="1200" kern="1200" baseline="0" dirty="0">
                <a:solidFill>
                  <a:schemeClr val="tx1"/>
                </a:solidFill>
                <a:effectLst/>
                <a:latin typeface="+mn-lt"/>
                <a:ea typeface="+mn-ea"/>
                <a:cs typeface="+mn-cs"/>
              </a:rPr>
              <a:t> accoglie la definizione di lavoro subordinato contenuta nell’art 2094 del codice civile e prova a ricercare dei criteri per classificare </a:t>
            </a:r>
            <a:r>
              <a:rPr lang="it-IT" sz="1200" kern="1200" dirty="0">
                <a:solidFill>
                  <a:schemeClr val="tx1"/>
                </a:solidFill>
                <a:effectLst/>
                <a:latin typeface="+mn-lt"/>
                <a:ea typeface="+mn-ea"/>
                <a:cs typeface="+mn-cs"/>
              </a:rPr>
              <a:t>il rapporto tra datore di lavoro e familiare come un rapporto di lavoro</a:t>
            </a:r>
            <a:r>
              <a:rPr lang="it-IT" sz="1200" kern="1200" baseline="0" dirty="0">
                <a:solidFill>
                  <a:schemeClr val="tx1"/>
                </a:solidFill>
                <a:effectLst/>
                <a:latin typeface="+mn-lt"/>
                <a:ea typeface="+mn-ea"/>
                <a:cs typeface="+mn-cs"/>
              </a:rPr>
              <a:t> subordinato.</a:t>
            </a:r>
          </a:p>
          <a:p>
            <a:r>
              <a:rPr lang="it-IT" sz="1200" kern="1200" baseline="0" dirty="0">
                <a:solidFill>
                  <a:schemeClr val="tx1"/>
                </a:solidFill>
                <a:effectLst/>
                <a:latin typeface="+mn-lt"/>
                <a:ea typeface="+mn-ea"/>
                <a:cs typeface="+mn-cs"/>
              </a:rPr>
              <a:t>Per far ciò tiene conto della </a:t>
            </a:r>
            <a:r>
              <a:rPr lang="it-IT" sz="1200" kern="1200" dirty="0">
                <a:solidFill>
                  <a:schemeClr val="tx1"/>
                </a:solidFill>
                <a:effectLst/>
                <a:latin typeface="+mn-lt"/>
                <a:ea typeface="+mn-ea"/>
                <a:cs typeface="+mn-cs"/>
              </a:rPr>
              <a:t>giurisprudenza della Corte di Cassazione, relativa proprio ai rapporti di lavoro tra strettissimi parenti ed affini sia </a:t>
            </a:r>
            <a:r>
              <a:rPr lang="it-IT" sz="1200" b="0" kern="1200" dirty="0">
                <a:solidFill>
                  <a:schemeClr val="tx1"/>
                </a:solidFill>
                <a:effectLst/>
                <a:latin typeface="+mn-lt"/>
                <a:ea typeface="+mn-ea"/>
                <a:cs typeface="+mn-cs"/>
              </a:rPr>
              <a:t>conviventi che non conviventi.</a:t>
            </a:r>
          </a:p>
          <a:p>
            <a:endParaRPr lang="it-IT" dirty="0"/>
          </a:p>
        </p:txBody>
      </p:sp>
      <p:sp>
        <p:nvSpPr>
          <p:cNvPr id="4" name="Segnaposto numero diapositiva 3"/>
          <p:cNvSpPr>
            <a:spLocks noGrp="1"/>
          </p:cNvSpPr>
          <p:nvPr>
            <p:ph type="sldNum" sz="quarter" idx="10"/>
          </p:nvPr>
        </p:nvSpPr>
        <p:spPr/>
        <p:txBody>
          <a:bodyPr/>
          <a:lstStyle/>
          <a:p>
            <a:fld id="{062AE345-4C91-402D-AD40-A78157D39C00}" type="slidenum">
              <a:rPr lang="it-IT" smtClean="0"/>
              <a:t>33</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A</a:t>
            </a:r>
            <a:r>
              <a:rPr lang="it-IT" sz="1200" kern="1200" baseline="0" dirty="0">
                <a:solidFill>
                  <a:schemeClr val="tx1"/>
                </a:solidFill>
                <a:effectLst/>
                <a:latin typeface="+mn-lt"/>
                <a:ea typeface="+mn-ea"/>
                <a:cs typeface="+mn-cs"/>
              </a:rPr>
              <a:t> titolo esemplificativo la circolare Inps riporta alcuni pronunciamenti della Suprema Corte :</a:t>
            </a:r>
          </a:p>
          <a:p>
            <a:endParaRPr lang="it-IT" sz="1200" kern="1200" baseline="0" dirty="0">
              <a:solidFill>
                <a:schemeClr val="tx1"/>
              </a:solidFill>
              <a:effectLst/>
              <a:latin typeface="+mn-lt"/>
              <a:ea typeface="+mn-ea"/>
              <a:cs typeface="+mn-cs"/>
            </a:endParaRPr>
          </a:p>
          <a:p>
            <a:r>
              <a:rPr lang="it-IT" sz="1200" kern="1200" baseline="0" dirty="0">
                <a:solidFill>
                  <a:schemeClr val="tx1"/>
                </a:solidFill>
                <a:effectLst/>
                <a:latin typeface="+mn-lt"/>
                <a:ea typeface="+mn-ea"/>
                <a:cs typeface="+mn-cs"/>
              </a:rPr>
              <a:t>- Cassazione Sentenza  n. 1880/20.3.1980</a:t>
            </a:r>
          </a:p>
          <a:p>
            <a:r>
              <a:rPr lang="it-IT" sz="1200" kern="1200" baseline="0" dirty="0">
                <a:solidFill>
                  <a:schemeClr val="tx1"/>
                </a:solidFill>
                <a:effectLst/>
                <a:latin typeface="+mn-lt"/>
                <a:ea typeface="+mn-ea"/>
                <a:cs typeface="+mn-cs"/>
              </a:rPr>
              <a:t>Nel caso di prestazioni lavorative rese fra persone conviventi legate da vincolo di parentela o affinità le prestazioni stesse si </a:t>
            </a:r>
            <a:r>
              <a:rPr lang="it-IT" sz="1200" b="1" kern="1200" baseline="0" dirty="0">
                <a:solidFill>
                  <a:schemeClr val="tx1"/>
                </a:solidFill>
                <a:effectLst/>
                <a:latin typeface="+mn-lt"/>
                <a:ea typeface="+mn-ea"/>
                <a:cs typeface="+mn-cs"/>
              </a:rPr>
              <a:t>presumono gratuite</a:t>
            </a:r>
            <a:r>
              <a:rPr lang="it-IT" sz="1200" kern="1200" baseline="0" dirty="0">
                <a:solidFill>
                  <a:schemeClr val="tx1"/>
                </a:solidFill>
                <a:effectLst/>
                <a:latin typeface="+mn-lt"/>
                <a:ea typeface="+mn-ea"/>
                <a:cs typeface="+mn-cs"/>
              </a:rPr>
              <a:t> </a:t>
            </a:r>
            <a:r>
              <a:rPr lang="it-IT" sz="1200" b="1" kern="1200" baseline="0" dirty="0">
                <a:solidFill>
                  <a:schemeClr val="tx1"/>
                </a:solidFill>
                <a:effectLst/>
                <a:latin typeface="+mn-lt"/>
                <a:ea typeface="+mn-ea"/>
                <a:cs typeface="+mn-cs"/>
              </a:rPr>
              <a:t>e non ricollegabili ad un rapporto di lavoro</a:t>
            </a:r>
            <a:r>
              <a:rPr lang="it-IT" sz="1200" kern="1200" baseline="0" dirty="0">
                <a:solidFill>
                  <a:schemeClr val="tx1"/>
                </a:solidFill>
                <a:effectLst/>
                <a:latin typeface="+mn-lt"/>
                <a:ea typeface="+mn-ea"/>
                <a:cs typeface="+mn-cs"/>
              </a:rPr>
              <a:t>. Tale presunzione può essere vinta dalla dimostrazione, incombente alla parte che sostiene l’esistenza di un rapporto di lavoro, dei requisiti della subordinazione e dell’onerosità delle effettive prestazioni, ma deve trattarsi di una prova precisa  e rigorosa non evincibile dalla sola circostanza che le attività in questione anziché svolgersi nello stretto ambito della vita familiare e comune, attengano all’esercizio di un’impresa, qualora questa sia gestita ed organizzata con criteri prevalentemente familiari, di per sé soli non compatibili con l’entità economica dell’intrapresa e con le sue empiriche variabili strumentali e organizzative.</a:t>
            </a:r>
          </a:p>
          <a:p>
            <a:endParaRPr lang="it-IT" sz="1200" kern="1200" baseline="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it-IT" sz="1200" kern="1200" baseline="0" dirty="0">
                <a:solidFill>
                  <a:schemeClr val="tx1"/>
                </a:solidFill>
                <a:effectLst/>
                <a:latin typeface="+mn-lt"/>
                <a:ea typeface="+mn-ea"/>
                <a:cs typeface="+mn-cs"/>
              </a:rPr>
              <a:t>Cassazione Sentenza  n. 2660/28.4.1984</a:t>
            </a:r>
          </a:p>
          <a:p>
            <a:pPr marL="0" marR="0" indent="0" algn="l" defTabSz="914400" rtl="0" eaLnBrk="1" fontAlgn="auto" latinLnBrk="0" hangingPunct="1">
              <a:lnSpc>
                <a:spcPct val="100000"/>
              </a:lnSpc>
              <a:spcBef>
                <a:spcPts val="0"/>
              </a:spcBef>
              <a:spcAft>
                <a:spcPts val="0"/>
              </a:spcAft>
              <a:buClrTx/>
              <a:buSzTx/>
              <a:buFontTx/>
              <a:buNone/>
              <a:tabLst/>
              <a:defRPr/>
            </a:pPr>
            <a:r>
              <a:rPr lang="it-IT" altLang="it-IT" sz="1200" dirty="0"/>
              <a:t>La presunzione di </a:t>
            </a:r>
            <a:r>
              <a:rPr lang="it-IT" altLang="it-IT" sz="1200" b="1" dirty="0" err="1">
                <a:solidFill>
                  <a:schemeClr val="accent2"/>
                </a:solidFill>
              </a:rPr>
              <a:t>gratuita'</a:t>
            </a:r>
            <a:r>
              <a:rPr lang="it-IT" altLang="it-IT" sz="1200" dirty="0"/>
              <a:t> delle prestazioni lavorative rese  fra persone legate da vincoli di parentela </a:t>
            </a:r>
            <a:r>
              <a:rPr lang="it-IT" altLang="it-IT" sz="1200" b="1" dirty="0">
                <a:solidFill>
                  <a:schemeClr val="accent2"/>
                </a:solidFill>
              </a:rPr>
              <a:t>sussiste</a:t>
            </a:r>
            <a:r>
              <a:rPr lang="it-IT" altLang="it-IT" sz="1200" dirty="0"/>
              <a:t>  anche nel caso di </a:t>
            </a:r>
            <a:r>
              <a:rPr lang="it-IT" altLang="it-IT" sz="1200" dirty="0" err="1"/>
              <a:t>attivita'</a:t>
            </a:r>
            <a:r>
              <a:rPr lang="it-IT" altLang="it-IT" sz="1200" dirty="0"/>
              <a:t> lavorativa eseguita nell'ambito  di un'impresa, qualora questa sia gestita ed organizzata,  strutturalmente ed economicamente, con </a:t>
            </a:r>
            <a:r>
              <a:rPr lang="it-IT" altLang="it-IT" sz="1200" b="1" dirty="0">
                <a:solidFill>
                  <a:schemeClr val="accent2"/>
                </a:solidFill>
              </a:rPr>
              <a:t>criteri  prevalentemente familiari</a:t>
            </a:r>
            <a:r>
              <a:rPr lang="it-IT" altLang="it-IT" sz="1200" dirty="0"/>
              <a:t>, e non quando l'impresa abbia  notevoli dimensioni e per quanto condotta da familiari sia  amministrata con criteri rigidamente imprenditoriali.</a:t>
            </a:r>
          </a:p>
        </p:txBody>
      </p:sp>
      <p:sp>
        <p:nvSpPr>
          <p:cNvPr id="4" name="Segnaposto numero diapositiva 3"/>
          <p:cNvSpPr>
            <a:spLocks noGrp="1"/>
          </p:cNvSpPr>
          <p:nvPr>
            <p:ph type="sldNum" sz="quarter" idx="10"/>
          </p:nvPr>
        </p:nvSpPr>
        <p:spPr/>
        <p:txBody>
          <a:bodyPr/>
          <a:lstStyle/>
          <a:p>
            <a:fld id="{062AE345-4C91-402D-AD40-A78157D39C00}" type="slidenum">
              <a:rPr lang="it-IT" smtClean="0"/>
              <a:t>34</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it-IT" sz="1200" kern="1200" baseline="0" dirty="0">
                <a:solidFill>
                  <a:schemeClr val="tx1"/>
                </a:solidFill>
                <a:effectLst/>
                <a:latin typeface="+mn-lt"/>
                <a:ea typeface="+mn-ea"/>
                <a:cs typeface="+mn-cs"/>
              </a:rPr>
              <a:t>Cassazione Sentenza  n. 3287/1986</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b="0" i="0" kern="1200" dirty="0">
                <a:solidFill>
                  <a:schemeClr val="tx1"/>
                </a:solidFill>
                <a:effectLst/>
                <a:latin typeface="+mn-lt"/>
                <a:ea typeface="+mn-ea"/>
                <a:cs typeface="+mn-cs"/>
              </a:rPr>
              <a:t>Nel caso in cui i soggetti del rapporto di lavoro siano conviventi le relazioni di affetti familiari di parentela e di interessi tra essi esistenti giustifica la presunzione di gratuità, mentre, nell’ipotesi di soggetti non conviventi sotto lo stesso tetto, ma appartenenti a nuclei familiari distinti e autonomi, tale presunzione cede il passo a quello di normale onerosità del rapporto superabile con la dimostrata sussistenza di sicuri elementi contrari.</a:t>
            </a:r>
            <a:endParaRPr lang="it-IT" sz="1200" kern="1200" baseline="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35</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 criteri ricavabili dalle riportate pronunce giurisprudenziali trovano principale </a:t>
            </a:r>
            <a:r>
              <a:rPr lang="it-IT" sz="1200" b="1" kern="1200" dirty="0">
                <a:solidFill>
                  <a:schemeClr val="tx1"/>
                </a:solidFill>
                <a:effectLst/>
                <a:latin typeface="+mn-lt"/>
                <a:ea typeface="+mn-ea"/>
                <a:cs typeface="+mn-cs"/>
              </a:rPr>
              <a:t>applicazione nei rapporti instaurati nell'ambito delle imprese individuali, delle società di persone e delle attività non rientranti nel concetto di impresa</a:t>
            </a:r>
            <a:r>
              <a:rPr lang="it-IT" sz="1200" kern="1200" dirty="0">
                <a:solidFill>
                  <a:schemeClr val="tx1"/>
                </a:solidFill>
                <a:effectLst/>
                <a:latin typeface="+mn-lt"/>
                <a:ea typeface="+mn-ea"/>
                <a:cs typeface="+mn-cs"/>
              </a:rPr>
              <a:t> (ad esempio, studi professionali).</a:t>
            </a:r>
          </a:p>
          <a:p>
            <a:r>
              <a:rPr lang="it-IT" sz="1200" kern="1200" dirty="0">
                <a:solidFill>
                  <a:schemeClr val="tx1"/>
                </a:solidFill>
                <a:effectLst/>
                <a:latin typeface="+mn-lt"/>
                <a:ea typeface="+mn-ea"/>
                <a:cs typeface="+mn-cs"/>
              </a:rPr>
              <a:t>Minore applicazione possono avere nei confronti delle società di capitali, salve particolari situazioni da valutare di volta in volta, in quanto la figura del datore di lavoro si identifica nella società e non nella persona degli amministratori.</a:t>
            </a:r>
          </a:p>
          <a:p>
            <a:r>
              <a:rPr lang="it-IT" sz="1200" b="1" kern="1200" dirty="0">
                <a:solidFill>
                  <a:schemeClr val="tx1"/>
                </a:solidFill>
                <a:effectLst/>
                <a:latin typeface="+mn-lt"/>
                <a:ea typeface="+mn-ea"/>
                <a:cs typeface="+mn-cs"/>
              </a:rPr>
              <a:t>Non sono applicabili alle imprese familiari</a:t>
            </a:r>
            <a:r>
              <a:rPr lang="it-IT" sz="1200" kern="1200" dirty="0">
                <a:solidFill>
                  <a:schemeClr val="tx1"/>
                </a:solidFill>
                <a:effectLst/>
                <a:latin typeface="+mn-lt"/>
                <a:ea typeface="+mn-ea"/>
                <a:cs typeface="+mn-cs"/>
              </a:rPr>
              <a:t>, nelle quali</a:t>
            </a:r>
            <a:r>
              <a:rPr lang="it-IT" sz="1200" b="1" kern="1200" dirty="0">
                <a:solidFill>
                  <a:schemeClr val="tx1"/>
                </a:solidFill>
                <a:effectLst/>
                <a:latin typeface="+mn-lt"/>
                <a:ea typeface="+mn-ea"/>
                <a:cs typeface="+mn-cs"/>
              </a:rPr>
              <a:t> non è ravvisabile il requisito della subordinazione</a:t>
            </a:r>
            <a:r>
              <a:rPr lang="it-IT" sz="1200" kern="1200" dirty="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baseline="0" dirty="0">
              <a:solidFill>
                <a:schemeClr val="tx1"/>
              </a:solidFill>
              <a:effectLst/>
              <a:latin typeface="+mn-lt"/>
              <a:ea typeface="+mn-ea"/>
              <a:cs typeface="+mn-cs"/>
            </a:endParaRPr>
          </a:p>
          <a:p>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062AE345-4C91-402D-AD40-A78157D39C00}" type="slidenum">
              <a:rPr lang="it-IT" smtClean="0"/>
              <a:t>36</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42</a:t>
            </a:fld>
            <a:endParaRPr lang="it-IT"/>
          </a:p>
        </p:txBody>
      </p:sp>
    </p:spTree>
    <p:extLst>
      <p:ext uri="{BB962C8B-B14F-4D97-AF65-F5344CB8AC3E}">
        <p14:creationId xmlns:p14="http://schemas.microsoft.com/office/powerpoint/2010/main" val="9452380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0" kern="1200">
                <a:solidFill>
                  <a:schemeClr val="tx1"/>
                </a:solidFill>
                <a:effectLst/>
                <a:latin typeface="+mn-lt"/>
                <a:ea typeface="+mn-ea"/>
                <a:cs typeface="+mn-cs"/>
              </a:rPr>
              <a:t>L’orientamento del Ministero del Lavoro</a:t>
            </a:r>
            <a:r>
              <a:rPr lang="it-IT" sz="1200" b="0" kern="1200" baseline="0">
                <a:solidFill>
                  <a:schemeClr val="tx1"/>
                </a:solidFill>
                <a:effectLst/>
                <a:latin typeface="+mn-lt"/>
                <a:ea typeface="+mn-ea"/>
                <a:cs typeface="+mn-cs"/>
              </a:rPr>
              <a:t> si concentra sui rapporti di lavoro autonomo, definiti dall’art 2222 CC «</a:t>
            </a:r>
            <a:r>
              <a:rPr lang="it-IT" sz="1200" b="0" i="0" kern="1200">
                <a:solidFill>
                  <a:schemeClr val="tx1"/>
                </a:solidFill>
                <a:effectLst/>
                <a:latin typeface="+mn-lt"/>
                <a:ea typeface="+mn-ea"/>
                <a:cs typeface="+mn-cs"/>
              </a:rPr>
              <a:t>Quando una persona si obbliga a compiere verso un corrispettivo un'opera o un servizio, con lavoro prevalentemente proprio e senza vincolo di subordinazione nei confronti del </a:t>
            </a:r>
            <a:r>
              <a:rPr lang="it-IT" sz="1200" b="0" i="0" u="none" kern="1200">
                <a:solidFill>
                  <a:schemeClr val="tx1"/>
                </a:solidFill>
                <a:effectLst/>
                <a:latin typeface="+mn-lt"/>
                <a:ea typeface="+mn-ea"/>
                <a:cs typeface="+mn-cs"/>
                <a:hlinkClick r:id="rId3" tooltip="Dizionario Giuridico: Committente (contratto d'opera)"/>
              </a:rPr>
              <a:t>committente</a:t>
            </a:r>
            <a:r>
              <a:rPr lang="it-IT" sz="1200" b="0" i="0" u="none" kern="1200">
                <a:solidFill>
                  <a:schemeClr val="tx1"/>
                </a:solidFill>
                <a:effectLst/>
                <a:latin typeface="+mn-lt"/>
                <a:ea typeface="+mn-ea"/>
                <a:cs typeface="+mn-cs"/>
              </a:rPr>
              <a:t>, </a:t>
            </a:r>
            <a:r>
              <a:rPr lang="it-IT" sz="1200" b="0" i="0" kern="1200">
                <a:solidFill>
                  <a:schemeClr val="tx1"/>
                </a:solidFill>
                <a:effectLst/>
                <a:latin typeface="+mn-lt"/>
                <a:ea typeface="+mn-ea"/>
                <a:cs typeface="+mn-cs"/>
              </a:rPr>
              <a:t>si applicano le norme di questo capo, salvo che il rapporto abbia una disciplina particolare nel libro IV]»</a:t>
            </a:r>
            <a:endParaRPr lang="it-IT" sz="1200" b="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43</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Il </a:t>
            </a:r>
            <a:r>
              <a:rPr lang="it-IT" sz="1200" b="0" kern="1200" dirty="0">
                <a:solidFill>
                  <a:schemeClr val="tx1"/>
                </a:solidFill>
                <a:effectLst/>
                <a:latin typeface="+mn-lt"/>
                <a:ea typeface="+mn-ea"/>
                <a:cs typeface="+mn-cs"/>
              </a:rPr>
              <a:t>Ministero del Lavoro,</a:t>
            </a:r>
            <a:r>
              <a:rPr lang="it-IT" sz="1200" b="0" kern="1200" baseline="0" dirty="0">
                <a:solidFill>
                  <a:schemeClr val="tx1"/>
                </a:solidFill>
                <a:effectLst/>
                <a:latin typeface="+mn-lt"/>
                <a:ea typeface="+mn-ea"/>
                <a:cs typeface="+mn-cs"/>
              </a:rPr>
              <a:t> nel corso del 2013 emette la circolare n.10478, </a:t>
            </a:r>
            <a:r>
              <a:rPr lang="it-IT" sz="1200" kern="1200" dirty="0">
                <a:solidFill>
                  <a:schemeClr val="tx1"/>
                </a:solidFill>
                <a:effectLst/>
                <a:latin typeface="+mn-lt"/>
                <a:ea typeface="+mn-ea"/>
                <a:cs typeface="+mn-cs"/>
              </a:rPr>
              <a:t>avente ad oggetto “Collaboratori familiari nei settori dell'artigianato, dell'agricoltura e del commercio – indicazioni operative per il personale ispettivo”.</a:t>
            </a:r>
          </a:p>
          <a:p>
            <a:r>
              <a:rPr lang="it-IT" sz="1200" kern="1200" dirty="0">
                <a:solidFill>
                  <a:schemeClr val="tx1"/>
                </a:solidFill>
                <a:effectLst/>
                <a:latin typeface="+mn-lt"/>
                <a:ea typeface="+mn-ea"/>
                <a:cs typeface="+mn-cs"/>
              </a:rPr>
              <a:t>La circolare contiene</a:t>
            </a:r>
            <a:r>
              <a:rPr lang="it-IT" sz="1200" kern="1200" baseline="0" dirty="0">
                <a:solidFill>
                  <a:schemeClr val="tx1"/>
                </a:solidFill>
                <a:effectLst/>
                <a:latin typeface="+mn-lt"/>
                <a:ea typeface="+mn-ea"/>
                <a:cs typeface="+mn-cs"/>
              </a:rPr>
              <a:t> </a:t>
            </a:r>
            <a:r>
              <a:rPr lang="it-IT" sz="1200" b="0" kern="1200" baseline="0" dirty="0">
                <a:solidFill>
                  <a:schemeClr val="tx1"/>
                </a:solidFill>
                <a:effectLst/>
                <a:latin typeface="+mn-lt"/>
                <a:ea typeface="+mn-ea"/>
                <a:cs typeface="+mn-cs"/>
              </a:rPr>
              <a:t>le </a:t>
            </a:r>
            <a:r>
              <a:rPr lang="it-IT" sz="1200" kern="1200" dirty="0">
                <a:solidFill>
                  <a:schemeClr val="tx1"/>
                </a:solidFill>
                <a:effectLst/>
                <a:latin typeface="+mn-lt"/>
                <a:ea typeface="+mn-ea"/>
                <a:cs typeface="+mn-cs"/>
              </a:rPr>
              <a:t>prime indicazioni operative per </a:t>
            </a:r>
            <a:r>
              <a:rPr lang="it-IT" sz="1200" b="1" kern="1200" dirty="0">
                <a:solidFill>
                  <a:schemeClr val="tx1"/>
                </a:solidFill>
                <a:effectLst/>
                <a:latin typeface="+mn-lt"/>
                <a:ea typeface="+mn-ea"/>
                <a:cs typeface="+mn-cs"/>
              </a:rPr>
              <a:t>il personale ispettivo (o professionisti</a:t>
            </a:r>
            <a:r>
              <a:rPr lang="it-IT" sz="1200" b="1" kern="1200" baseline="0" dirty="0">
                <a:solidFill>
                  <a:schemeClr val="tx1"/>
                </a:solidFill>
                <a:effectLst/>
                <a:latin typeface="+mn-lt"/>
                <a:ea typeface="+mn-ea"/>
                <a:cs typeface="+mn-cs"/>
              </a:rPr>
              <a:t> e associazioni di categoria) </a:t>
            </a:r>
            <a:r>
              <a:rPr lang="it-IT" sz="1200" b="1" kern="1200" dirty="0">
                <a:solidFill>
                  <a:schemeClr val="tx1"/>
                </a:solidFill>
                <a:effectLst/>
                <a:latin typeface="+mn-lt"/>
                <a:ea typeface="+mn-ea"/>
                <a:cs typeface="+mn-cs"/>
              </a:rPr>
              <a:t>per la </a:t>
            </a:r>
            <a:r>
              <a:rPr lang="it-IT" sz="1200" kern="1200" dirty="0">
                <a:solidFill>
                  <a:schemeClr val="tx1"/>
                </a:solidFill>
                <a:effectLst/>
                <a:latin typeface="+mn-lt"/>
                <a:ea typeface="+mn-ea"/>
                <a:cs typeface="+mn-cs"/>
              </a:rPr>
              <a:t>corretta interpretazione della disciplina sulle prestazioni di natura occasionale rese dal familiare nell'ambito di realtà imprenditoriali</a:t>
            </a:r>
            <a:r>
              <a:rPr lang="it-IT" sz="1200" kern="1200" baseline="0" dirty="0">
                <a:solidFill>
                  <a:schemeClr val="tx1"/>
                </a:solidFill>
                <a:effectLst/>
                <a:latin typeface="+mn-lt"/>
                <a:ea typeface="+mn-ea"/>
                <a:cs typeface="+mn-cs"/>
              </a:rPr>
              <a:t> in tre settori particolari: artigianato, agricoltura e commercio.</a:t>
            </a:r>
            <a:endParaRPr lang="it-IT" sz="1200" kern="1200" dirty="0">
              <a:solidFill>
                <a:schemeClr val="tx1"/>
              </a:solidFill>
              <a:effectLst/>
              <a:latin typeface="+mn-lt"/>
              <a:ea typeface="+mn-ea"/>
              <a:cs typeface="+mn-cs"/>
            </a:endParaRPr>
          </a:p>
          <a:p>
            <a:r>
              <a:rPr lang="it-IT" sz="1200" b="0" kern="1200" dirty="0">
                <a:solidFill>
                  <a:schemeClr val="tx1"/>
                </a:solidFill>
                <a:effectLst/>
                <a:latin typeface="+mn-lt"/>
                <a:ea typeface="+mn-ea"/>
                <a:cs typeface="+mn-cs"/>
              </a:rPr>
              <a:t>Il Ministero </a:t>
            </a:r>
            <a:r>
              <a:rPr lang="it-IT" sz="1200" kern="1200" dirty="0">
                <a:solidFill>
                  <a:schemeClr val="tx1"/>
                </a:solidFill>
                <a:effectLst/>
                <a:latin typeface="+mn-lt"/>
                <a:ea typeface="+mn-ea"/>
                <a:cs typeface="+mn-cs"/>
              </a:rPr>
              <a:t>evidenzia come, di frequente, nelle piccole realtà imprenditoriali, il soggetto titolare dell'azienda si avvalga della </a:t>
            </a:r>
            <a:r>
              <a:rPr lang="it-IT" sz="1200" b="1" kern="1200" dirty="0">
                <a:solidFill>
                  <a:schemeClr val="tx1"/>
                </a:solidFill>
                <a:effectLst/>
                <a:latin typeface="+mn-lt"/>
                <a:ea typeface="+mn-ea"/>
                <a:cs typeface="+mn-cs"/>
              </a:rPr>
              <a:t>collaborazione di coniuge, parenti e affini, per espletare compiti o attività a carattere puramente residuale o saltuario, a titolo di mero "aiuto" nella conduzione dell'azienda. </a:t>
            </a:r>
            <a:r>
              <a:rPr lang="it-IT" sz="1200" b="0" kern="1200" dirty="0">
                <a:solidFill>
                  <a:schemeClr val="tx1"/>
                </a:solidFill>
                <a:effectLst/>
                <a:latin typeface="+mn-lt"/>
                <a:ea typeface="+mn-ea"/>
                <a:cs typeface="+mn-cs"/>
              </a:rPr>
              <a:t>In questi casi non vengono</a:t>
            </a:r>
            <a:r>
              <a:rPr lang="it-IT" sz="1200" b="0" kern="1200" baseline="0" dirty="0">
                <a:solidFill>
                  <a:schemeClr val="tx1"/>
                </a:solidFill>
                <a:effectLst/>
                <a:latin typeface="+mn-lt"/>
                <a:ea typeface="+mn-ea"/>
                <a:cs typeface="+mn-cs"/>
              </a:rPr>
              <a:t> </a:t>
            </a:r>
            <a:r>
              <a:rPr lang="it-IT" sz="1200" b="0" kern="1200" dirty="0">
                <a:solidFill>
                  <a:schemeClr val="tx1"/>
                </a:solidFill>
                <a:effectLst/>
                <a:latin typeface="+mn-lt"/>
                <a:ea typeface="+mn-ea"/>
                <a:cs typeface="+mn-cs"/>
              </a:rPr>
              <a:t>assolti  gli obblighi nei confronti dell'Istituto previdenziale competente.</a:t>
            </a:r>
          </a:p>
        </p:txBody>
      </p:sp>
      <p:sp>
        <p:nvSpPr>
          <p:cNvPr id="4" name="Segnaposto numero diapositiva 3"/>
          <p:cNvSpPr>
            <a:spLocks noGrp="1"/>
          </p:cNvSpPr>
          <p:nvPr>
            <p:ph type="sldNum" sz="quarter" idx="10"/>
          </p:nvPr>
        </p:nvSpPr>
        <p:spPr/>
        <p:txBody>
          <a:bodyPr/>
          <a:lstStyle/>
          <a:p>
            <a:fld id="{062AE345-4C91-402D-AD40-A78157D39C00}" type="slidenum">
              <a:rPr lang="it-IT" smtClean="0"/>
              <a:t>44</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a:solidFill>
                  <a:schemeClr val="tx1"/>
                </a:solidFill>
                <a:effectLst/>
                <a:latin typeface="+mn-lt"/>
                <a:ea typeface="+mn-ea"/>
                <a:cs typeface="+mn-cs"/>
              </a:rPr>
              <a:t>È dunque di importanza primaria comprendere i </a:t>
            </a:r>
            <a:r>
              <a:rPr lang="it-IT" sz="1200" b="1" kern="1200">
                <a:solidFill>
                  <a:schemeClr val="tx1"/>
                </a:solidFill>
                <a:effectLst/>
                <a:latin typeface="+mn-lt"/>
                <a:ea typeface="+mn-ea"/>
                <a:cs typeface="+mn-cs"/>
              </a:rPr>
              <a:t>confini</a:t>
            </a:r>
            <a:r>
              <a:rPr lang="it-IT" sz="1200" kern="1200">
                <a:solidFill>
                  <a:schemeClr val="tx1"/>
                </a:solidFill>
                <a:effectLst/>
                <a:latin typeface="+mn-lt"/>
                <a:ea typeface="+mn-ea"/>
                <a:cs typeface="+mn-cs"/>
              </a:rPr>
              <a:t> entro i quali tali soggetti possono liberamente </a:t>
            </a:r>
            <a:r>
              <a:rPr lang="it-IT" sz="1200" b="1" kern="1200">
                <a:solidFill>
                  <a:schemeClr val="tx1"/>
                </a:solidFill>
                <a:effectLst/>
                <a:latin typeface="+mn-lt"/>
                <a:ea typeface="+mn-ea"/>
                <a:cs typeface="+mn-cs"/>
              </a:rPr>
              <a:t>prestare la propria attività lavorativa</a:t>
            </a:r>
            <a:r>
              <a:rPr lang="it-IT" sz="1200" kern="1200">
                <a:solidFill>
                  <a:schemeClr val="tx1"/>
                </a:solidFill>
                <a:effectLst/>
                <a:latin typeface="+mn-lt"/>
                <a:ea typeface="+mn-ea"/>
                <a:cs typeface="+mn-cs"/>
              </a:rPr>
              <a:t> senza ricadere nell'obbligazione contributiva nei confronti dell'Istituto previdenziale di appartenenza.</a:t>
            </a:r>
          </a:p>
          <a:p>
            <a:endParaRPr lang="it-IT" sz="1200" kern="1200">
              <a:solidFill>
                <a:schemeClr val="tx1"/>
              </a:solidFill>
              <a:effectLst/>
              <a:latin typeface="+mn-lt"/>
              <a:ea typeface="+mn-ea"/>
              <a:cs typeface="+mn-cs"/>
            </a:endParaRPr>
          </a:p>
          <a:p>
            <a:r>
              <a:rPr lang="it-IT" sz="1200" kern="1200">
                <a:solidFill>
                  <a:schemeClr val="tx1"/>
                </a:solidFill>
                <a:effectLst/>
                <a:latin typeface="+mn-lt"/>
                <a:ea typeface="+mn-ea"/>
                <a:cs typeface="+mn-cs"/>
              </a:rPr>
              <a:t>Il Ministero del Lavoro evidenzia come nella maggior parte dei casi la collaborazione prestata all'interno di un contesto familiare:</a:t>
            </a:r>
          </a:p>
          <a:p>
            <a:pPr marL="171450" indent="-171450">
              <a:buFont typeface="Arial" pitchFamily="34" charset="0"/>
              <a:buChar char="•"/>
            </a:pPr>
            <a:r>
              <a:rPr lang="it-IT" sz="1200" kern="1200">
                <a:solidFill>
                  <a:schemeClr val="tx1"/>
                </a:solidFill>
                <a:effectLst/>
                <a:latin typeface="+mn-lt"/>
                <a:ea typeface="+mn-ea"/>
                <a:cs typeface="+mn-cs"/>
              </a:rPr>
              <a:t> viene resa in virtù</a:t>
            </a:r>
            <a:r>
              <a:rPr lang="it-IT" sz="1200" kern="1200" baseline="0">
                <a:solidFill>
                  <a:schemeClr val="tx1"/>
                </a:solidFill>
                <a:effectLst/>
                <a:latin typeface="+mn-lt"/>
                <a:ea typeface="+mn-ea"/>
                <a:cs typeface="+mn-cs"/>
              </a:rPr>
              <a:t> </a:t>
            </a:r>
            <a:r>
              <a:rPr lang="it-IT" sz="1200" kern="1200">
                <a:solidFill>
                  <a:schemeClr val="tx1"/>
                </a:solidFill>
                <a:effectLst/>
                <a:latin typeface="+mn-lt"/>
                <a:ea typeface="+mn-ea"/>
                <a:cs typeface="+mn-cs"/>
              </a:rPr>
              <a:t>di una </a:t>
            </a:r>
            <a:r>
              <a:rPr lang="it-IT" sz="1200" b="1" kern="1200">
                <a:solidFill>
                  <a:schemeClr val="tx1"/>
                </a:solidFill>
                <a:effectLst/>
                <a:latin typeface="+mn-lt"/>
                <a:ea typeface="+mn-ea"/>
                <a:cs typeface="+mn-cs"/>
              </a:rPr>
              <a:t>obbligazione di natura "morale"</a:t>
            </a:r>
            <a:r>
              <a:rPr lang="it-IT" sz="1200" kern="1200">
                <a:solidFill>
                  <a:schemeClr val="tx1"/>
                </a:solidFill>
                <a:effectLst/>
                <a:latin typeface="+mn-lt"/>
                <a:ea typeface="+mn-ea"/>
                <a:cs typeface="+mn-cs"/>
              </a:rPr>
              <a:t>, basata sulla c.d. “</a:t>
            </a:r>
            <a:r>
              <a:rPr lang="it-IT" sz="1200" i="1" kern="1200" err="1">
                <a:solidFill>
                  <a:schemeClr val="tx1"/>
                </a:solidFill>
                <a:effectLst/>
                <a:latin typeface="+mn-lt"/>
                <a:ea typeface="+mn-ea"/>
                <a:cs typeface="+mn-cs"/>
              </a:rPr>
              <a:t>affectio</a:t>
            </a:r>
            <a:r>
              <a:rPr lang="it-IT" sz="1200" i="1" kern="1200">
                <a:solidFill>
                  <a:schemeClr val="tx1"/>
                </a:solidFill>
                <a:effectLst/>
                <a:latin typeface="+mn-lt"/>
                <a:ea typeface="+mn-ea"/>
                <a:cs typeface="+mn-cs"/>
              </a:rPr>
              <a:t> </a:t>
            </a:r>
            <a:r>
              <a:rPr lang="it-IT" sz="1200" i="1" kern="1200" err="1">
                <a:solidFill>
                  <a:schemeClr val="tx1"/>
                </a:solidFill>
                <a:effectLst/>
                <a:latin typeface="+mn-lt"/>
                <a:ea typeface="+mn-ea"/>
                <a:cs typeface="+mn-cs"/>
              </a:rPr>
              <a:t>vel</a:t>
            </a:r>
            <a:r>
              <a:rPr lang="it-IT" sz="1200" i="1" kern="1200">
                <a:solidFill>
                  <a:schemeClr val="tx1"/>
                </a:solidFill>
                <a:effectLst/>
                <a:latin typeface="+mn-lt"/>
                <a:ea typeface="+mn-ea"/>
                <a:cs typeface="+mn-cs"/>
              </a:rPr>
              <a:t> </a:t>
            </a:r>
            <a:r>
              <a:rPr lang="it-IT" sz="1200" i="1" kern="1200" err="1">
                <a:solidFill>
                  <a:schemeClr val="tx1"/>
                </a:solidFill>
                <a:effectLst/>
                <a:latin typeface="+mn-lt"/>
                <a:ea typeface="+mn-ea"/>
                <a:cs typeface="+mn-cs"/>
              </a:rPr>
              <a:t>benevolentiae</a:t>
            </a:r>
            <a:r>
              <a:rPr lang="it-IT" sz="1200" kern="1200">
                <a:solidFill>
                  <a:schemeClr val="tx1"/>
                </a:solidFill>
                <a:effectLst/>
                <a:latin typeface="+mn-lt"/>
                <a:ea typeface="+mn-ea"/>
                <a:cs typeface="+mn-cs"/>
              </a:rPr>
              <a:t>” </a:t>
            </a:r>
            <a:r>
              <a:rPr lang="it-IT" sz="1200" i="1" kern="1200">
                <a:solidFill>
                  <a:schemeClr val="tx1"/>
                </a:solidFill>
                <a:effectLst/>
                <a:latin typeface="+mn-lt"/>
                <a:ea typeface="+mn-ea"/>
                <a:cs typeface="+mn-cs"/>
              </a:rPr>
              <a:t>causa</a:t>
            </a:r>
            <a:r>
              <a:rPr lang="it-IT" sz="1200" kern="1200">
                <a:solidFill>
                  <a:schemeClr val="tx1"/>
                </a:solidFill>
                <a:effectLst/>
                <a:latin typeface="+mn-lt"/>
                <a:ea typeface="+mn-ea"/>
                <a:cs typeface="+mn-cs"/>
              </a:rPr>
              <a:t>, ovvero sul legame solidaristico ed affettivo proprio del contesto familiare, che si articola nel vincolo coniugale, di parentela e di affinità e che non prevede la corresponsione di alcun compenso.</a:t>
            </a:r>
          </a:p>
          <a:p>
            <a:pPr marL="171450" indent="-171450">
              <a:buFont typeface="Arial" pitchFamily="34" charset="0"/>
              <a:buChar char="•"/>
            </a:pPr>
            <a:r>
              <a:rPr lang="it-IT" sz="1200" kern="1200">
                <a:solidFill>
                  <a:schemeClr val="tx1"/>
                </a:solidFill>
                <a:effectLst/>
                <a:latin typeface="+mn-lt"/>
                <a:ea typeface="+mn-ea"/>
                <a:cs typeface="+mn-cs"/>
              </a:rPr>
              <a:t>Costituisce</a:t>
            </a:r>
            <a:r>
              <a:rPr lang="it-IT" sz="1200" kern="1200" baseline="0">
                <a:solidFill>
                  <a:schemeClr val="tx1"/>
                </a:solidFill>
                <a:effectLst/>
                <a:latin typeface="+mn-lt"/>
                <a:ea typeface="+mn-ea"/>
                <a:cs typeface="+mn-cs"/>
              </a:rPr>
              <a:t> una base per poter determinare una collaborazione di tipo occasionale, </a:t>
            </a:r>
            <a:r>
              <a:rPr lang="it-IT" sz="1200" kern="1200">
                <a:solidFill>
                  <a:schemeClr val="tx1"/>
                </a:solidFill>
                <a:effectLst/>
                <a:latin typeface="+mn-lt"/>
                <a:ea typeface="+mn-ea"/>
                <a:cs typeface="+mn-cs"/>
              </a:rPr>
              <a:t>così da escludere l'obbligo di iscrizione</a:t>
            </a:r>
            <a:r>
              <a:rPr lang="it-IT" sz="1200" kern="1200" baseline="0">
                <a:solidFill>
                  <a:schemeClr val="tx1"/>
                </a:solidFill>
                <a:effectLst/>
                <a:latin typeface="+mn-lt"/>
                <a:ea typeface="+mn-ea"/>
                <a:cs typeface="+mn-cs"/>
              </a:rPr>
              <a:t> </a:t>
            </a:r>
            <a:r>
              <a:rPr lang="it-IT" sz="1200" kern="1200">
                <a:solidFill>
                  <a:schemeClr val="tx1"/>
                </a:solidFill>
                <a:effectLst/>
                <a:latin typeface="+mn-lt"/>
                <a:ea typeface="+mn-ea"/>
                <a:cs typeface="+mn-cs"/>
              </a:rPr>
              <a:t>presso le apposite Gestioni previdenziali INPS.</a:t>
            </a:r>
          </a:p>
          <a:p>
            <a:pPr marL="171450" indent="-171450">
              <a:buFont typeface="Arial" pitchFamily="34" charset="0"/>
              <a:buChar char="•"/>
            </a:pPr>
            <a:endParaRPr lang="it-IT" sz="1200" kern="1200">
              <a:solidFill>
                <a:schemeClr val="tx1"/>
              </a:solidFill>
              <a:effectLst/>
              <a:latin typeface="+mn-lt"/>
              <a:ea typeface="+mn-ea"/>
              <a:cs typeface="+mn-cs"/>
            </a:endParaRPr>
          </a:p>
          <a:p>
            <a:pPr marL="171450" indent="-171450">
              <a:buFont typeface="Arial" pitchFamily="34" charset="0"/>
              <a:buChar char="•"/>
            </a:pPr>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45</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228600" indent="-228600">
              <a:buFont typeface="+mj-lt"/>
              <a:buAutoNum type="arabicPeriod"/>
            </a:pPr>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3</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Il Ministero evidenzia che appare opportuno ricondurre nell'ambito delle collaborazioni occasionali</a:t>
            </a:r>
            <a:r>
              <a:rPr lang="it-IT" sz="1200" kern="1200" baseline="0">
                <a:solidFill>
                  <a:schemeClr val="tx1"/>
                </a:solidFill>
                <a:effectLst/>
                <a:latin typeface="+mn-lt"/>
                <a:ea typeface="+mn-ea"/>
                <a:cs typeface="+mn-cs"/>
              </a:rPr>
              <a:t> familiari</a:t>
            </a:r>
            <a:r>
              <a:rPr lang="it-IT" sz="1200" kern="1200">
                <a:solidFill>
                  <a:schemeClr val="tx1"/>
                </a:solidFill>
                <a:effectLst/>
                <a:latin typeface="+mn-lt"/>
                <a:ea typeface="+mn-ea"/>
                <a:cs typeface="+mn-cs"/>
              </a:rPr>
              <a:t>, escluse dall'obbligo di iscrizione presso l'Ente previdenziale, le prestazioni rese da </a:t>
            </a:r>
            <a:r>
              <a:rPr lang="it-IT" sz="1200" b="1" kern="1200">
                <a:solidFill>
                  <a:schemeClr val="tx1"/>
                </a:solidFill>
                <a:effectLst/>
                <a:latin typeface="+mn-lt"/>
                <a:ea typeface="+mn-ea"/>
                <a:cs typeface="+mn-cs"/>
              </a:rPr>
              <a:t>pensionati</a:t>
            </a:r>
            <a:r>
              <a:rPr lang="it-IT" sz="1200" kern="1200">
                <a:solidFill>
                  <a:schemeClr val="tx1"/>
                </a:solidFill>
                <a:effectLst/>
                <a:latin typeface="+mn-lt"/>
                <a:ea typeface="+mn-ea"/>
                <a:cs typeface="+mn-cs"/>
              </a:rPr>
              <a:t>, i quali verosimilmente non possono garantire al familiare (che sia titolare o socio dell'impresa) un impegno con carattere di continuità.</a:t>
            </a:r>
          </a:p>
          <a:p>
            <a:r>
              <a:rPr lang="it-IT" sz="1200" kern="1200">
                <a:solidFill>
                  <a:schemeClr val="tx1"/>
                </a:solidFill>
                <a:effectLst/>
                <a:latin typeface="+mn-lt"/>
                <a:ea typeface="+mn-ea"/>
                <a:cs typeface="+mn-cs"/>
              </a:rPr>
              <a:t>Le ragioni possono essere molte; la scarsa volontà di impegnarsi in una attività nuova, la scelta di dedicarsi ad altri progetti o a curare più da vicino il contesto familiare. In sintesi è sempre possibile individuare una o più ragioni che possano giustificare un limitato ed occasionale impegno lavorativo. Ciò appare tanto più plausibile in quanto la "contropartita" di un impegno lavorativo abituale, ossia un futuro e, forse non significativo incremento della rata di pensione, potrebbe apparire poco "invitante" anche alla luce del relativo onere contributivo da sopportare.</a:t>
            </a:r>
          </a:p>
          <a:p>
            <a:endParaRPr lang="it-IT" sz="1200" kern="1200">
              <a:solidFill>
                <a:schemeClr val="tx1"/>
              </a:solidFill>
              <a:effectLst/>
              <a:latin typeface="+mn-lt"/>
              <a:ea typeface="+mn-ea"/>
              <a:cs typeface="+mn-cs"/>
            </a:endParaRPr>
          </a:p>
          <a:p>
            <a:r>
              <a:rPr lang="it-IT" sz="1200" kern="1200">
                <a:solidFill>
                  <a:schemeClr val="tx1"/>
                </a:solidFill>
                <a:effectLst/>
                <a:latin typeface="+mn-lt"/>
                <a:ea typeface="+mn-ea"/>
                <a:cs typeface="+mn-cs"/>
              </a:rPr>
              <a:t>Il Ministero sottolinea come alla luce di tali osservazioni, il personale ispettivo considererà le prestazioni rese dai pensionati, parenti o affini dell'imprenditore, quali </a:t>
            </a:r>
            <a:r>
              <a:rPr lang="it-IT" sz="1200" b="1" kern="1200">
                <a:solidFill>
                  <a:schemeClr val="tx1"/>
                </a:solidFill>
                <a:effectLst/>
                <a:latin typeface="+mn-lt"/>
                <a:ea typeface="+mn-ea"/>
                <a:cs typeface="+mn-cs"/>
              </a:rPr>
              <a:t>collaborazioni occasionali di tipo gratuito</a:t>
            </a:r>
            <a:r>
              <a:rPr lang="it-IT" sz="1200" kern="1200">
                <a:solidFill>
                  <a:schemeClr val="tx1"/>
                </a:solidFill>
                <a:effectLst/>
                <a:latin typeface="+mn-lt"/>
                <a:ea typeface="+mn-ea"/>
                <a:cs typeface="+mn-cs"/>
              </a:rPr>
              <a:t>, tali dunque da non richiedere né l'iscrizione nella Gestione assicurativa di competenza, né da ricondurre alla fattispecie della subordinazione.</a:t>
            </a:r>
          </a:p>
          <a:p>
            <a:endParaRPr lang="it-IT" sz="1200" kern="1200">
              <a:solidFill>
                <a:schemeClr val="tx1"/>
              </a:solidFill>
              <a:effectLst/>
              <a:latin typeface="+mn-lt"/>
              <a:ea typeface="+mn-ea"/>
              <a:cs typeface="+mn-cs"/>
            </a:endParaRPr>
          </a:p>
          <a:p>
            <a:endParaRPr lang="it-IT" sz="1200" kern="1200">
              <a:solidFill>
                <a:schemeClr val="tx1"/>
              </a:solidFill>
              <a:effectLst/>
              <a:latin typeface="+mn-lt"/>
              <a:ea typeface="+mn-ea"/>
              <a:cs typeface="+mn-cs"/>
            </a:endParaRPr>
          </a:p>
          <a:p>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46</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Analoga conclusione può adottarsi nell'ipotesi di prestazioni svolte dal familiare impiegato </a:t>
            </a:r>
            <a:r>
              <a:rPr lang="it-IT" sz="1200" i="1" kern="1200">
                <a:solidFill>
                  <a:schemeClr val="tx1"/>
                </a:solidFill>
                <a:effectLst/>
                <a:latin typeface="+mn-lt"/>
                <a:ea typeface="+mn-ea"/>
                <a:cs typeface="+mn-cs"/>
              </a:rPr>
              <a:t>full-time</a:t>
            </a:r>
            <a:r>
              <a:rPr lang="it-IT" sz="1200" kern="1200">
                <a:solidFill>
                  <a:schemeClr val="tx1"/>
                </a:solidFill>
                <a:effectLst/>
                <a:latin typeface="+mn-lt"/>
                <a:ea typeface="+mn-ea"/>
                <a:cs typeface="+mn-cs"/>
              </a:rPr>
              <a:t> presso altro datore di lavoro, considerato il residuale e limitato tempo a disposizione per poter espletare altre attività o compiti con carattere di prevalenza e continuità presso l'azienda del familiare.</a:t>
            </a:r>
          </a:p>
          <a:p>
            <a:endParaRPr lang="it-IT" sz="1200" kern="1200">
              <a:solidFill>
                <a:schemeClr val="tx1"/>
              </a:solidFill>
              <a:effectLst/>
              <a:latin typeface="+mn-lt"/>
              <a:ea typeface="+mn-ea"/>
              <a:cs typeface="+mn-cs"/>
            </a:endParaRPr>
          </a:p>
          <a:p>
            <a:r>
              <a:rPr lang="it-IT" sz="1200" kern="1200">
                <a:solidFill>
                  <a:schemeClr val="tx1"/>
                </a:solidFill>
                <a:effectLst/>
                <a:latin typeface="+mn-lt"/>
                <a:ea typeface="+mn-ea"/>
                <a:cs typeface="+mn-cs"/>
              </a:rPr>
              <a:t>Nei suddetti casi, dunque, la collaborazione del familiare si considera "presuntivamente" di natura occasionale e, pertanto, il personale ispettivo, solo ove non ritenga di accedere a tale impostazione per la presenza di precisi indici sintomatici di una "prestazione lavorativa" in senso stretto, dovrà comunque dimostrarne la sussistenza mediante puntuale e idonea documentazione probatoria di carattere oggettivo e incontrovertibile.</a:t>
            </a:r>
          </a:p>
          <a:p>
            <a:endParaRPr lang="it-IT" sz="1200" kern="1200">
              <a:solidFill>
                <a:schemeClr val="tx1"/>
              </a:solidFill>
              <a:effectLst/>
              <a:latin typeface="+mn-lt"/>
              <a:ea typeface="+mn-ea"/>
              <a:cs typeface="+mn-cs"/>
            </a:endParaRPr>
          </a:p>
          <a:p>
            <a:endParaRPr lang="it-IT" sz="1200" kern="1200">
              <a:solidFill>
                <a:schemeClr val="tx1"/>
              </a:solidFill>
              <a:effectLst/>
              <a:latin typeface="+mn-lt"/>
              <a:ea typeface="+mn-ea"/>
              <a:cs typeface="+mn-cs"/>
            </a:endParaRPr>
          </a:p>
          <a:p>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47</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Fatta questa premessa per illustrare due casi specifici di utilizzo del concetto di lavoro gratuito occasionale, la Circolare del Ministero ricorda alcuni interventi di legge aventi l'obiettivo di </a:t>
            </a:r>
            <a:r>
              <a:rPr lang="it-IT" sz="1200" b="1" kern="1200" dirty="0">
                <a:solidFill>
                  <a:schemeClr val="tx1"/>
                </a:solidFill>
                <a:effectLst/>
                <a:latin typeface="+mn-lt"/>
                <a:ea typeface="+mn-ea"/>
                <a:cs typeface="+mn-cs"/>
              </a:rPr>
              <a:t>affermare</a:t>
            </a:r>
            <a:r>
              <a:rPr lang="it-IT" sz="1200" kern="1200" dirty="0">
                <a:solidFill>
                  <a:schemeClr val="tx1"/>
                </a:solidFill>
                <a:effectLst/>
                <a:latin typeface="+mn-lt"/>
                <a:ea typeface="+mn-ea"/>
                <a:cs typeface="+mn-cs"/>
              </a:rPr>
              <a:t>, al verificarsi di determinate condizioni, il </a:t>
            </a:r>
            <a:r>
              <a:rPr lang="it-IT" sz="1200" b="1" kern="1200" dirty="0">
                <a:solidFill>
                  <a:schemeClr val="tx1"/>
                </a:solidFill>
                <a:effectLst/>
                <a:latin typeface="+mn-lt"/>
                <a:ea typeface="+mn-ea"/>
                <a:cs typeface="+mn-cs"/>
              </a:rPr>
              <a:t>carattere occasionale </a:t>
            </a:r>
            <a:r>
              <a:rPr lang="it-IT" sz="1200" kern="1200" dirty="0">
                <a:solidFill>
                  <a:schemeClr val="tx1"/>
                </a:solidFill>
                <a:effectLst/>
                <a:latin typeface="+mn-lt"/>
                <a:ea typeface="+mn-ea"/>
                <a:cs typeface="+mn-cs"/>
              </a:rPr>
              <a:t>della prestazione lavorativa.</a:t>
            </a:r>
          </a:p>
          <a:p>
            <a:r>
              <a:rPr lang="it-IT" sz="1200" kern="1200" dirty="0">
                <a:solidFill>
                  <a:schemeClr val="tx1"/>
                </a:solidFill>
                <a:effectLst/>
                <a:latin typeface="+mn-lt"/>
                <a:ea typeface="+mn-ea"/>
                <a:cs typeface="+mn-cs"/>
              </a:rPr>
              <a:t>Il riferimento è in particolare agli artt.:</a:t>
            </a:r>
          </a:p>
          <a:p>
            <a:pPr marL="171450" indent="-171450">
              <a:buFont typeface="Arial" pitchFamily="34" charset="0"/>
              <a:buChar char="•"/>
            </a:pPr>
            <a:r>
              <a:rPr lang="it-IT" sz="1200" kern="1200" dirty="0">
                <a:solidFill>
                  <a:schemeClr val="tx1"/>
                </a:solidFill>
                <a:effectLst/>
                <a:latin typeface="+mn-lt"/>
                <a:ea typeface="+mn-ea"/>
                <a:cs typeface="+mn-cs"/>
              </a:rPr>
              <a:t> 21, comma 6-</a:t>
            </a:r>
            <a:r>
              <a:rPr lang="it-IT" sz="1200" i="1" kern="1200" dirty="0">
                <a:solidFill>
                  <a:schemeClr val="tx1"/>
                </a:solidFill>
                <a:effectLst/>
                <a:latin typeface="+mn-lt"/>
                <a:ea typeface="+mn-ea"/>
                <a:cs typeface="+mn-cs"/>
              </a:rPr>
              <a:t>ter</a:t>
            </a:r>
            <a:r>
              <a:rPr lang="it-IT" sz="1200" kern="1200" dirty="0">
                <a:solidFill>
                  <a:schemeClr val="tx1"/>
                </a:solidFill>
                <a:effectLst/>
                <a:latin typeface="+mn-lt"/>
                <a:ea typeface="+mn-ea"/>
                <a:cs typeface="+mn-cs"/>
              </a:rPr>
              <a:t>, D.L. n. 269/2003 (</a:t>
            </a:r>
            <a:r>
              <a:rPr lang="it-IT" sz="1200" kern="1200" dirty="0" err="1">
                <a:solidFill>
                  <a:schemeClr val="tx1"/>
                </a:solidFill>
                <a:effectLst/>
                <a:latin typeface="+mn-lt"/>
                <a:ea typeface="+mn-ea"/>
                <a:cs typeface="+mn-cs"/>
              </a:rPr>
              <a:t>conv</a:t>
            </a:r>
            <a:r>
              <a:rPr lang="it-IT" sz="1200" kern="1200" dirty="0">
                <a:solidFill>
                  <a:schemeClr val="tx1"/>
                </a:solidFill>
                <a:effectLst/>
                <a:latin typeface="+mn-lt"/>
                <a:ea typeface="+mn-ea"/>
                <a:cs typeface="+mn-cs"/>
              </a:rPr>
              <a:t>. dalla L. n. 326/2003) per</a:t>
            </a:r>
            <a:r>
              <a:rPr lang="it-IT" sz="1200" kern="1200" baseline="0" dirty="0">
                <a:solidFill>
                  <a:schemeClr val="tx1"/>
                </a:solidFill>
                <a:effectLst/>
                <a:latin typeface="+mn-lt"/>
                <a:ea typeface="+mn-ea"/>
                <a:cs typeface="+mn-cs"/>
              </a:rPr>
              <a:t> il settore artigianato,</a:t>
            </a:r>
            <a:endParaRPr lang="it-IT" sz="1200" kern="1200" dirty="0">
              <a:solidFill>
                <a:schemeClr val="tx1"/>
              </a:solidFill>
              <a:effectLst/>
              <a:latin typeface="+mn-lt"/>
              <a:ea typeface="+mn-ea"/>
              <a:cs typeface="+mn-cs"/>
            </a:endParaRPr>
          </a:p>
          <a:p>
            <a:pPr marL="171450" indent="-171450">
              <a:buFont typeface="Arial" pitchFamily="34" charset="0"/>
              <a:buChar char="•"/>
            </a:pPr>
            <a:r>
              <a:rPr lang="it-IT" sz="1200" kern="1200" dirty="0">
                <a:solidFill>
                  <a:schemeClr val="tx1"/>
                </a:solidFill>
                <a:effectLst/>
                <a:latin typeface="+mn-lt"/>
                <a:ea typeface="+mn-ea"/>
                <a:cs typeface="+mn-cs"/>
              </a:rPr>
              <a:t>74, </a:t>
            </a:r>
            <a:r>
              <a:rPr lang="it-IT" sz="1200" kern="1200" dirty="0" err="1">
                <a:solidFill>
                  <a:schemeClr val="tx1"/>
                </a:solidFill>
                <a:effectLst/>
                <a:latin typeface="+mn-lt"/>
                <a:ea typeface="+mn-ea"/>
                <a:cs typeface="+mn-cs"/>
              </a:rPr>
              <a:t>D.Lgs.</a:t>
            </a:r>
            <a:r>
              <a:rPr lang="it-IT" sz="1200" kern="1200" dirty="0">
                <a:solidFill>
                  <a:schemeClr val="tx1"/>
                </a:solidFill>
                <a:effectLst/>
                <a:latin typeface="+mn-lt"/>
                <a:ea typeface="+mn-ea"/>
                <a:cs typeface="+mn-cs"/>
              </a:rPr>
              <a:t> n. 276/2003, per il settore </a:t>
            </a:r>
            <a:r>
              <a:rPr lang="it-IT" sz="1200" b="0" kern="1200" dirty="0">
                <a:solidFill>
                  <a:schemeClr val="tx1"/>
                </a:solidFill>
                <a:effectLst/>
                <a:latin typeface="+mn-lt"/>
                <a:ea typeface="+mn-ea"/>
                <a:cs typeface="+mn-cs"/>
              </a:rPr>
              <a:t>dell'agricoltura.</a:t>
            </a:r>
          </a:p>
          <a:p>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La prima delle due disposizioni stabilisce che "gli imprenditori artigiani iscritti nei relativi albi provinciali possono avvalersi, in deroga alla normativa previdenziale vigente di collaborazioni occasionali di parenti entro il terzo grado, aventi anche il titolo di studente per un periodo complessivo nel corso dell'anno non superiore a 90 giorni".</a:t>
            </a:r>
          </a:p>
          <a:p>
            <a:r>
              <a:rPr lang="it-IT" sz="1200" kern="1200" dirty="0">
                <a:solidFill>
                  <a:schemeClr val="tx1"/>
                </a:solidFill>
                <a:effectLst/>
                <a:latin typeface="+mn-lt"/>
                <a:ea typeface="+mn-ea"/>
                <a:cs typeface="+mn-cs"/>
              </a:rPr>
              <a:t>La norma prosegue, inoltre, evidenziando che le collaborazioni debbano avere "carattere di </a:t>
            </a:r>
            <a:r>
              <a:rPr lang="it-IT" sz="1200" b="1" kern="1200" dirty="0">
                <a:solidFill>
                  <a:schemeClr val="tx1"/>
                </a:solidFill>
                <a:effectLst/>
                <a:latin typeface="+mn-lt"/>
                <a:ea typeface="+mn-ea"/>
                <a:cs typeface="+mn-cs"/>
              </a:rPr>
              <a:t>aiuto</a:t>
            </a:r>
            <a:r>
              <a:rPr lang="it-IT" sz="1200" kern="1200" dirty="0">
                <a:solidFill>
                  <a:schemeClr val="tx1"/>
                </a:solidFill>
                <a:effectLst/>
                <a:latin typeface="+mn-lt"/>
                <a:ea typeface="+mn-ea"/>
                <a:cs typeface="+mn-cs"/>
              </a:rPr>
              <a:t>, a titolo di obbligazione morale", ovvero senza corresponsione alcuna di compensi ed essere rese nel caso di temporanea impossibilità dell'imprenditore artigiano all'espletamento della propria attività lavorativa.</a:t>
            </a:r>
          </a:p>
          <a:p>
            <a:r>
              <a:rPr lang="it-IT" sz="1200" kern="1200" dirty="0">
                <a:solidFill>
                  <a:schemeClr val="tx1"/>
                </a:solidFill>
                <a:effectLst/>
                <a:latin typeface="+mn-lt"/>
                <a:ea typeface="+mn-ea"/>
                <a:cs typeface="+mn-cs"/>
              </a:rPr>
              <a:t>Resta ferma, tuttavia, per tale settore, la necessaria iscrizione all'assicurazione obbligatoria contro gli </a:t>
            </a:r>
            <a:r>
              <a:rPr lang="it-IT" sz="1200" b="1" kern="1200" dirty="0">
                <a:solidFill>
                  <a:schemeClr val="tx1"/>
                </a:solidFill>
                <a:effectLst/>
                <a:latin typeface="+mn-lt"/>
                <a:ea typeface="+mn-ea"/>
                <a:cs typeface="+mn-cs"/>
              </a:rPr>
              <a:t>infortuni sul lavoro</a:t>
            </a:r>
            <a:r>
              <a:rPr lang="it-IT" sz="1200" kern="1200" dirty="0">
                <a:solidFill>
                  <a:schemeClr val="tx1"/>
                </a:solidFill>
                <a:effectLst/>
                <a:latin typeface="+mn-lt"/>
                <a:ea typeface="+mn-ea"/>
                <a:cs typeface="+mn-cs"/>
              </a:rPr>
              <a:t> e le </a:t>
            </a:r>
            <a:r>
              <a:rPr lang="it-IT" sz="1200" b="1" kern="1200" dirty="0">
                <a:solidFill>
                  <a:schemeClr val="tx1"/>
                </a:solidFill>
                <a:effectLst/>
                <a:latin typeface="+mn-lt"/>
                <a:ea typeface="+mn-ea"/>
                <a:cs typeface="+mn-cs"/>
              </a:rPr>
              <a:t>malattie professionali</a:t>
            </a:r>
            <a:r>
              <a:rPr lang="it-IT" sz="1200" kern="1200" dirty="0">
                <a:solidFill>
                  <a:schemeClr val="tx1"/>
                </a:solidFill>
                <a:effectLst/>
                <a:latin typeface="+mn-lt"/>
                <a:ea typeface="+mn-ea"/>
                <a:cs typeface="+mn-cs"/>
              </a:rPr>
              <a:t> (cfr. art. 21, comma 6-</a:t>
            </a:r>
            <a:r>
              <a:rPr lang="it-IT" sz="1200" i="1" kern="1200" dirty="0">
                <a:solidFill>
                  <a:schemeClr val="tx1"/>
                </a:solidFill>
                <a:effectLst/>
                <a:latin typeface="+mn-lt"/>
                <a:ea typeface="+mn-ea"/>
                <a:cs typeface="+mn-cs"/>
              </a:rPr>
              <a:t>ter</a:t>
            </a:r>
            <a:r>
              <a:rPr lang="it-IT" sz="1200" kern="1200" dirty="0">
                <a:solidFill>
                  <a:schemeClr val="tx1"/>
                </a:solidFill>
                <a:effectLst/>
                <a:latin typeface="+mn-lt"/>
                <a:ea typeface="+mn-ea"/>
                <a:cs typeface="+mn-cs"/>
              </a:rPr>
              <a:t>).</a:t>
            </a:r>
          </a:p>
        </p:txBody>
      </p:sp>
      <p:sp>
        <p:nvSpPr>
          <p:cNvPr id="4" name="Segnaposto numero diapositiva 3"/>
          <p:cNvSpPr>
            <a:spLocks noGrp="1"/>
          </p:cNvSpPr>
          <p:nvPr>
            <p:ph type="sldNum" sz="quarter" idx="10"/>
          </p:nvPr>
        </p:nvSpPr>
        <p:spPr/>
        <p:txBody>
          <a:bodyPr/>
          <a:lstStyle/>
          <a:p>
            <a:fld id="{062AE345-4C91-402D-AD40-A78157D39C00}" type="slidenum">
              <a:rPr lang="it-IT" smtClean="0"/>
              <a:t>48</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Con riferimento alle </a:t>
            </a:r>
            <a:r>
              <a:rPr lang="it-IT" sz="1200" b="1" kern="1200">
                <a:solidFill>
                  <a:schemeClr val="tx1"/>
                </a:solidFill>
                <a:effectLst/>
                <a:latin typeface="+mn-lt"/>
                <a:ea typeface="+mn-ea"/>
                <a:cs typeface="+mn-cs"/>
              </a:rPr>
              <a:t>attività agricole</a:t>
            </a:r>
            <a:r>
              <a:rPr lang="it-IT" sz="1200" kern="1200">
                <a:solidFill>
                  <a:schemeClr val="tx1"/>
                </a:solidFill>
                <a:effectLst/>
                <a:latin typeface="+mn-lt"/>
                <a:ea typeface="+mn-ea"/>
                <a:cs typeface="+mn-cs"/>
              </a:rPr>
              <a:t>, l'art. 74, </a:t>
            </a:r>
            <a:r>
              <a:rPr lang="it-IT" sz="1200" kern="1200" err="1">
                <a:solidFill>
                  <a:schemeClr val="tx1"/>
                </a:solidFill>
                <a:effectLst/>
                <a:latin typeface="+mn-lt"/>
                <a:ea typeface="+mn-ea"/>
                <a:cs typeface="+mn-cs"/>
              </a:rPr>
              <a:t>D.Lgs.</a:t>
            </a:r>
            <a:r>
              <a:rPr lang="it-IT" sz="1200" kern="1200">
                <a:solidFill>
                  <a:schemeClr val="tx1"/>
                </a:solidFill>
                <a:effectLst/>
                <a:latin typeface="+mn-lt"/>
                <a:ea typeface="+mn-ea"/>
                <a:cs typeface="+mn-cs"/>
              </a:rPr>
              <a:t> n. 276/2003 dispone, invece, che "non integrano in ogni caso un rapporto di lavoro autonomo o subordinato le prestazioni svolte da parenti e affini sino al quarto grado in modo meramente occasionale o ricorrente di breve periodo, a titolo di aiuto, mutuo aiuto, obbligazione morale senza corresponsione di compensi (...)”. </a:t>
            </a:r>
          </a:p>
        </p:txBody>
      </p:sp>
      <p:sp>
        <p:nvSpPr>
          <p:cNvPr id="4" name="Segnaposto numero diapositiva 3"/>
          <p:cNvSpPr>
            <a:spLocks noGrp="1"/>
          </p:cNvSpPr>
          <p:nvPr>
            <p:ph type="sldNum" sz="quarter" idx="10"/>
          </p:nvPr>
        </p:nvSpPr>
        <p:spPr/>
        <p:txBody>
          <a:bodyPr/>
          <a:lstStyle/>
          <a:p>
            <a:fld id="{062AE345-4C91-402D-AD40-A78157D39C00}" type="slidenum">
              <a:rPr lang="it-IT" smtClean="0"/>
              <a:t>49</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Per quanto concerne il settore del </a:t>
            </a:r>
            <a:r>
              <a:rPr lang="it-IT" sz="1200" b="1" kern="1200" dirty="0">
                <a:solidFill>
                  <a:schemeClr val="tx1"/>
                </a:solidFill>
                <a:effectLst/>
                <a:latin typeface="+mn-lt"/>
                <a:ea typeface="+mn-ea"/>
                <a:cs typeface="+mn-cs"/>
              </a:rPr>
              <a:t>commercio</a:t>
            </a:r>
            <a:r>
              <a:rPr lang="it-IT" sz="1200" kern="1200" dirty="0">
                <a:solidFill>
                  <a:schemeClr val="tx1"/>
                </a:solidFill>
                <a:effectLst/>
                <a:latin typeface="+mn-lt"/>
                <a:ea typeface="+mn-ea"/>
                <a:cs typeface="+mn-cs"/>
              </a:rPr>
              <a:t>, pur non rinvenendosi un'espressa disposizione sulle collaborazioni occasionali dei familiari svolte a titolo gratuito, si può comunque richiamare l'art. 29, L. n. 160/1975, come modificato dalla L. n. 662/1996, ai sensi del quale l'obbligo di iscrizione alla gestione assicurativa degli esercenti attività commerciali, di cui alla L. n. 613/1966, sussiste solo per i titolari o gestori in proprio di imprese che, a prescindere dal numero di dipendenti, siano organizzate o dirette prevalentemente con il lavoro proprio e dei componenti della famiglia, compresi i parenti e gli affini entro il terzo grado, ovvero i familiari, coadiutori preposti al punto vendita, che partecipino personalmente al lavoro aziendale con carattere di abitualità e prevalenza.</a:t>
            </a:r>
          </a:p>
          <a:p>
            <a:endParaRPr lang="it-IT"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062AE345-4C91-402D-AD40-A78157D39C00}" type="slidenum">
              <a:rPr lang="it-IT" smtClean="0"/>
              <a:t>50</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Il Ministero del Lavoro evidenzia, innanzitutto, che per </a:t>
            </a:r>
            <a:r>
              <a:rPr lang="it-IT" sz="1200" b="1" kern="1200">
                <a:solidFill>
                  <a:schemeClr val="tx1"/>
                </a:solidFill>
                <a:effectLst/>
                <a:latin typeface="+mn-lt"/>
                <a:ea typeface="+mn-ea"/>
                <a:cs typeface="+mn-cs"/>
              </a:rPr>
              <a:t>attività occasionale</a:t>
            </a:r>
            <a:r>
              <a:rPr lang="it-IT" sz="1200" kern="1200">
                <a:solidFill>
                  <a:schemeClr val="tx1"/>
                </a:solidFill>
                <a:effectLst/>
                <a:latin typeface="+mn-lt"/>
                <a:ea typeface="+mn-ea"/>
                <a:cs typeface="+mn-cs"/>
              </a:rPr>
              <a:t> si intende quella caratterizzata dalla non sistematicità e stabilità dei compiti espletati, non integrante comportamenti di tipo abituale e prevalente nell'ambito della gestione e del funzionamento dell'impresa.</a:t>
            </a:r>
          </a:p>
          <a:p>
            <a:r>
              <a:rPr lang="it-IT" sz="1200" kern="1200">
                <a:solidFill>
                  <a:schemeClr val="tx1"/>
                </a:solidFill>
                <a:effectLst/>
                <a:latin typeface="+mn-lt"/>
                <a:ea typeface="+mn-ea"/>
                <a:cs typeface="+mn-cs"/>
              </a:rPr>
              <a:t>Al di fuori delle fattispecie precedentemente citate (familiare pensionato o lavoratore </a:t>
            </a:r>
            <a:r>
              <a:rPr lang="it-IT" sz="1200" i="1" kern="1200">
                <a:solidFill>
                  <a:schemeClr val="tx1"/>
                </a:solidFill>
                <a:effectLst/>
                <a:latin typeface="+mn-lt"/>
                <a:ea typeface="+mn-ea"/>
                <a:cs typeface="+mn-cs"/>
              </a:rPr>
              <a:t>full-time</a:t>
            </a:r>
            <a:r>
              <a:rPr lang="it-IT" sz="1200" kern="1200">
                <a:solidFill>
                  <a:schemeClr val="tx1"/>
                </a:solidFill>
                <a:effectLst/>
                <a:latin typeface="+mn-lt"/>
                <a:ea typeface="+mn-ea"/>
                <a:cs typeface="+mn-cs"/>
              </a:rPr>
              <a:t>), al fine di fornire una linea guida che orienti il giudizio sulla non abitualità della prestazione, appare opportuno individuare un parametro di natura quantitativa di tipo convenzionale da poter utilizzare in linea generale, al fine di uniformare l'attività di vigilanza in ordine all'accertamento delle collaborazioni "familiari" in questione.</a:t>
            </a:r>
          </a:p>
        </p:txBody>
      </p:sp>
      <p:sp>
        <p:nvSpPr>
          <p:cNvPr id="4" name="Segnaposto numero diapositiva 3"/>
          <p:cNvSpPr>
            <a:spLocks noGrp="1"/>
          </p:cNvSpPr>
          <p:nvPr>
            <p:ph type="sldNum" sz="quarter" idx="10"/>
          </p:nvPr>
        </p:nvSpPr>
        <p:spPr/>
        <p:txBody>
          <a:bodyPr/>
          <a:lstStyle/>
          <a:p>
            <a:fld id="{062AE345-4C91-402D-AD40-A78157D39C00}" type="slidenum">
              <a:rPr lang="it-IT" smtClean="0"/>
              <a:t>51</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Tale parametro può essere utilmente desunto dalla disposizione di cui all'art. 21, comma 6-</a:t>
            </a:r>
            <a:r>
              <a:rPr lang="it-IT" sz="1200" i="1" kern="1200">
                <a:solidFill>
                  <a:schemeClr val="tx1"/>
                </a:solidFill>
                <a:effectLst/>
                <a:latin typeface="+mn-lt"/>
                <a:ea typeface="+mn-ea"/>
                <a:cs typeface="+mn-cs"/>
              </a:rPr>
              <a:t>ter</a:t>
            </a:r>
            <a:r>
              <a:rPr lang="it-IT" sz="1200" kern="1200">
                <a:solidFill>
                  <a:schemeClr val="tx1"/>
                </a:solidFill>
                <a:effectLst/>
                <a:latin typeface="+mn-lt"/>
                <a:ea typeface="+mn-ea"/>
                <a:cs typeface="+mn-cs"/>
              </a:rPr>
              <a:t> citato, già previsto specificatamente per il settore dell'artigianato, che fissa in 90 giorni nel corso dell'anno il limite temporale massimo della collaborazione occasionale e gratuita prestata nel caso in cui il familiare sia impossibilitato al lavoro. Lo stesso può dunque essere ragionevolmente applicato agli artigiani al commercio e al settore agricolo, in ragione dei comuni aspetti di carattere previdenziale.</a:t>
            </a:r>
          </a:p>
          <a:p>
            <a:r>
              <a:rPr lang="it-IT" sz="1200" kern="1200">
                <a:solidFill>
                  <a:schemeClr val="tx1"/>
                </a:solidFill>
                <a:effectLst/>
                <a:latin typeface="+mn-lt"/>
                <a:ea typeface="+mn-ea"/>
                <a:cs typeface="+mn-cs"/>
              </a:rPr>
              <a:t>Il studente per un periodo complessivo del corso dell'anno non superiore a novanta giorni.</a:t>
            </a:r>
          </a:p>
          <a:p>
            <a:r>
              <a:rPr lang="it-IT" sz="1200" kern="1200">
                <a:solidFill>
                  <a:schemeClr val="tx1"/>
                </a:solidFill>
                <a:effectLst/>
                <a:latin typeface="+mn-lt"/>
                <a:ea typeface="+mn-ea"/>
                <a:cs typeface="+mn-cs"/>
              </a:rPr>
              <a:t>In tal senso, nei diversi contesti settoriali, appare opportuno legare la nozione di occasionalità al limite quantitativo dei</a:t>
            </a:r>
            <a:r>
              <a:rPr lang="it-IT" sz="1200" b="1" kern="1200">
                <a:solidFill>
                  <a:schemeClr val="tx1"/>
                </a:solidFill>
                <a:effectLst/>
                <a:latin typeface="+mn-lt"/>
                <a:ea typeface="+mn-ea"/>
                <a:cs typeface="+mn-cs"/>
              </a:rPr>
              <a:t> 90 giorni</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inMinistero</a:t>
            </a:r>
            <a:r>
              <a:rPr lang="it-IT" sz="1200" kern="1200">
                <a:solidFill>
                  <a:schemeClr val="tx1"/>
                </a:solidFill>
                <a:effectLst/>
                <a:latin typeface="+mn-lt"/>
                <a:ea typeface="+mn-ea"/>
                <a:cs typeface="+mn-cs"/>
              </a:rPr>
              <a:t> ricorda, infatti, che la norma considera </a:t>
            </a:r>
            <a:r>
              <a:rPr lang="it-IT" sz="1200" b="1" kern="1200">
                <a:solidFill>
                  <a:schemeClr val="tx1"/>
                </a:solidFill>
                <a:effectLst/>
                <a:latin typeface="+mn-lt"/>
                <a:ea typeface="+mn-ea"/>
                <a:cs typeface="+mn-cs"/>
              </a:rPr>
              <a:t>collaborazioni occasionali</a:t>
            </a:r>
            <a:r>
              <a:rPr lang="it-IT" sz="1200" kern="1200">
                <a:solidFill>
                  <a:schemeClr val="tx1"/>
                </a:solidFill>
                <a:effectLst/>
                <a:latin typeface="+mn-lt"/>
                <a:ea typeface="+mn-ea"/>
                <a:cs typeface="+mn-cs"/>
              </a:rPr>
              <a:t>, in deroga alla normativa previdenziale vigente, le prestazioni rese da parenti entro il terzo grado, aventi anche il titolo di tesi come frazionabili in ore, ossia </a:t>
            </a:r>
            <a:r>
              <a:rPr lang="it-IT" sz="1200" b="1" kern="1200">
                <a:solidFill>
                  <a:schemeClr val="tx1"/>
                </a:solidFill>
                <a:effectLst/>
                <a:latin typeface="+mn-lt"/>
                <a:ea typeface="+mn-ea"/>
                <a:cs typeface="+mn-cs"/>
              </a:rPr>
              <a:t>720 ore</a:t>
            </a:r>
            <a:r>
              <a:rPr lang="it-IT" sz="1200" kern="1200">
                <a:solidFill>
                  <a:schemeClr val="tx1"/>
                </a:solidFill>
                <a:effectLst/>
                <a:latin typeface="+mn-lt"/>
                <a:ea typeface="+mn-ea"/>
                <a:cs typeface="+mn-cs"/>
              </a:rPr>
              <a:t> nel corso dell'anno solare.</a:t>
            </a:r>
          </a:p>
          <a:p>
            <a:r>
              <a:rPr lang="it-IT" sz="1200" kern="1200">
                <a:solidFill>
                  <a:schemeClr val="tx1"/>
                </a:solidFill>
                <a:effectLst/>
                <a:latin typeface="+mn-lt"/>
                <a:ea typeface="+mn-ea"/>
                <a:cs typeface="+mn-cs"/>
              </a:rPr>
              <a:t>Nel caso di superamento dei 90 giorni il limite quantitativo si considera comunque rispettato anche laddove l'attività resa dal familiare si svolga soltanto per qualche ora al giorno, fermo restando il tetto massimo delle 720 ore annue.</a:t>
            </a:r>
          </a:p>
          <a:p>
            <a:r>
              <a:rPr lang="it-IT" sz="1200" kern="1200">
                <a:solidFill>
                  <a:schemeClr val="tx1"/>
                </a:solidFill>
                <a:effectLst/>
                <a:latin typeface="+mn-lt"/>
                <a:ea typeface="+mn-ea"/>
                <a:cs typeface="+mn-cs"/>
              </a:rPr>
              <a:t>Trattandosi di parametro esclusivamente orientativo la Circolare del Ministero non ritiene necessario, ai fini del rispetto dello stesso, che l'attività del collaboratore venga svolta "in sostituzione" del titolare dell'azienda.</a:t>
            </a:r>
            <a:r>
              <a:rPr lang="it-IT" sz="1200" kern="1200" baseline="0">
                <a:solidFill>
                  <a:schemeClr val="tx1"/>
                </a:solidFill>
                <a:effectLst/>
                <a:latin typeface="+mn-lt"/>
                <a:ea typeface="+mn-ea"/>
                <a:cs typeface="+mn-cs"/>
              </a:rPr>
              <a:t> </a:t>
            </a:r>
            <a:r>
              <a:rPr lang="it-IT" sz="1200" kern="1200">
                <a:solidFill>
                  <a:schemeClr val="tx1"/>
                </a:solidFill>
                <a:effectLst/>
                <a:latin typeface="+mn-lt"/>
                <a:ea typeface="+mn-ea"/>
                <a:cs typeface="+mn-cs"/>
              </a:rPr>
              <a:t>L'art. 21, infatti, fa semplicemente riferimento all'ipotesi di temporanea impossibilità dell'imprenditore di espletare la propria attività lavorativa ed appare dunque possibile riscontrare la genuina occasionalità della prestazione del collaboratore a prescindere dalla contestuale presenza del titolare nei locali dell'azienda ove impegnato in altre attività.</a:t>
            </a:r>
          </a:p>
          <a:p>
            <a:endParaRPr lang="it-IT" sz="1200" kern="1200">
              <a:solidFill>
                <a:schemeClr val="tx1"/>
              </a:solidFill>
              <a:effectLst/>
              <a:latin typeface="+mn-lt"/>
              <a:ea typeface="+mn-ea"/>
              <a:cs typeface="+mn-cs"/>
            </a:endParaRPr>
          </a:p>
          <a:p>
            <a:endParaRPr lang="it-IT" sz="1200" kern="1200">
              <a:solidFill>
                <a:schemeClr val="tx1"/>
              </a:solidFill>
              <a:effectLst/>
              <a:latin typeface="+mn-lt"/>
              <a:ea typeface="+mn-ea"/>
              <a:cs typeface="+mn-cs"/>
            </a:endParaRPr>
          </a:p>
          <a:p>
            <a:r>
              <a:rPr lang="it-IT" sz="1200" kern="1200">
                <a:solidFill>
                  <a:schemeClr val="tx1"/>
                </a:solidFill>
                <a:effectLst/>
                <a:latin typeface="+mn-lt"/>
                <a:ea typeface="+mn-ea"/>
                <a:cs typeface="+mn-cs"/>
              </a:rPr>
              <a:t>Per quanto attiene al riscontro del vincolo di parentela, il Ministero del Lavoro ritiene opportuno ricondurre in linea generale nell'ambito delle collaborazioni occasionali, escluse dagli adempimenti di carattere previdenziale, quelle instaurate tra il </a:t>
            </a:r>
            <a:r>
              <a:rPr lang="it-IT" sz="1200" b="1" kern="1200">
                <a:solidFill>
                  <a:schemeClr val="tx1"/>
                </a:solidFill>
                <a:effectLst/>
                <a:latin typeface="+mn-lt"/>
                <a:ea typeface="+mn-ea"/>
                <a:cs typeface="+mn-cs"/>
              </a:rPr>
              <a:t>titolare dell'azienda</a:t>
            </a:r>
            <a:r>
              <a:rPr lang="it-IT" sz="1200" kern="1200">
                <a:solidFill>
                  <a:schemeClr val="tx1"/>
                </a:solidFill>
                <a:effectLst/>
                <a:latin typeface="+mn-lt"/>
                <a:ea typeface="+mn-ea"/>
                <a:cs typeface="+mn-cs"/>
              </a:rPr>
              <a:t>, oltre che con il coniuge, con i </a:t>
            </a:r>
            <a:r>
              <a:rPr lang="it-IT" sz="1200" b="1" kern="1200">
                <a:solidFill>
                  <a:schemeClr val="tx1"/>
                </a:solidFill>
                <a:effectLst/>
                <a:latin typeface="+mn-lt"/>
                <a:ea typeface="+mn-ea"/>
                <a:cs typeface="+mn-cs"/>
              </a:rPr>
              <a:t>parenti e gli affini entro il terzo grado</a:t>
            </a:r>
            <a:r>
              <a:rPr lang="it-IT" sz="1200" kern="1200">
                <a:solidFill>
                  <a:schemeClr val="tx1"/>
                </a:solidFill>
                <a:effectLst/>
                <a:latin typeface="+mn-lt"/>
                <a:ea typeface="+mn-ea"/>
                <a:cs typeface="+mn-cs"/>
              </a:rPr>
              <a:t>, salva la specifica disposizione applicabile nel settore agricolo che contempla i rapporti di parentela e affinità fino al quarto grado.</a:t>
            </a:r>
          </a:p>
        </p:txBody>
      </p:sp>
      <p:sp>
        <p:nvSpPr>
          <p:cNvPr id="4" name="Segnaposto numero diapositiva 3"/>
          <p:cNvSpPr>
            <a:spLocks noGrp="1"/>
          </p:cNvSpPr>
          <p:nvPr>
            <p:ph type="sldNum" sz="quarter" idx="10"/>
          </p:nvPr>
        </p:nvSpPr>
        <p:spPr/>
        <p:txBody>
          <a:bodyPr/>
          <a:lstStyle/>
          <a:p>
            <a:fld id="{062AE345-4C91-402D-AD40-A78157D39C00}" type="slidenum">
              <a:rPr lang="it-IT" smtClean="0"/>
              <a:t>52</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Dalla lettura delle disposizioni normative suesposte, ne deriva che una prestazione si considera occasionale qualora:</a:t>
            </a:r>
          </a:p>
          <a:p>
            <a:pPr lvl="0"/>
            <a:r>
              <a:rPr lang="it-IT" sz="1200" kern="1200">
                <a:solidFill>
                  <a:schemeClr val="tx1"/>
                </a:solidFill>
                <a:effectLst/>
                <a:latin typeface="+mn-lt"/>
                <a:ea typeface="+mn-ea"/>
                <a:cs typeface="+mn-cs"/>
              </a:rPr>
              <a:t>la collaborazione è resa da </a:t>
            </a:r>
            <a:r>
              <a:rPr lang="it-IT" sz="1200" b="1" kern="1200">
                <a:solidFill>
                  <a:schemeClr val="tx1"/>
                </a:solidFill>
                <a:effectLst/>
                <a:latin typeface="+mn-lt"/>
                <a:ea typeface="+mn-ea"/>
                <a:cs typeface="+mn-cs"/>
              </a:rPr>
              <a:t>un parente entro il terzo grado</a:t>
            </a:r>
            <a:r>
              <a:rPr lang="it-IT" sz="1200" kern="1200">
                <a:solidFill>
                  <a:schemeClr val="tx1"/>
                </a:solidFill>
                <a:effectLst/>
                <a:latin typeface="+mn-lt"/>
                <a:ea typeface="+mn-ea"/>
                <a:cs typeface="+mn-cs"/>
              </a:rPr>
              <a:t>, avente anche il titolo di studente;</a:t>
            </a:r>
          </a:p>
          <a:p>
            <a:pPr lvl="0"/>
            <a:r>
              <a:rPr lang="it-IT" sz="1200" kern="1200">
                <a:solidFill>
                  <a:schemeClr val="tx1"/>
                </a:solidFill>
                <a:effectLst/>
                <a:latin typeface="+mn-lt"/>
                <a:ea typeface="+mn-ea"/>
                <a:cs typeface="+mn-cs"/>
              </a:rPr>
              <a:t>la collaborazione è resa per un </a:t>
            </a:r>
            <a:r>
              <a:rPr lang="it-IT" sz="1200" b="1" kern="1200">
                <a:solidFill>
                  <a:schemeClr val="tx1"/>
                </a:solidFill>
                <a:effectLst/>
                <a:latin typeface="+mn-lt"/>
                <a:ea typeface="+mn-ea"/>
                <a:cs typeface="+mn-cs"/>
              </a:rPr>
              <a:t>periodo complessivo nel corso dell'anno non superiore a novanta giorni</a:t>
            </a:r>
            <a:r>
              <a:rPr lang="it-IT" sz="1200" kern="1200">
                <a:solidFill>
                  <a:schemeClr val="tx1"/>
                </a:solidFill>
                <a:effectLst/>
                <a:latin typeface="+mn-lt"/>
                <a:ea typeface="+mn-ea"/>
                <a:cs typeface="+mn-cs"/>
              </a:rPr>
              <a:t>;</a:t>
            </a:r>
          </a:p>
          <a:p>
            <a:pPr lvl="0"/>
            <a:r>
              <a:rPr lang="it-IT" sz="1200" kern="1200">
                <a:solidFill>
                  <a:schemeClr val="tx1"/>
                </a:solidFill>
                <a:effectLst/>
                <a:latin typeface="+mn-lt"/>
                <a:ea typeface="+mn-ea"/>
                <a:cs typeface="+mn-cs"/>
              </a:rPr>
              <a:t>la collaborazione deve avere </a:t>
            </a:r>
            <a:r>
              <a:rPr lang="it-IT" sz="1200" b="1" kern="1200">
                <a:solidFill>
                  <a:schemeClr val="tx1"/>
                </a:solidFill>
                <a:effectLst/>
                <a:latin typeface="+mn-lt"/>
                <a:ea typeface="+mn-ea"/>
                <a:cs typeface="+mn-cs"/>
              </a:rPr>
              <a:t>carattere di aiuto</a:t>
            </a:r>
            <a:r>
              <a:rPr lang="it-IT" sz="1200" kern="1200">
                <a:solidFill>
                  <a:schemeClr val="tx1"/>
                </a:solidFill>
                <a:effectLst/>
                <a:latin typeface="+mn-lt"/>
                <a:ea typeface="+mn-ea"/>
                <a:cs typeface="+mn-cs"/>
              </a:rPr>
              <a:t>, a titolo di obbligazione morale e perciò </a:t>
            </a:r>
            <a:r>
              <a:rPr lang="it-IT" sz="1200" b="1" kern="1200">
                <a:solidFill>
                  <a:schemeClr val="tx1"/>
                </a:solidFill>
                <a:effectLst/>
                <a:latin typeface="+mn-lt"/>
                <a:ea typeface="+mn-ea"/>
                <a:cs typeface="+mn-cs"/>
              </a:rPr>
              <a:t>senza corresponsione di compensi</a:t>
            </a:r>
            <a:r>
              <a:rPr lang="it-IT" sz="1200" kern="1200">
                <a:solidFill>
                  <a:schemeClr val="tx1"/>
                </a:solidFill>
                <a:effectLst/>
                <a:latin typeface="+mn-lt"/>
                <a:ea typeface="+mn-ea"/>
                <a:cs typeface="+mn-cs"/>
              </a:rPr>
              <a:t>;</a:t>
            </a:r>
          </a:p>
          <a:p>
            <a:pPr lvl="0"/>
            <a:r>
              <a:rPr lang="it-IT" sz="1200" kern="1200">
                <a:solidFill>
                  <a:schemeClr val="tx1"/>
                </a:solidFill>
                <a:effectLst/>
                <a:latin typeface="+mn-lt"/>
                <a:ea typeface="+mn-ea"/>
                <a:cs typeface="+mn-cs"/>
              </a:rPr>
              <a:t>la collaborazione è prestata nel caso di </a:t>
            </a:r>
            <a:r>
              <a:rPr lang="it-IT" sz="1200" b="1" kern="1200">
                <a:solidFill>
                  <a:schemeClr val="tx1"/>
                </a:solidFill>
                <a:effectLst/>
                <a:latin typeface="+mn-lt"/>
                <a:ea typeface="+mn-ea"/>
                <a:cs typeface="+mn-cs"/>
              </a:rPr>
              <a:t>temporanea impossibilità dell'imprenditore artigiano all'espletamento della propria attività lavorativa</a:t>
            </a:r>
            <a:r>
              <a:rPr lang="it-IT" sz="1200" kern="1200">
                <a:solidFill>
                  <a:schemeClr val="tx1"/>
                </a:solidFill>
                <a:effectLst/>
                <a:latin typeface="+mn-lt"/>
                <a:ea typeface="+mn-ea"/>
                <a:cs typeface="+mn-cs"/>
              </a:rPr>
              <a:t>.</a:t>
            </a:r>
          </a:p>
          <a:p>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53</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Dalla lettura delle disposizioni normative suesposte, ne deriva che una prestazione si considera occasionale qualora:</a:t>
            </a:r>
          </a:p>
          <a:p>
            <a:pPr lvl="0"/>
            <a:r>
              <a:rPr lang="it-IT" sz="1200" kern="1200">
                <a:solidFill>
                  <a:schemeClr val="tx1"/>
                </a:solidFill>
                <a:effectLst/>
                <a:latin typeface="+mn-lt"/>
                <a:ea typeface="+mn-ea"/>
                <a:cs typeface="+mn-cs"/>
              </a:rPr>
              <a:t>la collaborazione è resa da </a:t>
            </a:r>
            <a:r>
              <a:rPr lang="it-IT" sz="1200" b="1" kern="1200">
                <a:solidFill>
                  <a:schemeClr val="tx1"/>
                </a:solidFill>
                <a:effectLst/>
                <a:latin typeface="+mn-lt"/>
                <a:ea typeface="+mn-ea"/>
                <a:cs typeface="+mn-cs"/>
              </a:rPr>
              <a:t>un parente entro il terzo grado</a:t>
            </a:r>
            <a:r>
              <a:rPr lang="it-IT" sz="1200" kern="1200">
                <a:solidFill>
                  <a:schemeClr val="tx1"/>
                </a:solidFill>
                <a:effectLst/>
                <a:latin typeface="+mn-lt"/>
                <a:ea typeface="+mn-ea"/>
                <a:cs typeface="+mn-cs"/>
              </a:rPr>
              <a:t>, avente anche il titolo di studente;</a:t>
            </a:r>
          </a:p>
          <a:p>
            <a:pPr lvl="0"/>
            <a:r>
              <a:rPr lang="it-IT" sz="1200" kern="1200">
                <a:solidFill>
                  <a:schemeClr val="tx1"/>
                </a:solidFill>
                <a:effectLst/>
                <a:latin typeface="+mn-lt"/>
                <a:ea typeface="+mn-ea"/>
                <a:cs typeface="+mn-cs"/>
              </a:rPr>
              <a:t>la collaborazione è resa per un </a:t>
            </a:r>
            <a:r>
              <a:rPr lang="it-IT" sz="1200" b="1" kern="1200">
                <a:solidFill>
                  <a:schemeClr val="tx1"/>
                </a:solidFill>
                <a:effectLst/>
                <a:latin typeface="+mn-lt"/>
                <a:ea typeface="+mn-ea"/>
                <a:cs typeface="+mn-cs"/>
              </a:rPr>
              <a:t>periodo complessivo nel corso dell'anno non superiore a novanta giorni</a:t>
            </a:r>
            <a:r>
              <a:rPr lang="it-IT" sz="1200" kern="1200">
                <a:solidFill>
                  <a:schemeClr val="tx1"/>
                </a:solidFill>
                <a:effectLst/>
                <a:latin typeface="+mn-lt"/>
                <a:ea typeface="+mn-ea"/>
                <a:cs typeface="+mn-cs"/>
              </a:rPr>
              <a:t>;</a:t>
            </a:r>
          </a:p>
          <a:p>
            <a:pPr lvl="0"/>
            <a:r>
              <a:rPr lang="it-IT" sz="1200" kern="1200">
                <a:solidFill>
                  <a:schemeClr val="tx1"/>
                </a:solidFill>
                <a:effectLst/>
                <a:latin typeface="+mn-lt"/>
                <a:ea typeface="+mn-ea"/>
                <a:cs typeface="+mn-cs"/>
              </a:rPr>
              <a:t>la collaborazione deve avere </a:t>
            </a:r>
            <a:r>
              <a:rPr lang="it-IT" sz="1200" b="1" kern="1200">
                <a:solidFill>
                  <a:schemeClr val="tx1"/>
                </a:solidFill>
                <a:effectLst/>
                <a:latin typeface="+mn-lt"/>
                <a:ea typeface="+mn-ea"/>
                <a:cs typeface="+mn-cs"/>
              </a:rPr>
              <a:t>carattere di aiuto</a:t>
            </a:r>
            <a:r>
              <a:rPr lang="it-IT" sz="1200" kern="1200">
                <a:solidFill>
                  <a:schemeClr val="tx1"/>
                </a:solidFill>
                <a:effectLst/>
                <a:latin typeface="+mn-lt"/>
                <a:ea typeface="+mn-ea"/>
                <a:cs typeface="+mn-cs"/>
              </a:rPr>
              <a:t>, a titolo di obbligazione morale e perciò </a:t>
            </a:r>
            <a:r>
              <a:rPr lang="it-IT" sz="1200" b="1" kern="1200">
                <a:solidFill>
                  <a:schemeClr val="tx1"/>
                </a:solidFill>
                <a:effectLst/>
                <a:latin typeface="+mn-lt"/>
                <a:ea typeface="+mn-ea"/>
                <a:cs typeface="+mn-cs"/>
              </a:rPr>
              <a:t>senza corresponsione di compensi</a:t>
            </a:r>
            <a:r>
              <a:rPr lang="it-IT" sz="1200" kern="1200">
                <a:solidFill>
                  <a:schemeClr val="tx1"/>
                </a:solidFill>
                <a:effectLst/>
                <a:latin typeface="+mn-lt"/>
                <a:ea typeface="+mn-ea"/>
                <a:cs typeface="+mn-cs"/>
              </a:rPr>
              <a:t>;</a:t>
            </a:r>
          </a:p>
          <a:p>
            <a:pPr lvl="0"/>
            <a:r>
              <a:rPr lang="it-IT" sz="1200" kern="1200">
                <a:solidFill>
                  <a:schemeClr val="tx1"/>
                </a:solidFill>
                <a:effectLst/>
                <a:latin typeface="+mn-lt"/>
                <a:ea typeface="+mn-ea"/>
                <a:cs typeface="+mn-cs"/>
              </a:rPr>
              <a:t>la collaborazione è prestata nel caso di </a:t>
            </a:r>
            <a:r>
              <a:rPr lang="it-IT" sz="1200" b="1" kern="1200">
                <a:solidFill>
                  <a:schemeClr val="tx1"/>
                </a:solidFill>
                <a:effectLst/>
                <a:latin typeface="+mn-lt"/>
                <a:ea typeface="+mn-ea"/>
                <a:cs typeface="+mn-cs"/>
              </a:rPr>
              <a:t>temporanea impossibilità dell'imprenditore artigiano all'espletamento della propria attività lavorativa</a:t>
            </a:r>
            <a:r>
              <a:rPr lang="it-IT" sz="1200" kern="1200">
                <a:solidFill>
                  <a:schemeClr val="tx1"/>
                </a:solidFill>
                <a:effectLst/>
                <a:latin typeface="+mn-lt"/>
                <a:ea typeface="+mn-ea"/>
                <a:cs typeface="+mn-cs"/>
              </a:rPr>
              <a:t>.</a:t>
            </a:r>
          </a:p>
          <a:p>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54</a:t>
            </a:fld>
            <a:endParaRPr lang="it-IT"/>
          </a:p>
        </p:txBody>
      </p:sp>
    </p:spTree>
    <p:extLst>
      <p:ext uri="{BB962C8B-B14F-4D97-AF65-F5344CB8AC3E}">
        <p14:creationId xmlns:p14="http://schemas.microsoft.com/office/powerpoint/2010/main" val="12292571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55</a:t>
            </a:fld>
            <a:endParaRPr lang="it-IT"/>
          </a:p>
        </p:txBody>
      </p:sp>
    </p:spTree>
    <p:extLst>
      <p:ext uri="{BB962C8B-B14F-4D97-AF65-F5344CB8AC3E}">
        <p14:creationId xmlns:p14="http://schemas.microsoft.com/office/powerpoint/2010/main" val="945238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228600" indent="-228600">
              <a:buFont typeface="+mj-lt"/>
              <a:buAutoNum type="arabicPeriod"/>
            </a:pPr>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4</a:t>
            </a:fld>
            <a:endParaRPr lang="it-IT"/>
          </a:p>
        </p:txBody>
      </p:sp>
    </p:spTree>
    <p:extLst>
      <p:ext uri="{BB962C8B-B14F-4D97-AF65-F5344CB8AC3E}">
        <p14:creationId xmlns:p14="http://schemas.microsoft.com/office/powerpoint/2010/main" val="27189344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Al fine di uniformare l'attività di </a:t>
            </a:r>
            <a:r>
              <a:rPr lang="it-IT" sz="1200" b="0" kern="1200" dirty="0">
                <a:solidFill>
                  <a:schemeClr val="tx1"/>
                </a:solidFill>
                <a:effectLst/>
                <a:latin typeface="+mn-lt"/>
                <a:ea typeface="+mn-ea"/>
                <a:cs typeface="+mn-cs"/>
              </a:rPr>
              <a:t>vigilanza, l'Ispettorato Nazionale del Lavoro, con lettera Circolare n. 50 del 15 marzo 2018 ha fornito utili precisazioni in materia di collaborazioni rese dai familiari nell'impresa artigiana, agricola o commerciale </a:t>
            </a:r>
            <a:r>
              <a:rPr lang="it-IT" sz="1200" kern="1200" dirty="0">
                <a:solidFill>
                  <a:schemeClr val="tx1"/>
                </a:solidFill>
                <a:effectLst/>
                <a:latin typeface="+mn-lt"/>
                <a:ea typeface="+mn-ea"/>
                <a:cs typeface="+mn-cs"/>
              </a:rPr>
              <a:t>per quanto concerne l'assoggettamento al relativo regime previdenziale. Le</a:t>
            </a:r>
            <a:r>
              <a:rPr lang="it-IT" sz="1200" kern="1200" baseline="0" dirty="0">
                <a:solidFill>
                  <a:schemeClr val="tx1"/>
                </a:solidFill>
                <a:effectLst/>
                <a:latin typeface="+mn-lt"/>
                <a:ea typeface="+mn-ea"/>
                <a:cs typeface="+mn-cs"/>
              </a:rPr>
              <a:t> disposizioni dell’INL sono condivise </a:t>
            </a:r>
            <a:r>
              <a:rPr lang="it-IT" sz="1200" kern="1200" dirty="0">
                <a:solidFill>
                  <a:schemeClr val="tx1"/>
                </a:solidFill>
                <a:effectLst/>
                <a:latin typeface="+mn-lt"/>
                <a:ea typeface="+mn-ea"/>
                <a:cs typeface="+mn-cs"/>
              </a:rPr>
              <a:t>con il Ministero del lavoro, l'INPS e l'INAIL.</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La circolare intende fornire </a:t>
            </a:r>
            <a:r>
              <a:rPr lang="it-IT" sz="1200" b="1" kern="1200" dirty="0">
                <a:solidFill>
                  <a:schemeClr val="tx1"/>
                </a:solidFill>
                <a:effectLst/>
                <a:latin typeface="+mn-lt"/>
                <a:ea typeface="+mn-ea"/>
                <a:cs typeface="+mn-cs"/>
              </a:rPr>
              <a:t>ulteriori indicazioni operative</a:t>
            </a:r>
            <a:r>
              <a:rPr lang="it-IT" sz="1200" kern="1200" dirty="0">
                <a:solidFill>
                  <a:schemeClr val="tx1"/>
                </a:solidFill>
                <a:effectLst/>
                <a:latin typeface="+mn-lt"/>
                <a:ea typeface="+mn-ea"/>
                <a:cs typeface="+mn-cs"/>
              </a:rPr>
              <a:t> sia </a:t>
            </a:r>
            <a:r>
              <a:rPr lang="it-IT" sz="1200" b="0" kern="1200" dirty="0">
                <a:solidFill>
                  <a:schemeClr val="tx1"/>
                </a:solidFill>
                <a:effectLst/>
                <a:latin typeface="+mn-lt"/>
                <a:ea typeface="+mn-ea"/>
                <a:cs typeface="+mn-cs"/>
              </a:rPr>
              <a:t>agli ispettori del lavoro che a quelli degli Istituti previdenziali </a:t>
            </a:r>
            <a:r>
              <a:rPr lang="it-IT" sz="1200" kern="1200" dirty="0">
                <a:solidFill>
                  <a:schemeClr val="tx1"/>
                </a:solidFill>
                <a:effectLst/>
                <a:latin typeface="+mn-lt"/>
                <a:ea typeface="+mn-ea"/>
                <a:cs typeface="+mn-cs"/>
              </a:rPr>
              <a:t>che operano all'interno del coordinamento delle singole strutture territoriali dell'Ispettorato, in ossequio alle previsioni contenute nel </a:t>
            </a:r>
            <a:r>
              <a:rPr lang="it-IT" sz="1200" kern="1200" dirty="0" err="1">
                <a:solidFill>
                  <a:schemeClr val="tx1"/>
                </a:solidFill>
                <a:effectLst/>
                <a:latin typeface="+mn-lt"/>
                <a:ea typeface="+mn-ea"/>
                <a:cs typeface="+mn-cs"/>
              </a:rPr>
              <a:t>D.Lgs</a:t>
            </a:r>
            <a:r>
              <a:rPr lang="it-IT" sz="1200" kern="1200" dirty="0">
                <a:solidFill>
                  <a:schemeClr val="tx1"/>
                </a:solidFill>
                <a:effectLst/>
                <a:latin typeface="+mn-lt"/>
                <a:ea typeface="+mn-ea"/>
                <a:cs typeface="+mn-cs"/>
              </a:rPr>
              <a:t> n. 149/2015 e nei successivi provvedimenti attuativi.</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L'intervento di prassi dell'INL si rende necessario in quanto sono state riscontrate </a:t>
            </a:r>
            <a:r>
              <a:rPr lang="it-IT" sz="1200" b="1" kern="1200" dirty="0">
                <a:solidFill>
                  <a:schemeClr val="tx1"/>
                </a:solidFill>
                <a:effectLst/>
                <a:latin typeface="+mn-lt"/>
                <a:ea typeface="+mn-ea"/>
                <a:cs typeface="+mn-cs"/>
              </a:rPr>
              <a:t>difformità</a:t>
            </a:r>
            <a:r>
              <a:rPr lang="it-IT" sz="1200" kern="1200" dirty="0">
                <a:solidFill>
                  <a:schemeClr val="tx1"/>
                </a:solidFill>
                <a:effectLst/>
                <a:latin typeface="+mn-lt"/>
                <a:ea typeface="+mn-ea"/>
                <a:cs typeface="+mn-cs"/>
              </a:rPr>
              <a:t> nella valutazione degli </a:t>
            </a:r>
            <a:r>
              <a:rPr lang="it-IT" sz="1200" b="1" kern="1200" dirty="0">
                <a:solidFill>
                  <a:schemeClr val="tx1"/>
                </a:solidFill>
                <a:effectLst/>
                <a:latin typeface="+mn-lt"/>
                <a:ea typeface="+mn-ea"/>
                <a:cs typeface="+mn-cs"/>
              </a:rPr>
              <a:t>indici di “abitualità” e “prevalenza”</a:t>
            </a:r>
            <a:r>
              <a:rPr lang="it-IT" sz="1200" kern="1200" dirty="0">
                <a:solidFill>
                  <a:schemeClr val="tx1"/>
                </a:solidFill>
                <a:effectLst/>
                <a:latin typeface="+mn-lt"/>
                <a:ea typeface="+mn-ea"/>
                <a:cs typeface="+mn-cs"/>
              </a:rPr>
              <a:t> dell'</a:t>
            </a:r>
            <a:r>
              <a:rPr lang="it-IT" sz="1200" b="1" kern="1200" dirty="0">
                <a:solidFill>
                  <a:schemeClr val="tx1"/>
                </a:solidFill>
                <a:effectLst/>
                <a:latin typeface="+mn-lt"/>
                <a:ea typeface="+mn-ea"/>
                <a:cs typeface="+mn-cs"/>
              </a:rPr>
              <a:t>attività lavorativa resa dai collaboratori/coadiuvanti familiari</a:t>
            </a:r>
            <a:r>
              <a:rPr lang="it-IT" sz="1200" kern="1200" dirty="0">
                <a:solidFill>
                  <a:schemeClr val="tx1"/>
                </a:solidFill>
                <a:effectLst/>
                <a:latin typeface="+mn-lt"/>
                <a:ea typeface="+mn-ea"/>
                <a:cs typeface="+mn-cs"/>
              </a:rPr>
              <a:t>, in particolare in relazione alle attività commerciali. Alla luce di tali discordanze l'INL ha ritenuto imprescindibile definire delle linee guida dell'attività di vigilanza concernenti il mero piano della metodologia operativa, mediante l'individuazione di parametri orientativi e casistiche utili al riscontro della natura occasionale delle collaborazioni familiari.</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56</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a:solidFill>
                  <a:schemeClr val="tx1"/>
                </a:solidFill>
                <a:effectLst/>
                <a:latin typeface="+mn-lt"/>
                <a:ea typeface="+mn-ea"/>
                <a:cs typeface="+mn-cs"/>
              </a:rPr>
              <a:t>Partendo dal presupposto che le attività prestate dai collaboratori/coadiuvanti familiari non possono prescindere da una </a:t>
            </a:r>
            <a:r>
              <a:rPr lang="it-IT" sz="1200" b="1" kern="1200">
                <a:solidFill>
                  <a:schemeClr val="tx1"/>
                </a:solidFill>
                <a:effectLst/>
                <a:latin typeface="+mn-lt"/>
                <a:ea typeface="+mn-ea"/>
                <a:cs typeface="+mn-cs"/>
              </a:rPr>
              <a:t>valutazione caso per caso</a:t>
            </a:r>
            <a:r>
              <a:rPr lang="it-IT" sz="1200" kern="1200">
                <a:solidFill>
                  <a:schemeClr val="tx1"/>
                </a:solidFill>
                <a:effectLst/>
                <a:latin typeface="+mn-lt"/>
                <a:ea typeface="+mn-ea"/>
                <a:cs typeface="+mn-cs"/>
              </a:rPr>
              <a:t> delle singole fattispecie, l'ispettorato fa presente che in alcune ipotesi è possibile ricondurre le prestazioni ad </a:t>
            </a:r>
            <a:r>
              <a:rPr lang="it-IT" sz="1200" b="1" kern="1200">
                <a:solidFill>
                  <a:schemeClr val="tx1"/>
                </a:solidFill>
                <a:effectLst/>
                <a:latin typeface="+mn-lt"/>
                <a:ea typeface="+mn-ea"/>
                <a:cs typeface="+mn-cs"/>
              </a:rPr>
              <a:t>esigenze solidaristiche temporalmente circoscritte</a:t>
            </a:r>
            <a:r>
              <a:rPr lang="it-IT" sz="1200" b="0" kern="120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b="0" kern="1200">
                <a:solidFill>
                  <a:schemeClr val="tx1"/>
                </a:solidFill>
                <a:effectLst/>
                <a:latin typeface="+mn-lt"/>
                <a:ea typeface="+mn-ea"/>
                <a:cs typeface="+mn-cs"/>
              </a:rPr>
              <a:t>Tra</a:t>
            </a:r>
            <a:r>
              <a:rPr lang="it-IT" sz="1200" b="0" kern="1200" baseline="0">
                <a:solidFill>
                  <a:schemeClr val="tx1"/>
                </a:solidFill>
                <a:effectLst/>
                <a:latin typeface="+mn-lt"/>
                <a:ea typeface="+mn-ea"/>
                <a:cs typeface="+mn-cs"/>
              </a:rPr>
              <a:t> le ipotesi rientrano le prestazioni svolte dal </a:t>
            </a:r>
            <a:r>
              <a:rPr lang="it-IT" sz="1200" b="1" kern="1200">
                <a:solidFill>
                  <a:schemeClr val="tx1"/>
                </a:solidFill>
                <a:effectLst/>
                <a:latin typeface="+mn-lt"/>
                <a:ea typeface="+mn-ea"/>
                <a:cs typeface="+mn-cs"/>
              </a:rPr>
              <a:t>familiare pensionato</a:t>
            </a:r>
            <a:r>
              <a:rPr lang="it-IT" sz="1200" kern="1200">
                <a:solidFill>
                  <a:schemeClr val="tx1"/>
                </a:solidFill>
                <a:effectLst/>
                <a:latin typeface="+mn-lt"/>
                <a:ea typeface="+mn-ea"/>
                <a:cs typeface="+mn-cs"/>
              </a:rPr>
              <a:t> che non assicuri una presenza continuativa oppure del familiare che abbia già un </a:t>
            </a:r>
            <a:r>
              <a:rPr lang="it-IT" sz="1200" b="1" kern="1200">
                <a:solidFill>
                  <a:schemeClr val="tx1"/>
                </a:solidFill>
                <a:effectLst/>
                <a:latin typeface="+mn-lt"/>
                <a:ea typeface="+mn-ea"/>
                <a:cs typeface="+mn-cs"/>
              </a:rPr>
              <a:t>impiego </a:t>
            </a:r>
            <a:r>
              <a:rPr lang="it-IT" sz="1200" b="1" i="1" kern="1200">
                <a:solidFill>
                  <a:schemeClr val="tx1"/>
                </a:solidFill>
                <a:effectLst/>
                <a:latin typeface="+mn-lt"/>
                <a:ea typeface="+mn-ea"/>
                <a:cs typeface="+mn-cs"/>
              </a:rPr>
              <a:t>full-time</a:t>
            </a:r>
            <a:r>
              <a:rPr lang="it-IT" sz="1200" kern="1200">
                <a:solidFill>
                  <a:schemeClr val="tx1"/>
                </a:solidFill>
                <a:effectLst/>
                <a:latin typeface="+mn-lt"/>
                <a:ea typeface="+mn-ea"/>
                <a:cs typeface="+mn-cs"/>
              </a:rPr>
              <a:t>,</a:t>
            </a:r>
            <a:r>
              <a:rPr lang="it-IT" sz="1200" kern="1200" baseline="0">
                <a:solidFill>
                  <a:schemeClr val="tx1"/>
                </a:solidFill>
                <a:effectLst/>
                <a:latin typeface="+mn-lt"/>
                <a:ea typeface="+mn-ea"/>
                <a:cs typeface="+mn-cs"/>
              </a:rPr>
              <a:t> </a:t>
            </a:r>
            <a:r>
              <a:rPr lang="it-IT" sz="1200" kern="1200">
                <a:solidFill>
                  <a:schemeClr val="tx1"/>
                </a:solidFill>
                <a:effectLst/>
                <a:latin typeface="+mn-lt"/>
                <a:ea typeface="+mn-ea"/>
                <a:cs typeface="+mn-cs"/>
              </a:rPr>
              <a:t>e quindi s</a:t>
            </a:r>
            <a:r>
              <a:rPr lang="it-IT" sz="1200" kern="1200" baseline="0">
                <a:solidFill>
                  <a:schemeClr val="tx1"/>
                </a:solidFill>
                <a:effectLst/>
                <a:latin typeface="+mn-lt"/>
                <a:ea typeface="+mn-ea"/>
                <a:cs typeface="+mn-cs"/>
              </a:rPr>
              <a:t>i conferma l’</a:t>
            </a:r>
            <a:r>
              <a:rPr lang="it-IT" sz="1200" kern="1200">
                <a:solidFill>
                  <a:schemeClr val="tx1"/>
                </a:solidFill>
                <a:effectLst/>
                <a:latin typeface="+mn-lt"/>
                <a:ea typeface="+mn-ea"/>
                <a:cs typeface="+mn-cs"/>
              </a:rPr>
              <a:t>esclusione dall'obbligo di iscrizione alla relativa Gestione previdenziale.</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kern="1200">
              <a:solidFill>
                <a:schemeClr val="tx1"/>
              </a:solidFill>
              <a:effectLst/>
              <a:latin typeface="+mn-lt"/>
              <a:ea typeface="+mn-ea"/>
              <a:cs typeface="+mn-cs"/>
            </a:endParaRPr>
          </a:p>
          <a:p>
            <a:endParaRPr lang="it-IT" sz="1200" kern="1200">
              <a:solidFill>
                <a:schemeClr val="tx1"/>
              </a:solidFill>
              <a:effectLst/>
              <a:latin typeface="+mn-lt"/>
              <a:ea typeface="+mn-ea"/>
              <a:cs typeface="+mn-cs"/>
            </a:endParaRPr>
          </a:p>
          <a:p>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57</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Una prima figura che il Ministero del Lavoro riconduce sicuramente nell'ambito delle collaborazioni occasionali </a:t>
            </a:r>
            <a:r>
              <a:rPr lang="it-IT" sz="1200" b="1" i="1" kern="1200">
                <a:solidFill>
                  <a:schemeClr val="tx1"/>
                </a:solidFill>
                <a:effectLst/>
                <a:latin typeface="+mn-lt"/>
                <a:ea typeface="+mn-ea"/>
                <a:cs typeface="+mn-cs"/>
              </a:rPr>
              <a:t>familiari</a:t>
            </a:r>
            <a:r>
              <a:rPr lang="it-IT" sz="1200" kern="1200">
                <a:solidFill>
                  <a:schemeClr val="tx1"/>
                </a:solidFill>
                <a:effectLst/>
                <a:latin typeface="+mn-lt"/>
                <a:ea typeface="+mn-ea"/>
                <a:cs typeface="+mn-cs"/>
              </a:rPr>
              <a:t>, e quindi esclusa dall'obbligo di versare i contributi all'Ente previdenziale di appartenenza, sono le </a:t>
            </a:r>
            <a:r>
              <a:rPr lang="it-IT" sz="1200" b="1" kern="1200">
                <a:solidFill>
                  <a:schemeClr val="tx1"/>
                </a:solidFill>
                <a:effectLst/>
                <a:latin typeface="+mn-lt"/>
                <a:ea typeface="+mn-ea"/>
                <a:cs typeface="+mn-cs"/>
              </a:rPr>
              <a:t>prestazioni rese da pensionati</a:t>
            </a:r>
            <a:r>
              <a:rPr lang="it-IT" sz="1200" kern="1200">
                <a:solidFill>
                  <a:schemeClr val="tx1"/>
                </a:solidFill>
                <a:effectLst/>
                <a:latin typeface="+mn-lt"/>
                <a:ea typeface="+mn-ea"/>
                <a:cs typeface="+mn-cs"/>
              </a:rPr>
              <a:t>, i </a:t>
            </a:r>
            <a:r>
              <a:rPr lang="it-IT" sz="1200" b="0" kern="1200">
                <a:solidFill>
                  <a:schemeClr val="tx1"/>
                </a:solidFill>
                <a:effectLst/>
                <a:latin typeface="+mn-lt"/>
                <a:ea typeface="+mn-ea"/>
                <a:cs typeface="+mn-cs"/>
              </a:rPr>
              <a:t>quali non possono </a:t>
            </a:r>
            <a:r>
              <a:rPr lang="it-IT" sz="1200" kern="1200">
                <a:solidFill>
                  <a:schemeClr val="tx1"/>
                </a:solidFill>
                <a:effectLst/>
                <a:latin typeface="+mn-lt"/>
                <a:ea typeface="+mn-ea"/>
                <a:cs typeface="+mn-cs"/>
              </a:rPr>
              <a:t>per ovvie ragioni garantire al familiare che sia titolare o socio dell'impresa un impegno con </a:t>
            </a:r>
            <a:r>
              <a:rPr lang="it-IT" sz="1200" b="1" kern="1200">
                <a:solidFill>
                  <a:schemeClr val="tx1"/>
                </a:solidFill>
                <a:effectLst/>
                <a:latin typeface="+mn-lt"/>
                <a:ea typeface="+mn-ea"/>
                <a:cs typeface="+mn-cs"/>
              </a:rPr>
              <a:t>carattere di continuità</a:t>
            </a:r>
            <a:r>
              <a:rPr lang="it-IT" sz="1200" kern="1200">
                <a:solidFill>
                  <a:schemeClr val="tx1"/>
                </a:solidFill>
                <a:effectLst/>
                <a:latin typeface="+mn-lt"/>
                <a:ea typeface="+mn-ea"/>
                <a:cs typeface="+mn-cs"/>
              </a:rPr>
              <a:t>.</a:t>
            </a:r>
            <a:r>
              <a:rPr lang="it-IT" sz="1200" kern="1200" baseline="0">
                <a:solidFill>
                  <a:schemeClr val="tx1"/>
                </a:solidFill>
                <a:effectLst/>
                <a:latin typeface="+mn-lt"/>
                <a:ea typeface="+mn-ea"/>
                <a:cs typeface="+mn-cs"/>
              </a:rPr>
              <a:t> </a:t>
            </a:r>
            <a:r>
              <a:rPr lang="it-IT" sz="1200" kern="1200">
                <a:solidFill>
                  <a:schemeClr val="tx1"/>
                </a:solidFill>
                <a:effectLst/>
                <a:latin typeface="+mn-lt"/>
                <a:ea typeface="+mn-ea"/>
                <a:cs typeface="+mn-cs"/>
              </a:rPr>
              <a:t>Pertanto, in caso di accesso ispettivo, l'ispettore valuta le prestazioni rese da tali soggetti, a favore di parenti o affini dell'imprenditore, quali </a:t>
            </a:r>
            <a:r>
              <a:rPr lang="it-IT" sz="1200" b="1" kern="1200">
                <a:solidFill>
                  <a:schemeClr val="tx1"/>
                </a:solidFill>
                <a:effectLst/>
                <a:latin typeface="+mn-lt"/>
                <a:ea typeface="+mn-ea"/>
                <a:cs typeface="+mn-cs"/>
              </a:rPr>
              <a:t>collaborazioni occasionali di tipo gratuito</a:t>
            </a:r>
            <a:r>
              <a:rPr lang="it-IT" sz="1200" kern="1200">
                <a:solidFill>
                  <a:schemeClr val="tx1"/>
                </a:solidFill>
                <a:effectLst/>
                <a:latin typeface="+mn-lt"/>
                <a:ea typeface="+mn-ea"/>
                <a:cs typeface="+mn-cs"/>
              </a:rPr>
              <a:t>, tali dunque da non richiedere né l'iscrizione nella Gestione assicurativa di competenza, né da ricondurre alla fattispecie della subordinazione.</a:t>
            </a:r>
          </a:p>
          <a:p>
            <a:endParaRPr lang="it-IT" sz="1200" kern="1200">
              <a:solidFill>
                <a:schemeClr val="tx1"/>
              </a:solidFill>
              <a:effectLst/>
              <a:latin typeface="+mn-lt"/>
              <a:ea typeface="+mn-ea"/>
              <a:cs typeface="+mn-cs"/>
            </a:endParaRPr>
          </a:p>
          <a:p>
            <a:r>
              <a:rPr lang="it-IT" sz="1200" kern="1200">
                <a:solidFill>
                  <a:schemeClr val="tx1"/>
                </a:solidFill>
                <a:effectLst/>
                <a:latin typeface="+mn-lt"/>
                <a:ea typeface="+mn-ea"/>
                <a:cs typeface="+mn-cs"/>
              </a:rPr>
              <a:t>È possibile giungere ad analoga conclusione nell'ipotesi di prestazioni svolte dal </a:t>
            </a:r>
            <a:r>
              <a:rPr lang="it-IT" sz="1200" b="1" kern="1200">
                <a:solidFill>
                  <a:schemeClr val="tx1"/>
                </a:solidFill>
                <a:effectLst/>
                <a:latin typeface="+mn-lt"/>
                <a:ea typeface="+mn-ea"/>
                <a:cs typeface="+mn-cs"/>
              </a:rPr>
              <a:t>familiare impiegato </a:t>
            </a:r>
            <a:r>
              <a:rPr lang="it-IT" sz="1200" b="1" i="1" kern="1200">
                <a:solidFill>
                  <a:schemeClr val="tx1"/>
                </a:solidFill>
                <a:effectLst/>
                <a:latin typeface="+mn-lt"/>
                <a:ea typeface="+mn-ea"/>
                <a:cs typeface="+mn-cs"/>
              </a:rPr>
              <a:t>full-time</a:t>
            </a:r>
            <a:r>
              <a:rPr lang="it-IT" sz="1200" kern="1200">
                <a:solidFill>
                  <a:schemeClr val="tx1"/>
                </a:solidFill>
                <a:effectLst/>
                <a:latin typeface="+mn-lt"/>
                <a:ea typeface="+mn-ea"/>
                <a:cs typeface="+mn-cs"/>
              </a:rPr>
              <a:t> presso altro datore di lavoro, considerato il residuale e limitato tempo a disposizione per poter espletare altre attività o compiti con carattere di prevalenza e continuità presso l'azienda del familiare.</a:t>
            </a:r>
          </a:p>
          <a:p>
            <a:endParaRPr lang="it-IT" sz="1200" kern="1200">
              <a:solidFill>
                <a:schemeClr val="tx1"/>
              </a:solidFill>
              <a:effectLst/>
              <a:latin typeface="+mn-lt"/>
              <a:ea typeface="+mn-ea"/>
              <a:cs typeface="+mn-cs"/>
            </a:endParaRPr>
          </a:p>
          <a:p>
            <a:r>
              <a:rPr lang="it-IT" sz="1200" kern="1200">
                <a:solidFill>
                  <a:schemeClr val="tx1"/>
                </a:solidFill>
                <a:effectLst/>
                <a:latin typeface="+mn-lt"/>
                <a:ea typeface="+mn-ea"/>
                <a:cs typeface="+mn-cs"/>
              </a:rPr>
              <a:t>Anche</a:t>
            </a:r>
            <a:r>
              <a:rPr lang="it-IT" sz="1200" kern="1200" baseline="0">
                <a:solidFill>
                  <a:schemeClr val="tx1"/>
                </a:solidFill>
                <a:effectLst/>
                <a:latin typeface="+mn-lt"/>
                <a:ea typeface="+mn-ea"/>
                <a:cs typeface="+mn-cs"/>
              </a:rPr>
              <a:t> il Ministero del lavoro considera le prestazioni descritte come </a:t>
            </a:r>
            <a:r>
              <a:rPr lang="it-IT" sz="1200" kern="1200">
                <a:solidFill>
                  <a:schemeClr val="tx1"/>
                </a:solidFill>
                <a:effectLst/>
                <a:latin typeface="+mn-lt"/>
                <a:ea typeface="+mn-ea"/>
                <a:cs typeface="+mn-cs"/>
              </a:rPr>
              <a:t>collaborazioni familiari “</a:t>
            </a:r>
            <a:r>
              <a:rPr lang="it-IT" sz="1200" b="1" kern="1200">
                <a:solidFill>
                  <a:schemeClr val="tx1"/>
                </a:solidFill>
                <a:effectLst/>
                <a:latin typeface="+mn-lt"/>
                <a:ea typeface="+mn-ea"/>
                <a:cs typeface="+mn-cs"/>
              </a:rPr>
              <a:t>presuntivamente</a:t>
            </a:r>
            <a:r>
              <a:rPr lang="it-IT" sz="1200" kern="1200">
                <a:solidFill>
                  <a:schemeClr val="tx1"/>
                </a:solidFill>
                <a:effectLst/>
                <a:latin typeface="+mn-lt"/>
                <a:ea typeface="+mn-ea"/>
                <a:cs typeface="+mn-cs"/>
              </a:rPr>
              <a:t>” di </a:t>
            </a:r>
            <a:r>
              <a:rPr lang="it-IT" sz="1200" b="1" kern="1200">
                <a:solidFill>
                  <a:schemeClr val="tx1"/>
                </a:solidFill>
                <a:effectLst/>
                <a:latin typeface="+mn-lt"/>
                <a:ea typeface="+mn-ea"/>
                <a:cs typeface="+mn-cs"/>
              </a:rPr>
              <a:t>natura occasionale.</a:t>
            </a:r>
            <a:br>
              <a:rPr lang="it-IT" sz="1200" b="1" kern="1200">
                <a:solidFill>
                  <a:schemeClr val="tx1"/>
                </a:solidFill>
                <a:effectLst/>
                <a:latin typeface="+mn-lt"/>
                <a:ea typeface="+mn-ea"/>
                <a:cs typeface="+mn-cs"/>
              </a:rPr>
            </a:br>
            <a:r>
              <a:rPr lang="it-IT" sz="1200" b="0" kern="1200">
                <a:solidFill>
                  <a:schemeClr val="tx1"/>
                </a:solidFill>
                <a:effectLst/>
                <a:latin typeface="+mn-lt"/>
                <a:ea typeface="+mn-ea"/>
                <a:cs typeface="+mn-cs"/>
              </a:rPr>
              <a:t>Il personale </a:t>
            </a:r>
            <a:r>
              <a:rPr lang="it-IT" sz="1200" kern="1200">
                <a:solidFill>
                  <a:schemeClr val="tx1"/>
                </a:solidFill>
                <a:effectLst/>
                <a:latin typeface="+mn-lt"/>
                <a:ea typeface="+mn-ea"/>
                <a:cs typeface="+mn-cs"/>
              </a:rPr>
              <a:t>ispettivo, solo ove non ritenga di accedere a tale impostazione per la presenza di precisi indici sintomatici di una “prestazione lavorativa” in senso stretto, dovrà comunque dimostrare la sussistenza mediante </a:t>
            </a:r>
            <a:r>
              <a:rPr lang="it-IT" sz="1200" b="1" kern="1200">
                <a:solidFill>
                  <a:schemeClr val="tx1"/>
                </a:solidFill>
                <a:effectLst/>
                <a:latin typeface="+mn-lt"/>
                <a:ea typeface="+mn-ea"/>
                <a:cs typeface="+mn-cs"/>
              </a:rPr>
              <a:t>puntuale e idonea documentazione probatoria di carattere oggettivo e incontrovertibile</a:t>
            </a:r>
            <a:r>
              <a:rPr lang="it-IT" sz="1200" kern="1200">
                <a:solidFill>
                  <a:schemeClr val="tx1"/>
                </a:solidFill>
                <a:effectLst/>
                <a:latin typeface="+mn-lt"/>
                <a:ea typeface="+mn-ea"/>
                <a:cs typeface="+mn-cs"/>
              </a:rPr>
              <a:t>.</a:t>
            </a:r>
          </a:p>
          <a:p>
            <a:r>
              <a:rPr lang="it-IT" sz="1200" kern="1200">
                <a:solidFill>
                  <a:schemeClr val="tx1"/>
                </a:solidFill>
                <a:effectLst/>
                <a:latin typeface="+mn-lt"/>
                <a:ea typeface="+mn-ea"/>
                <a:cs typeface="+mn-cs"/>
              </a:rPr>
              <a:t>Resta fermo, in entrambe le </a:t>
            </a:r>
            <a:r>
              <a:rPr lang="it-IT" sz="1200" kern="1200" err="1">
                <a:solidFill>
                  <a:schemeClr val="tx1"/>
                </a:solidFill>
                <a:effectLst/>
                <a:latin typeface="+mn-lt"/>
                <a:ea typeface="+mn-ea"/>
                <a:cs typeface="+mn-cs"/>
              </a:rPr>
              <a:t>ipostesi</a:t>
            </a:r>
            <a:r>
              <a:rPr lang="it-IT" sz="1200" kern="1200">
                <a:solidFill>
                  <a:schemeClr val="tx1"/>
                </a:solidFill>
                <a:effectLst/>
                <a:latin typeface="+mn-lt"/>
                <a:ea typeface="+mn-ea"/>
                <a:cs typeface="+mn-cs"/>
              </a:rPr>
              <a:t>, l'</a:t>
            </a:r>
            <a:r>
              <a:rPr lang="it-IT" sz="1200" b="1" kern="1200">
                <a:solidFill>
                  <a:schemeClr val="tx1"/>
                </a:solidFill>
                <a:effectLst/>
                <a:latin typeface="+mn-lt"/>
                <a:ea typeface="+mn-ea"/>
                <a:cs typeface="+mn-cs"/>
              </a:rPr>
              <a:t>obbligo di iscrizione</a:t>
            </a:r>
            <a:r>
              <a:rPr lang="it-IT" sz="1200" kern="1200">
                <a:solidFill>
                  <a:schemeClr val="tx1"/>
                </a:solidFill>
                <a:effectLst/>
                <a:latin typeface="+mn-lt"/>
                <a:ea typeface="+mn-ea"/>
                <a:cs typeface="+mn-cs"/>
              </a:rPr>
              <a:t> del collaboratore ai fini </a:t>
            </a:r>
            <a:r>
              <a:rPr lang="it-IT" sz="1200" b="1" kern="1200">
                <a:solidFill>
                  <a:schemeClr val="tx1"/>
                </a:solidFill>
                <a:effectLst/>
                <a:latin typeface="+mn-lt"/>
                <a:ea typeface="+mn-ea"/>
                <a:cs typeface="+mn-cs"/>
              </a:rPr>
              <a:t>INAIL</a:t>
            </a:r>
            <a:r>
              <a:rPr lang="it-IT" sz="1200" kern="1200">
                <a:solidFill>
                  <a:schemeClr val="tx1"/>
                </a:solidFill>
                <a:effectLst/>
                <a:latin typeface="+mn-lt"/>
                <a:ea typeface="+mn-ea"/>
                <a:cs typeface="+mn-cs"/>
              </a:rPr>
              <a:t>.</a:t>
            </a:r>
          </a:p>
        </p:txBody>
      </p:sp>
      <p:sp>
        <p:nvSpPr>
          <p:cNvPr id="4" name="Segnaposto numero diapositiva 3"/>
          <p:cNvSpPr>
            <a:spLocks noGrp="1"/>
          </p:cNvSpPr>
          <p:nvPr>
            <p:ph type="sldNum" sz="quarter" idx="10"/>
          </p:nvPr>
        </p:nvSpPr>
        <p:spPr/>
        <p:txBody>
          <a:bodyPr/>
          <a:lstStyle/>
          <a:p>
            <a:fld id="{062AE345-4C91-402D-AD40-A78157D39C00}" type="slidenum">
              <a:rPr lang="it-IT" smtClean="0"/>
              <a:t>58</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In altre ipotesi si è ritenuto di fornire al personale ispettivo un mero indice di valutazione di occasionalità della prestazione che, laddove utilizzabile in ragione degli elementi acquisiti, è analogo , ove ricorrano i medesimi presupposti, ai criteri adottati dal legislatore per il settore dell'</a:t>
            </a:r>
            <a:r>
              <a:rPr lang="it-IT" sz="1200" b="1" kern="1200" dirty="0">
                <a:solidFill>
                  <a:schemeClr val="tx1"/>
                </a:solidFill>
                <a:effectLst/>
                <a:latin typeface="+mn-lt"/>
                <a:ea typeface="+mn-ea"/>
                <a:cs typeface="+mn-cs"/>
              </a:rPr>
              <a:t>artigianato</a:t>
            </a:r>
            <a:r>
              <a:rPr lang="it-IT" sz="1200" kern="1200" dirty="0">
                <a:solidFill>
                  <a:schemeClr val="tx1"/>
                </a:solidFill>
                <a:effectLst/>
                <a:latin typeface="+mn-lt"/>
                <a:ea typeface="+mn-ea"/>
                <a:cs typeface="+mn-cs"/>
              </a:rPr>
              <a:t> (90 giorni nell'anno) e si basa sull'orientamento della giurisprudenza di legittimità formatosi per il settore del commercio in ordine ai requisiti di abitualità e prevalenza della prestazione di cui all'art. 2, della L. n. 613/1966.</a:t>
            </a:r>
          </a:p>
          <a:p>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Tale indice può risultare utile anche in relazione al </a:t>
            </a:r>
            <a:r>
              <a:rPr lang="it-IT" sz="1200" b="1" kern="1200" dirty="0">
                <a:solidFill>
                  <a:schemeClr val="tx1"/>
                </a:solidFill>
                <a:effectLst/>
                <a:latin typeface="+mn-lt"/>
                <a:ea typeface="+mn-ea"/>
                <a:cs typeface="+mn-cs"/>
              </a:rPr>
              <a:t>settore turistico</a:t>
            </a:r>
            <a:r>
              <a:rPr lang="it-IT" sz="1200" kern="1200" dirty="0">
                <a:solidFill>
                  <a:schemeClr val="tx1"/>
                </a:solidFill>
                <a:effectLst/>
                <a:latin typeface="+mn-lt"/>
                <a:ea typeface="+mn-ea"/>
                <a:cs typeface="+mn-cs"/>
              </a:rPr>
              <a:t> tenendo presente che, laddove si tratti di prestazione resa nell'ambito di attività stagionali, lo stesso indice (90 giorni nell'anno) andrà evidentemente riparametrato in funzione della durata effettiva dell'attività stagionale (ad es. per una durata stagionale di tre mesi, </a:t>
            </a:r>
            <a:r>
              <a:rPr lang="it-IT" sz="1200" b="1" kern="1200" dirty="0">
                <a:solidFill>
                  <a:schemeClr val="tx1"/>
                </a:solidFill>
                <a:effectLst/>
                <a:latin typeface="+mn-lt"/>
                <a:ea typeface="+mn-ea"/>
                <a:cs typeface="+mn-cs"/>
              </a:rPr>
              <a:t>90 : 365 x 90 = 22 giorni</a:t>
            </a:r>
            <a:r>
              <a:rPr lang="it-IT" sz="1200" kern="1200" dirty="0">
                <a:solidFill>
                  <a:schemeClr val="tx1"/>
                </a:solidFill>
                <a:effectLst/>
                <a:latin typeface="+mn-lt"/>
                <a:ea typeface="+mn-ea"/>
                <a:cs typeface="+mn-cs"/>
              </a:rPr>
              <a:t>).</a:t>
            </a:r>
          </a:p>
          <a:p>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59</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L'Ispettorato ribadisce che il citato criterio di valutazione non è peraltro destinato ad operare in termini assoluti e che, qualora si prescinda dallo stesso, i </a:t>
            </a:r>
            <a:r>
              <a:rPr lang="it-IT" sz="1200" b="1" kern="1200">
                <a:solidFill>
                  <a:schemeClr val="tx1"/>
                </a:solidFill>
                <a:effectLst/>
                <a:latin typeface="+mn-lt"/>
                <a:ea typeface="+mn-ea"/>
                <a:cs typeface="+mn-cs"/>
              </a:rPr>
              <a:t>verbali ispettivi</a:t>
            </a:r>
            <a:r>
              <a:rPr lang="it-IT" sz="1200" kern="1200">
                <a:solidFill>
                  <a:schemeClr val="tx1"/>
                </a:solidFill>
                <a:effectLst/>
                <a:latin typeface="+mn-lt"/>
                <a:ea typeface="+mn-ea"/>
                <a:cs typeface="+mn-cs"/>
              </a:rPr>
              <a:t> dovranno essere puntualmente motivati in ordine alla ricostruzione del rapporto in termini di prestazione lavorativa abituale/prevalente.</a:t>
            </a:r>
          </a:p>
          <a:p>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60</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Lo studio della Fondazione dei Consulenti del Lavoro analizza la decisione della Cass. sez. lav., 27 febbraio 2018, n. 4535; nel caso in esame, evidenzia il documento in commento, i giudici di legittimità tornano ad affrontare l'annosa questione della </a:t>
            </a:r>
            <a:r>
              <a:rPr lang="it-IT" sz="1200" b="1" kern="1200" dirty="0">
                <a:solidFill>
                  <a:schemeClr val="tx1"/>
                </a:solidFill>
                <a:effectLst/>
                <a:latin typeface="+mn-lt"/>
                <a:ea typeface="+mn-ea"/>
                <a:cs typeface="+mn-cs"/>
              </a:rPr>
              <a:t>qualificazione del rapporto di lavoro tra familiari</a:t>
            </a:r>
            <a:r>
              <a:rPr lang="it-IT" sz="1200" kern="1200" dirty="0">
                <a:solidFill>
                  <a:schemeClr val="tx1"/>
                </a:solidFill>
                <a:effectLst/>
                <a:latin typeface="+mn-lt"/>
                <a:ea typeface="+mn-ea"/>
                <a:cs typeface="+mn-cs"/>
              </a:rPr>
              <a:t>, dando nuovamente torto alle operazioni presuntive spesso contenute nei verbali ispettivi dell'INPS, che tendono a negare la sussistenza del rapporto di lavoro subordinato, privilegiando, non sempre con fondamento, la prevalenza del legame familiare.</a:t>
            </a:r>
          </a:p>
          <a:p>
            <a:endParaRPr lang="it-IT"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67</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Secondo un consolidato orientamento giurisprudenziale,</a:t>
            </a:r>
            <a:r>
              <a:rPr lang="it-IT" sz="1200" kern="1200" baseline="0">
                <a:solidFill>
                  <a:schemeClr val="tx1"/>
                </a:solidFill>
                <a:effectLst/>
                <a:latin typeface="+mn-lt"/>
                <a:ea typeface="+mn-ea"/>
                <a:cs typeface="+mn-cs"/>
              </a:rPr>
              <a:t> in presenza di indici oggettivi che consentono di riconoscere un effettivo inserimento organizzativo e gerarchico nell’organizzazione aziendale  nulla osta alla possibilità di riconoscere la piena legittimità al rapporto di lavoro subordinato anche tra familiari. Anche parenti strettissimi purché, come confermato dalla Cassazione, con il provvedimento premesso, risulti:</a:t>
            </a:r>
          </a:p>
          <a:p>
            <a:pPr marL="171450" indent="-171450">
              <a:buFont typeface="Arial" pitchFamily="34" charset="0"/>
              <a:buChar char="•"/>
            </a:pPr>
            <a:r>
              <a:rPr lang="it-IT" sz="1200" kern="1200" baseline="0">
                <a:solidFill>
                  <a:schemeClr val="tx1"/>
                </a:solidFill>
                <a:effectLst/>
                <a:latin typeface="+mn-lt"/>
                <a:ea typeface="+mn-ea"/>
                <a:cs typeface="+mn-cs"/>
              </a:rPr>
              <a:t>L’onerosità della prestazione;</a:t>
            </a:r>
          </a:p>
          <a:p>
            <a:pPr marL="171450" indent="-171450">
              <a:buFont typeface="Arial" pitchFamily="34" charset="0"/>
              <a:buChar char="•"/>
            </a:pPr>
            <a:r>
              <a:rPr lang="it-IT" sz="1200" kern="1200" baseline="0">
                <a:solidFill>
                  <a:schemeClr val="tx1"/>
                </a:solidFill>
                <a:effectLst/>
                <a:latin typeface="+mn-lt"/>
                <a:ea typeface="+mn-ea"/>
                <a:cs typeface="+mn-cs"/>
              </a:rPr>
              <a:t>La presenza costante presso il luogo di lavoro previsto dal contratto;</a:t>
            </a:r>
          </a:p>
          <a:p>
            <a:pPr marL="171450" indent="-171450">
              <a:buFont typeface="Arial" pitchFamily="34" charset="0"/>
              <a:buChar char="•"/>
            </a:pPr>
            <a:r>
              <a:rPr lang="it-IT" sz="1200" kern="1200" baseline="0">
                <a:solidFill>
                  <a:schemeClr val="tx1"/>
                </a:solidFill>
                <a:effectLst/>
                <a:latin typeface="+mn-lt"/>
                <a:ea typeface="+mn-ea"/>
                <a:cs typeface="+mn-cs"/>
              </a:rPr>
              <a:t>L’osservanza di un orario (nella fattispecie coincidente con l’apertura al pubblico di un’attività commerciale);</a:t>
            </a:r>
          </a:p>
          <a:p>
            <a:pPr marL="171450" indent="-171450">
              <a:buFont typeface="Arial" pitchFamily="34" charset="0"/>
              <a:buChar char="•"/>
            </a:pPr>
            <a:r>
              <a:rPr lang="it-IT" sz="1200" kern="1200" baseline="0">
                <a:solidFill>
                  <a:schemeClr val="tx1"/>
                </a:solidFill>
                <a:effectLst/>
                <a:latin typeface="+mn-lt"/>
                <a:ea typeface="+mn-ea"/>
                <a:cs typeface="+mn-cs"/>
              </a:rPr>
              <a:t>Il «programmatico valersi da parte del titolare della prestazione lavorativa» (del familiare);</a:t>
            </a:r>
          </a:p>
          <a:p>
            <a:pPr marL="171450" indent="-171450">
              <a:buFont typeface="Arial" pitchFamily="34" charset="0"/>
              <a:buChar char="•"/>
            </a:pPr>
            <a:r>
              <a:rPr lang="it-IT" sz="1200" kern="1200" baseline="0">
                <a:solidFill>
                  <a:schemeClr val="tx1"/>
                </a:solidFill>
                <a:effectLst/>
                <a:latin typeface="+mn-lt"/>
                <a:ea typeface="+mn-ea"/>
                <a:cs typeface="+mn-cs"/>
              </a:rPr>
              <a:t>La corresponsione di un compenso a cadenze fisse.</a:t>
            </a:r>
          </a:p>
          <a:p>
            <a:pPr marL="171450" indent="-171450">
              <a:buFont typeface="Arial" pitchFamily="34" charset="0"/>
              <a:buChar char="•"/>
            </a:pPr>
            <a:endParaRPr lang="it-IT" sz="1200" kern="1200" baseline="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it-IT" sz="1200" kern="1200">
                <a:solidFill>
                  <a:schemeClr val="tx1"/>
                </a:solidFill>
                <a:effectLst/>
                <a:latin typeface="+mn-lt"/>
                <a:ea typeface="+mn-ea"/>
                <a:cs typeface="+mn-cs"/>
              </a:rPr>
              <a:t>L'emersione di questi elementi all'esito dell'attività istruttoria svolta consente di riconoscere la </a:t>
            </a:r>
            <a:r>
              <a:rPr lang="it-IT" sz="1200" b="1" kern="1200">
                <a:solidFill>
                  <a:schemeClr val="tx1"/>
                </a:solidFill>
                <a:effectLst/>
                <a:latin typeface="+mn-lt"/>
                <a:ea typeface="+mn-ea"/>
                <a:cs typeface="+mn-cs"/>
              </a:rPr>
              <a:t>genuinità della prestazione lavorativa</a:t>
            </a:r>
            <a:r>
              <a:rPr lang="it-IT" sz="1200" kern="1200">
                <a:solidFill>
                  <a:schemeClr val="tx1"/>
                </a:solidFill>
                <a:effectLst/>
                <a:latin typeface="+mn-lt"/>
                <a:ea typeface="+mn-ea"/>
                <a:cs typeface="+mn-cs"/>
              </a:rPr>
              <a:t> e l'effettività del rapporto di lavoro subordinato, a prescindere dall'appartenenza allo stesso nucleo familiare.</a:t>
            </a:r>
          </a:p>
          <a:p>
            <a:pPr marL="0" indent="0">
              <a:buFont typeface="Arial" pitchFamily="34" charset="0"/>
              <a:buNone/>
            </a:pPr>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68</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Lo studio della Fondazione evidenzia che tale orientamento può </a:t>
            </a:r>
            <a:r>
              <a:rPr lang="it-IT" sz="1200" b="1" kern="1200">
                <a:solidFill>
                  <a:schemeClr val="tx1"/>
                </a:solidFill>
                <a:effectLst/>
                <a:latin typeface="+mn-lt"/>
                <a:ea typeface="+mn-ea"/>
                <a:cs typeface="+mn-cs"/>
              </a:rPr>
              <a:t>oggettivamente</a:t>
            </a:r>
            <a:r>
              <a:rPr lang="it-IT" sz="1200" kern="1200">
                <a:solidFill>
                  <a:schemeClr val="tx1"/>
                </a:solidFill>
                <a:effectLst/>
                <a:latin typeface="+mn-lt"/>
                <a:ea typeface="+mn-ea"/>
                <a:cs typeface="+mn-cs"/>
              </a:rPr>
              <a:t> desumersi “piuttosto che una partecipazione all'attività dettata da motivi di assistenza familiare legati alla condizione personale […] una tipologia di relazione maggiormente compatibile con la logica del corrispettivo della prestazione, piuttosto che con la destinazione alla copertura di contingenti e dunque variabili esigenze di vita, riconducibili alla nozione elaborata dalla giurisprudenza di questa Corte di elemento sintomatico della </a:t>
            </a:r>
            <a:r>
              <a:rPr lang="it-IT" sz="1200" b="1" kern="1200">
                <a:solidFill>
                  <a:schemeClr val="tx1"/>
                </a:solidFill>
                <a:effectLst/>
                <a:latin typeface="+mn-lt"/>
                <a:ea typeface="+mn-ea"/>
                <a:cs typeface="+mn-cs"/>
              </a:rPr>
              <a:t>subordinazione</a:t>
            </a:r>
            <a:r>
              <a:rPr lang="it-IT" sz="1200" kern="1200">
                <a:solidFill>
                  <a:schemeClr val="tx1"/>
                </a:solidFill>
                <a:effectLst/>
                <a:latin typeface="+mn-lt"/>
                <a:ea typeface="+mn-ea"/>
                <a:cs typeface="+mn-cs"/>
              </a:rPr>
              <a:t> e come tali idonee ad offrire fondamento probatorio alla domanda dell'attore”.</a:t>
            </a:r>
          </a:p>
          <a:p>
            <a:r>
              <a:rPr lang="it-IT" sz="1200" kern="1200">
                <a:solidFill>
                  <a:schemeClr val="tx1"/>
                </a:solidFill>
                <a:effectLst/>
                <a:latin typeface="+mn-lt"/>
                <a:ea typeface="+mn-ea"/>
                <a:cs typeface="+mn-cs"/>
              </a:rPr>
              <a:t>In sostanza “il riconoscimento della genuinità del rapporto di lavoro e la </a:t>
            </a:r>
            <a:r>
              <a:rPr lang="it-IT" sz="1200" b="1" kern="1200">
                <a:solidFill>
                  <a:schemeClr val="tx1"/>
                </a:solidFill>
                <a:effectLst/>
                <a:latin typeface="+mn-lt"/>
                <a:ea typeface="+mn-ea"/>
                <a:cs typeface="+mn-cs"/>
              </a:rPr>
              <a:t>natura subordinata</a:t>
            </a:r>
            <a:r>
              <a:rPr lang="it-IT" sz="1200" kern="1200">
                <a:solidFill>
                  <a:schemeClr val="tx1"/>
                </a:solidFill>
                <a:effectLst/>
                <a:latin typeface="+mn-lt"/>
                <a:ea typeface="+mn-ea"/>
                <a:cs typeface="+mn-cs"/>
              </a:rPr>
              <a:t>, anche tra familiari, prestato in forza di un vincolo contrattuale e non soltanto </a:t>
            </a:r>
            <a:r>
              <a:rPr lang="it-IT" sz="1200" i="1" kern="1200" err="1">
                <a:solidFill>
                  <a:schemeClr val="tx1"/>
                </a:solidFill>
                <a:effectLst/>
                <a:latin typeface="+mn-lt"/>
                <a:ea typeface="+mn-ea"/>
                <a:cs typeface="+mn-cs"/>
              </a:rPr>
              <a:t>benevolentiae</a:t>
            </a:r>
            <a:r>
              <a:rPr lang="it-IT" sz="1200" i="1" kern="1200">
                <a:solidFill>
                  <a:schemeClr val="tx1"/>
                </a:solidFill>
                <a:effectLst/>
                <a:latin typeface="+mn-lt"/>
                <a:ea typeface="+mn-ea"/>
                <a:cs typeface="+mn-cs"/>
              </a:rPr>
              <a:t> </a:t>
            </a:r>
            <a:r>
              <a:rPr lang="it-IT" sz="1200" i="1" kern="1200" err="1">
                <a:solidFill>
                  <a:schemeClr val="tx1"/>
                </a:solidFill>
                <a:effectLst/>
                <a:latin typeface="+mn-lt"/>
                <a:ea typeface="+mn-ea"/>
                <a:cs typeface="+mn-cs"/>
              </a:rPr>
              <a:t>vel</a:t>
            </a:r>
            <a:r>
              <a:rPr lang="it-IT" sz="1200" i="1" kern="1200">
                <a:solidFill>
                  <a:schemeClr val="tx1"/>
                </a:solidFill>
                <a:effectLst/>
                <a:latin typeface="+mn-lt"/>
                <a:ea typeface="+mn-ea"/>
                <a:cs typeface="+mn-cs"/>
              </a:rPr>
              <a:t> </a:t>
            </a:r>
            <a:r>
              <a:rPr lang="it-IT" sz="1200" i="1" kern="1200" err="1">
                <a:solidFill>
                  <a:schemeClr val="tx1"/>
                </a:solidFill>
                <a:effectLst/>
                <a:latin typeface="+mn-lt"/>
                <a:ea typeface="+mn-ea"/>
                <a:cs typeface="+mn-cs"/>
              </a:rPr>
              <a:t>affectionis</a:t>
            </a:r>
            <a:r>
              <a:rPr lang="it-IT" sz="1200" i="1" kern="1200">
                <a:solidFill>
                  <a:schemeClr val="tx1"/>
                </a:solidFill>
                <a:effectLst/>
                <a:latin typeface="+mn-lt"/>
                <a:ea typeface="+mn-ea"/>
                <a:cs typeface="+mn-cs"/>
              </a:rPr>
              <a:t> causa”.</a:t>
            </a:r>
            <a:endParaRPr lang="it-IT" sz="1200" kern="1200">
              <a:solidFill>
                <a:schemeClr val="tx1"/>
              </a:solidFill>
              <a:effectLst/>
              <a:latin typeface="+mn-lt"/>
              <a:ea typeface="+mn-ea"/>
              <a:cs typeface="+mn-cs"/>
            </a:endParaRPr>
          </a:p>
          <a:p>
            <a:pPr marL="0" indent="0">
              <a:buFont typeface="Arial" pitchFamily="34" charset="0"/>
              <a:buNone/>
            </a:pPr>
            <a:endParaRPr lang="it-IT" sz="1200" kern="1200">
              <a:solidFill>
                <a:schemeClr val="tx1"/>
              </a:solidFill>
              <a:effectLst/>
              <a:latin typeface="+mn-lt"/>
              <a:ea typeface="+mn-ea"/>
              <a:cs typeface="+mn-cs"/>
            </a:endParaRPr>
          </a:p>
          <a:p>
            <a:pPr marL="0" indent="0">
              <a:buFont typeface="Arial" pitchFamily="34" charset="0"/>
              <a:buNone/>
            </a:pPr>
            <a:endParaRPr lang="it-IT"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it-IT">
                <a:hlinkClick r:id="rId3"/>
              </a:rPr>
              <a:t>http://www.consulentidellavoro.it/files/PDF/2018/FS/Approfondimento_FS_07052018_LavoroFamiliare.pdf</a:t>
            </a:r>
            <a:endParaRPr lang="it-IT"/>
          </a:p>
          <a:p>
            <a:pPr marL="0" indent="0">
              <a:buFont typeface="Arial" pitchFamily="34" charset="0"/>
              <a:buNone/>
            </a:pPr>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69</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buFont typeface="Arial" pitchFamily="34" charset="0"/>
              <a:buNone/>
            </a:pPr>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70</a:t>
            </a:fld>
            <a:endParaRPr lang="it-IT"/>
          </a:p>
        </p:txBody>
      </p:sp>
    </p:spTree>
    <p:extLst>
      <p:ext uri="{BB962C8B-B14F-4D97-AF65-F5344CB8AC3E}">
        <p14:creationId xmlns:p14="http://schemas.microsoft.com/office/powerpoint/2010/main" val="35451503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buFont typeface="Arial" pitchFamily="34" charset="0"/>
              <a:buNone/>
            </a:pPr>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71</a:t>
            </a:fld>
            <a:endParaRPr lang="it-IT"/>
          </a:p>
        </p:txBody>
      </p:sp>
    </p:spTree>
    <p:extLst>
      <p:ext uri="{BB962C8B-B14F-4D97-AF65-F5344CB8AC3E}">
        <p14:creationId xmlns:p14="http://schemas.microsoft.com/office/powerpoint/2010/main" val="3851315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4BF0A-3B6E-D28D-EE39-9367D7465CE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385C5CF-C032-45DE-B1B5-F904104CFAA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9B60448-AF72-62E7-0711-7A4634F852CB}"/>
              </a:ext>
            </a:extLst>
          </p:cNvPr>
          <p:cNvSpPr>
            <a:spLocks noGrp="1"/>
          </p:cNvSpPr>
          <p:nvPr>
            <p:ph type="body" idx="1"/>
          </p:nvPr>
        </p:nvSpPr>
        <p:spPr/>
        <p:txBody>
          <a:bodyPr/>
          <a:lstStyle/>
          <a:p>
            <a:pPr marL="228600" indent="-228600">
              <a:buFont typeface="+mj-lt"/>
              <a:buAutoNum type="arabicPeriod"/>
            </a:pPr>
            <a:endParaRPr lang="it-IT"/>
          </a:p>
        </p:txBody>
      </p:sp>
      <p:sp>
        <p:nvSpPr>
          <p:cNvPr id="4" name="Segnaposto numero diapositiva 3">
            <a:extLst>
              <a:ext uri="{FF2B5EF4-FFF2-40B4-BE49-F238E27FC236}">
                <a16:creationId xmlns:a16="http://schemas.microsoft.com/office/drawing/2014/main" id="{1EF29F63-E702-4CD9-59D6-3F040E36809D}"/>
              </a:ext>
            </a:extLst>
          </p:cNvPr>
          <p:cNvSpPr>
            <a:spLocks noGrp="1"/>
          </p:cNvSpPr>
          <p:nvPr>
            <p:ph type="sldNum" sz="quarter" idx="10"/>
          </p:nvPr>
        </p:nvSpPr>
        <p:spPr/>
        <p:txBody>
          <a:bodyPr/>
          <a:lstStyle/>
          <a:p>
            <a:fld id="{062AE345-4C91-402D-AD40-A78157D39C00}" type="slidenum">
              <a:rPr lang="it-IT" smtClean="0"/>
              <a:t>5</a:t>
            </a:fld>
            <a:endParaRPr lang="it-IT"/>
          </a:p>
        </p:txBody>
      </p:sp>
    </p:spTree>
    <p:extLst>
      <p:ext uri="{BB962C8B-B14F-4D97-AF65-F5344CB8AC3E}">
        <p14:creationId xmlns:p14="http://schemas.microsoft.com/office/powerpoint/2010/main" val="37844931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buFont typeface="Arial" pitchFamily="34" charset="0"/>
              <a:buNone/>
            </a:pPr>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72</a:t>
            </a:fld>
            <a:endParaRPr lang="it-IT"/>
          </a:p>
        </p:txBody>
      </p:sp>
    </p:spTree>
    <p:extLst>
      <p:ext uri="{BB962C8B-B14F-4D97-AF65-F5344CB8AC3E}">
        <p14:creationId xmlns:p14="http://schemas.microsoft.com/office/powerpoint/2010/main" val="5869214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buFont typeface="Arial" pitchFamily="34" charset="0"/>
              <a:buNone/>
            </a:pPr>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73</a:t>
            </a:fld>
            <a:endParaRPr lang="it-IT"/>
          </a:p>
        </p:txBody>
      </p:sp>
    </p:spTree>
    <p:extLst>
      <p:ext uri="{BB962C8B-B14F-4D97-AF65-F5344CB8AC3E}">
        <p14:creationId xmlns:p14="http://schemas.microsoft.com/office/powerpoint/2010/main" val="270929752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74</a:t>
            </a:fld>
            <a:endParaRPr lang="it-IT"/>
          </a:p>
        </p:txBody>
      </p:sp>
    </p:spTree>
    <p:extLst>
      <p:ext uri="{BB962C8B-B14F-4D97-AF65-F5344CB8AC3E}">
        <p14:creationId xmlns:p14="http://schemas.microsoft.com/office/powerpoint/2010/main" val="9452380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ormai consolidata nella giurisprudenza, per la quale la </a:t>
            </a:r>
            <a:r>
              <a:rPr lang="it-IT" sz="1200" b="1" kern="1200">
                <a:solidFill>
                  <a:schemeClr val="tx1"/>
                </a:solidFill>
                <a:effectLst/>
                <a:latin typeface="+mn-lt"/>
                <a:ea typeface="+mn-ea"/>
                <a:cs typeface="+mn-cs"/>
              </a:rPr>
              <a:t>sussistenza di un vincolo familiare può</a:t>
            </a:r>
            <a:r>
              <a:rPr lang="it-IT" sz="1200" kern="1200">
                <a:solidFill>
                  <a:schemeClr val="tx1"/>
                </a:solidFill>
                <a:effectLst/>
                <a:latin typeface="+mn-lt"/>
                <a:ea typeface="+mn-ea"/>
                <a:cs typeface="+mn-cs"/>
              </a:rPr>
              <a:t> (e non deve necessariamente) costituire una ragione per </a:t>
            </a:r>
            <a:r>
              <a:rPr lang="it-IT" sz="1200" b="1" kern="1200">
                <a:solidFill>
                  <a:schemeClr val="tx1"/>
                </a:solidFill>
                <a:effectLst/>
                <a:latin typeface="+mn-lt"/>
                <a:ea typeface="+mn-ea"/>
                <a:cs typeface="+mn-cs"/>
              </a:rPr>
              <a:t>respingere</a:t>
            </a:r>
            <a:r>
              <a:rPr lang="it-IT" sz="1200" kern="1200">
                <a:solidFill>
                  <a:schemeClr val="tx1"/>
                </a:solidFill>
                <a:effectLst/>
                <a:latin typeface="+mn-lt"/>
                <a:ea typeface="+mn-ea"/>
                <a:cs typeface="+mn-cs"/>
              </a:rPr>
              <a:t> la qualificazione della </a:t>
            </a:r>
            <a:r>
              <a:rPr lang="it-IT" sz="1200" b="1" kern="1200">
                <a:solidFill>
                  <a:schemeClr val="tx1"/>
                </a:solidFill>
                <a:effectLst/>
                <a:latin typeface="+mn-lt"/>
                <a:ea typeface="+mn-ea"/>
                <a:cs typeface="+mn-cs"/>
              </a:rPr>
              <a:t>natura subordinata</a:t>
            </a:r>
            <a:r>
              <a:rPr lang="it-IT" sz="1200" kern="1200">
                <a:solidFill>
                  <a:schemeClr val="tx1"/>
                </a:solidFill>
                <a:effectLst/>
                <a:latin typeface="+mn-lt"/>
                <a:ea typeface="+mn-ea"/>
                <a:cs typeface="+mn-cs"/>
              </a:rPr>
              <a:t> del rapporto di lavoro, intrattenuto tra le parti, quale alternativa alla ordinaria presunzione di onerosità del rapporto di lavoro subordinato.</a:t>
            </a:r>
          </a:p>
          <a:p>
            <a:r>
              <a:rPr lang="it-IT" sz="1200" kern="1200">
                <a:solidFill>
                  <a:schemeClr val="tx1"/>
                </a:solidFill>
                <a:effectLst/>
                <a:latin typeface="+mn-lt"/>
                <a:ea typeface="+mn-ea"/>
                <a:cs typeface="+mn-cs"/>
              </a:rPr>
              <a:t>Tale presunzione di </a:t>
            </a:r>
            <a:r>
              <a:rPr lang="it-IT" sz="1200" b="1" kern="1200">
                <a:solidFill>
                  <a:schemeClr val="tx1"/>
                </a:solidFill>
                <a:effectLst/>
                <a:latin typeface="+mn-lt"/>
                <a:ea typeface="+mn-ea"/>
                <a:cs typeface="+mn-cs"/>
              </a:rPr>
              <a:t>gratuità</a:t>
            </a:r>
            <a:r>
              <a:rPr lang="it-IT" sz="1200" kern="1200">
                <a:solidFill>
                  <a:schemeClr val="tx1"/>
                </a:solidFill>
                <a:effectLst/>
                <a:latin typeface="+mn-lt"/>
                <a:ea typeface="+mn-ea"/>
                <a:cs typeface="+mn-cs"/>
              </a:rPr>
              <a:t> (del lavoro familiare) può essere superata “fornendo la prova dell'</a:t>
            </a:r>
            <a:r>
              <a:rPr lang="it-IT" sz="1200" b="1" kern="1200">
                <a:solidFill>
                  <a:schemeClr val="tx1"/>
                </a:solidFill>
                <a:effectLst/>
                <a:latin typeface="+mn-lt"/>
                <a:ea typeface="+mn-ea"/>
                <a:cs typeface="+mn-cs"/>
              </a:rPr>
              <a:t>esistenza del vincolo di subordinazione</a:t>
            </a:r>
            <a:r>
              <a:rPr lang="it-IT" sz="1200" kern="1200">
                <a:solidFill>
                  <a:schemeClr val="tx1"/>
                </a:solidFill>
                <a:effectLst/>
                <a:latin typeface="+mn-lt"/>
                <a:ea typeface="+mn-ea"/>
                <a:cs typeface="+mn-cs"/>
              </a:rPr>
              <a:t> apprezzabile in riferimento alla qualità e quantità delle prestazioni svolte ed alla presenza di direttive, controlli ed indicazioni da parte del datore di lavoro” (cfr. </a:t>
            </a:r>
            <a:r>
              <a:rPr lang="it-IT" sz="1200" kern="1200" err="1">
                <a:solidFill>
                  <a:schemeClr val="tx1"/>
                </a:solidFill>
                <a:effectLst/>
                <a:latin typeface="+mn-lt"/>
                <a:ea typeface="+mn-ea"/>
                <a:cs typeface="+mn-cs"/>
              </a:rPr>
              <a:t>Cass</a:t>
            </a:r>
            <a:r>
              <a:rPr lang="it-IT" sz="1200" kern="1200">
                <a:solidFill>
                  <a:schemeClr val="tx1"/>
                </a:solidFill>
                <a:effectLst/>
                <a:latin typeface="+mn-lt"/>
                <a:ea typeface="+mn-ea"/>
                <a:cs typeface="+mn-cs"/>
              </a:rPr>
              <a:t>. sez. lav., 16 giugno 2015, n. 12433, </a:t>
            </a:r>
            <a:r>
              <a:rPr lang="it-IT" sz="1200" i="1" kern="1200">
                <a:solidFill>
                  <a:schemeClr val="tx1"/>
                </a:solidFill>
                <a:effectLst/>
                <a:latin typeface="+mn-lt"/>
                <a:ea typeface="+mn-ea"/>
                <a:cs typeface="+mn-cs"/>
              </a:rPr>
              <a:t>ex </a:t>
            </a:r>
            <a:r>
              <a:rPr lang="it-IT" sz="1200" i="1" kern="1200" err="1">
                <a:solidFill>
                  <a:schemeClr val="tx1"/>
                </a:solidFill>
                <a:effectLst/>
                <a:latin typeface="+mn-lt"/>
                <a:ea typeface="+mn-ea"/>
                <a:cs typeface="+mn-cs"/>
              </a:rPr>
              <a:t>multis</a:t>
            </a:r>
            <a:r>
              <a:rPr lang="it-IT" sz="1200" kern="1200">
                <a:solidFill>
                  <a:schemeClr val="tx1"/>
                </a:solidFill>
                <a:effectLst/>
                <a:latin typeface="+mn-lt"/>
                <a:ea typeface="+mn-ea"/>
                <a:cs typeface="+mn-cs"/>
              </a:rPr>
              <a:t>), “non potendosi escludere che le prestazioni svolte possano trovare titolo in un </a:t>
            </a:r>
            <a:r>
              <a:rPr lang="it-IT" sz="1200" b="1" kern="1200">
                <a:solidFill>
                  <a:schemeClr val="tx1"/>
                </a:solidFill>
                <a:effectLst/>
                <a:latin typeface="+mn-lt"/>
                <a:ea typeface="+mn-ea"/>
                <a:cs typeface="+mn-cs"/>
              </a:rPr>
              <a:t>rapporto di lavoro subordinato</a:t>
            </a:r>
            <a:r>
              <a:rPr lang="it-IT" sz="1200" kern="1200">
                <a:solidFill>
                  <a:schemeClr val="tx1"/>
                </a:solidFill>
                <a:effectLst/>
                <a:latin typeface="+mn-lt"/>
                <a:ea typeface="+mn-ea"/>
                <a:cs typeface="+mn-cs"/>
              </a:rPr>
              <a:t>, del quale deve essere fornita la prova” (cfr. </a:t>
            </a:r>
            <a:r>
              <a:rPr lang="it-IT" sz="1200" kern="1200" err="1">
                <a:solidFill>
                  <a:schemeClr val="tx1"/>
                </a:solidFill>
                <a:effectLst/>
                <a:latin typeface="+mn-lt"/>
                <a:ea typeface="+mn-ea"/>
                <a:cs typeface="+mn-cs"/>
              </a:rPr>
              <a:t>Cass</a:t>
            </a:r>
            <a:r>
              <a:rPr lang="it-IT" sz="1200" kern="1200">
                <a:solidFill>
                  <a:schemeClr val="tx1"/>
                </a:solidFill>
                <a:effectLst/>
                <a:latin typeface="+mn-lt"/>
                <a:ea typeface="+mn-ea"/>
                <a:cs typeface="+mn-cs"/>
              </a:rPr>
              <a:t>. sez. lav., 15 marzo 2006, n. 5632).</a:t>
            </a:r>
          </a:p>
          <a:p>
            <a:r>
              <a:rPr lang="it-IT" sz="1200" kern="1200">
                <a:solidFill>
                  <a:schemeClr val="tx1"/>
                </a:solidFill>
                <a:effectLst/>
                <a:latin typeface="+mn-lt"/>
                <a:ea typeface="+mn-ea"/>
                <a:cs typeface="+mn-cs"/>
              </a:rPr>
              <a:t> </a:t>
            </a:r>
          </a:p>
          <a:p>
            <a:pPr marL="0" indent="0">
              <a:buFont typeface="Arial" pitchFamily="34" charset="0"/>
              <a:buNone/>
            </a:pPr>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75</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buFont typeface="Arial" pitchFamily="34" charset="0"/>
              <a:buNone/>
            </a:pPr>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76</a:t>
            </a:fld>
            <a:endParaRPr lang="it-IT"/>
          </a:p>
        </p:txBody>
      </p:sp>
    </p:spTree>
    <p:extLst>
      <p:ext uri="{BB962C8B-B14F-4D97-AF65-F5344CB8AC3E}">
        <p14:creationId xmlns:p14="http://schemas.microsoft.com/office/powerpoint/2010/main" val="16432505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buFont typeface="Arial" pitchFamily="34" charset="0"/>
              <a:buNone/>
            </a:pPr>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77</a:t>
            </a:fld>
            <a:endParaRPr lang="it-IT"/>
          </a:p>
        </p:txBody>
      </p:sp>
    </p:spTree>
    <p:extLst>
      <p:ext uri="{BB962C8B-B14F-4D97-AF65-F5344CB8AC3E}">
        <p14:creationId xmlns:p14="http://schemas.microsoft.com/office/powerpoint/2010/main" val="3568261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buFont typeface="Arial" pitchFamily="34" charset="0"/>
              <a:buNone/>
            </a:pPr>
            <a:endParaRPr lang="it-IT" sz="1200" kern="120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62AE345-4C91-402D-AD40-A78157D39C00}" type="slidenum">
              <a:rPr lang="it-IT" smtClean="0"/>
              <a:t>78</a:t>
            </a:fld>
            <a:endParaRPr lang="it-IT"/>
          </a:p>
        </p:txBody>
      </p:sp>
    </p:spTree>
    <p:extLst>
      <p:ext uri="{BB962C8B-B14F-4D97-AF65-F5344CB8AC3E}">
        <p14:creationId xmlns:p14="http://schemas.microsoft.com/office/powerpoint/2010/main" val="3782563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228600" indent="-228600">
              <a:buFont typeface="+mj-lt"/>
              <a:buAutoNum type="arabicPeriod"/>
            </a:pPr>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6</a:t>
            </a:fld>
            <a:endParaRPr lang="it-IT"/>
          </a:p>
        </p:txBody>
      </p:sp>
    </p:spTree>
    <p:extLst>
      <p:ext uri="{BB962C8B-B14F-4D97-AF65-F5344CB8AC3E}">
        <p14:creationId xmlns:p14="http://schemas.microsoft.com/office/powerpoint/2010/main" val="13624308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a:t>Definizioni:</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it-IT"/>
              <a:t>PARENTELA</a:t>
            </a:r>
            <a:r>
              <a:rPr lang="it-IT" baseline="0"/>
              <a:t> (art 74 cc): </a:t>
            </a:r>
            <a:r>
              <a:rPr lang="it-IT" altLang="it-IT" sz="1200"/>
              <a:t>La parentela è il vincolo tra le persone che discendono da uno stesso stipite, sia nel caso in cui la filiazione è avvenuta all'interno del matrimonio, sia nel caso in cui è avvenuta al di fuori di esso, sia nel caso in cui il figlio è adottivo. Il vincolo di parentela non sorge nei casi di adozione di persone maggiori di età.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it-IT"/>
              <a:t>AFFINITA’ (art 78 cc):</a:t>
            </a:r>
            <a:r>
              <a:rPr lang="it-IT" baseline="0"/>
              <a:t> </a:t>
            </a:r>
            <a:r>
              <a:rPr lang="it-IT" altLang="it-IT" sz="1200"/>
              <a:t>L'affinità è il vincolo tra un coniuge e i parenti dell'altro coniuge.</a:t>
            </a:r>
            <a:r>
              <a:rPr lang="it-IT" altLang="it-IT" sz="1200" baseline="0"/>
              <a:t> </a:t>
            </a:r>
            <a:r>
              <a:rPr lang="it-IT" altLang="it-IT" sz="1200"/>
              <a:t>L'affinità non cessa per la morte, anche senza prole, del coniuge da cui deriva, salvo che per alcuni effetti specialmente determinati. Cessa se il matrimonio è dichiarato nullo.</a:t>
            </a:r>
          </a:p>
          <a:p>
            <a:pPr marL="228600" indent="-228600">
              <a:buFont typeface="+mj-lt"/>
              <a:buAutoNum type="arabicPeriod"/>
            </a:pPr>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7</a:t>
            </a:fld>
            <a:endParaRPr lang="it-IT"/>
          </a:p>
        </p:txBody>
      </p:sp>
    </p:spTree>
    <p:extLst>
      <p:ext uri="{BB962C8B-B14F-4D97-AF65-F5344CB8AC3E}">
        <p14:creationId xmlns:p14="http://schemas.microsoft.com/office/powerpoint/2010/main" val="870782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228600" indent="-228600">
              <a:buFont typeface="+mj-lt"/>
              <a:buAutoNum type="arabicPeriod"/>
            </a:pPr>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8</a:t>
            </a:fld>
            <a:endParaRPr lang="it-IT"/>
          </a:p>
        </p:txBody>
      </p:sp>
    </p:spTree>
    <p:extLst>
      <p:ext uri="{BB962C8B-B14F-4D97-AF65-F5344CB8AC3E}">
        <p14:creationId xmlns:p14="http://schemas.microsoft.com/office/powerpoint/2010/main" val="3929667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228600" indent="-228600">
              <a:buFont typeface="+mj-lt"/>
              <a:buAutoNum type="arabicPeriod"/>
            </a:pPr>
            <a:endParaRPr lang="it-IT"/>
          </a:p>
        </p:txBody>
      </p:sp>
      <p:sp>
        <p:nvSpPr>
          <p:cNvPr id="4" name="Segnaposto numero diapositiva 3"/>
          <p:cNvSpPr>
            <a:spLocks noGrp="1"/>
          </p:cNvSpPr>
          <p:nvPr>
            <p:ph type="sldNum" sz="quarter" idx="10"/>
          </p:nvPr>
        </p:nvSpPr>
        <p:spPr/>
        <p:txBody>
          <a:bodyPr/>
          <a:lstStyle/>
          <a:p>
            <a:fld id="{062AE345-4C91-402D-AD40-A78157D39C00}" type="slidenum">
              <a:rPr lang="it-IT" smtClean="0"/>
              <a:t>9</a:t>
            </a:fld>
            <a:endParaRPr lang="it-IT"/>
          </a:p>
        </p:txBody>
      </p:sp>
    </p:spTree>
    <p:extLst>
      <p:ext uri="{BB962C8B-B14F-4D97-AF65-F5344CB8AC3E}">
        <p14:creationId xmlns:p14="http://schemas.microsoft.com/office/powerpoint/2010/main" val="1777921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it-IT"/>
              <a:t>Fare clic per modificare lo stile del titolo</a:t>
            </a:r>
            <a:endParaRPr lang="en-US"/>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a:p>
        </p:txBody>
      </p:sp>
      <p:sp>
        <p:nvSpPr>
          <p:cNvPr id="4" name="Date Placeholder 3"/>
          <p:cNvSpPr>
            <a:spLocks noGrp="1"/>
          </p:cNvSpPr>
          <p:nvPr>
            <p:ph type="dt" sz="half" idx="10"/>
          </p:nvPr>
        </p:nvSpPr>
        <p:spPr/>
        <p:txBody>
          <a:bodyPr/>
          <a:lstStyle/>
          <a:p>
            <a:r>
              <a:rPr lang="it-IT"/>
              <a:t>26/11/2019</a:t>
            </a:r>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494AA426-2CF9-4ED0-B80D-58C73008A110}" type="slidenum">
              <a:rPr lang="it-IT" smtClean="0"/>
              <a:t>‹N›</a:t>
            </a:fld>
            <a:endParaRPr lang="it-IT"/>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Vertical Text Placeholder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r>
              <a:rPr lang="it-IT"/>
              <a:t>26/11/2019</a:t>
            </a:r>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494AA426-2CF9-4ED0-B80D-58C73008A110}"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it-IT"/>
              <a:t>Fare clic per modificare lo stile del titolo</a:t>
            </a:r>
            <a:endParaRPr lang="en-US"/>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r>
              <a:rPr lang="it-IT"/>
              <a:t>26/11/2019</a:t>
            </a:r>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494AA426-2CF9-4ED0-B80D-58C73008A110}" type="slidenum">
              <a:rPr lang="it-IT" smtClean="0"/>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Content Placeholder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r>
              <a:rPr lang="it-IT"/>
              <a:t>26/11/2019</a:t>
            </a:r>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494AA426-2CF9-4ED0-B80D-58C73008A110}"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it-IT"/>
              <a:t>Fare clic per modificare lo stile del titolo</a:t>
            </a:r>
            <a:endParaRPr lang="en-US"/>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r>
              <a:rPr lang="it-IT"/>
              <a:t>26/11/2019</a:t>
            </a:r>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494AA426-2CF9-4ED0-B80D-58C73008A110}" type="slidenum">
              <a:rPr lang="it-IT" smtClean="0"/>
              <a:t>‹N›</a:t>
            </a:fld>
            <a:endParaRPr lang="it-IT"/>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Date Placeholder 4"/>
          <p:cNvSpPr>
            <a:spLocks noGrp="1"/>
          </p:cNvSpPr>
          <p:nvPr>
            <p:ph type="dt" sz="half" idx="10"/>
          </p:nvPr>
        </p:nvSpPr>
        <p:spPr/>
        <p:txBody>
          <a:bodyPr/>
          <a:lstStyle/>
          <a:p>
            <a:r>
              <a:rPr lang="it-IT"/>
              <a:t>26/11/2019</a:t>
            </a:r>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94AA426-2CF9-4ED0-B80D-58C73008A110}"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lo stile del titolo</a:t>
            </a:r>
            <a:endParaRPr lang="en-US"/>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Date Placeholder 6"/>
          <p:cNvSpPr>
            <a:spLocks noGrp="1"/>
          </p:cNvSpPr>
          <p:nvPr>
            <p:ph type="dt" sz="half" idx="10"/>
          </p:nvPr>
        </p:nvSpPr>
        <p:spPr/>
        <p:txBody>
          <a:bodyPr/>
          <a:lstStyle/>
          <a:p>
            <a:r>
              <a:rPr lang="it-IT"/>
              <a:t>26/11/2019</a:t>
            </a:r>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494AA426-2CF9-4ED0-B80D-58C73008A110}" type="slidenum">
              <a:rPr lang="it-IT" smtClean="0"/>
              <a:t>‹N›</a:t>
            </a:fld>
            <a:endParaRPr lang="it-IT"/>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Date Placeholder 2"/>
          <p:cNvSpPr>
            <a:spLocks noGrp="1"/>
          </p:cNvSpPr>
          <p:nvPr>
            <p:ph type="dt" sz="half" idx="10"/>
          </p:nvPr>
        </p:nvSpPr>
        <p:spPr/>
        <p:txBody>
          <a:bodyPr/>
          <a:lstStyle/>
          <a:p>
            <a:r>
              <a:rPr lang="it-IT"/>
              <a:t>26/11/2019</a:t>
            </a:r>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494AA426-2CF9-4ED0-B80D-58C73008A110}"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it-IT"/>
              <a:t>26/11/2019</a:t>
            </a:r>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494AA426-2CF9-4ED0-B80D-58C73008A110}"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it-IT"/>
              <a:t>Fare clic per modificare lo stile del titolo</a:t>
            </a:r>
            <a:endParaRPr lang="en-US"/>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r>
              <a:rPr lang="it-IT"/>
              <a:t>26/11/2019</a:t>
            </a:r>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94AA426-2CF9-4ED0-B80D-58C73008A110}" type="slidenum">
              <a:rPr lang="it-IT" smtClean="0"/>
              <a:t>‹N›</a:t>
            </a:fld>
            <a:endParaRPr lang="it-IT"/>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it-IT"/>
              <a:t>Fare clic per modificare lo stile del titolo</a:t>
            </a:r>
            <a:endParaRPr lang="en-US"/>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r>
              <a:rPr lang="it-IT"/>
              <a:t>26/11/2019</a:t>
            </a:r>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494AA426-2CF9-4ED0-B80D-58C73008A110}"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it-IT"/>
              <a:t>Fare clic per modificare lo stile del titolo</a:t>
            </a:r>
            <a:endParaRPr lang="en-US"/>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r>
              <a:rPr lang="it-IT"/>
              <a:t>26/11/2019</a:t>
            </a:r>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it-IT"/>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494AA426-2CF9-4ED0-B80D-58C73008A110}" type="slidenum">
              <a:rPr lang="it-IT" smtClean="0"/>
              <a:t>‹N›</a:t>
            </a:fld>
            <a:endParaRPr lang="it-IT"/>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hyperlink" Target="idp:207881;2" TargetMode="Externa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hyperlink" Target="idp:10146;1" TargetMode="Externa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b="1">
                <a:latin typeface="Calibri" pitchFamily="34" charset="0"/>
              </a:rPr>
              <a:t>I RAPPORTI DI LAVORO </a:t>
            </a:r>
            <a:br>
              <a:rPr lang="it-IT" b="1">
                <a:latin typeface="Calibri" pitchFamily="34" charset="0"/>
              </a:rPr>
            </a:br>
            <a:r>
              <a:rPr lang="it-IT" b="1">
                <a:latin typeface="Calibri" pitchFamily="34" charset="0"/>
              </a:rPr>
              <a:t>CON I FAMILIARI</a:t>
            </a:r>
          </a:p>
        </p:txBody>
      </p:sp>
      <p:sp>
        <p:nvSpPr>
          <p:cNvPr id="5" name="Sottotitolo 4"/>
          <p:cNvSpPr>
            <a:spLocks noGrp="1"/>
          </p:cNvSpPr>
          <p:nvPr>
            <p:ph type="subTitle" idx="1"/>
          </p:nvPr>
        </p:nvSpPr>
        <p:spPr/>
        <p:txBody>
          <a:bodyPr/>
          <a:lstStyle/>
          <a:p>
            <a:r>
              <a:rPr lang="it-IT" err="1"/>
              <a:t>Furfaro</a:t>
            </a:r>
            <a:r>
              <a:rPr lang="it-IT"/>
              <a:t> Luca – Consulente del lavoro in Torino</a:t>
            </a:r>
          </a:p>
        </p:txBody>
      </p:sp>
      <p:pic>
        <p:nvPicPr>
          <p:cNvPr id="6" name="Immagin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820" y="5887063"/>
            <a:ext cx="3738380" cy="970790"/>
          </a:xfrm>
          <a:prstGeom prst="rect">
            <a:avLst/>
          </a:prstGeom>
        </p:spPr>
      </p:pic>
    </p:spTree>
    <p:extLst>
      <p:ext uri="{BB962C8B-B14F-4D97-AF65-F5344CB8AC3E}">
        <p14:creationId xmlns:p14="http://schemas.microsoft.com/office/powerpoint/2010/main" val="756569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a:t>Un intervento su Unioni Civili</a:t>
            </a:r>
          </a:p>
        </p:txBody>
      </p:sp>
      <p:sp>
        <p:nvSpPr>
          <p:cNvPr id="3" name="Segnaposto contenuto 2"/>
          <p:cNvSpPr>
            <a:spLocks noGrp="1"/>
          </p:cNvSpPr>
          <p:nvPr>
            <p:ph idx="1"/>
          </p:nvPr>
        </p:nvSpPr>
        <p:spPr/>
        <p:txBody>
          <a:bodyPr/>
          <a:lstStyle/>
          <a:p>
            <a:r>
              <a:rPr lang="it-IT"/>
              <a:t>L’INPS interviene, con la circolare n. 36 del 7 marzo 2022, sulla disciplina dei </a:t>
            </a:r>
            <a:r>
              <a:rPr lang="it-IT" b="1">
                <a:solidFill>
                  <a:srgbClr val="FF0000"/>
                </a:solidFill>
              </a:rPr>
              <a:t>permessi e del congedo straordinario </a:t>
            </a:r>
            <a:r>
              <a:rPr lang="it-IT"/>
              <a:t>previsti in favore dei lavoratori del settore privato che assistono il coniuge o parenti e affini portatori di handicap. L’aspetto di novità affrontato dal documento di prassi riguarda la concessione delle tutele agli uniti civilmente e sul riconoscimento dei benefici in favore dei parenti dell’altra parte dell’unione civile.</a:t>
            </a:r>
          </a:p>
          <a:p>
            <a:endParaRPr lang="it-IT"/>
          </a:p>
          <a:p>
            <a:pPr marL="0" indent="0" algn="ctr">
              <a:buNone/>
            </a:pPr>
            <a:r>
              <a:rPr lang="it-IT"/>
              <a:t>NON CORRELATO MA ESTENSIVO</a:t>
            </a:r>
          </a:p>
        </p:txBody>
      </p:sp>
    </p:spTree>
    <p:extLst>
      <p:ext uri="{BB962C8B-B14F-4D97-AF65-F5344CB8AC3E}">
        <p14:creationId xmlns:p14="http://schemas.microsoft.com/office/powerpoint/2010/main" val="2875073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a:t>I gradi di affinità</a:t>
            </a:r>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130924642"/>
              </p:ext>
            </p:extLst>
          </p:nvPr>
        </p:nvGraphicFramePr>
        <p:xfrm>
          <a:off x="1907704" y="1916832"/>
          <a:ext cx="5688633" cy="3388360"/>
        </p:xfrm>
        <a:graphic>
          <a:graphicData uri="http://schemas.openxmlformats.org/drawingml/2006/table">
            <a:tbl>
              <a:tblPr firstRow="1" bandRow="1">
                <a:tableStyleId>{5C22544A-7EE6-4342-B048-85BDC9FD1C3A}</a:tableStyleId>
              </a:tblPr>
              <a:tblGrid>
                <a:gridCol w="1368152">
                  <a:extLst>
                    <a:ext uri="{9D8B030D-6E8A-4147-A177-3AD203B41FA5}">
                      <a16:colId xmlns:a16="http://schemas.microsoft.com/office/drawing/2014/main" val="20000"/>
                    </a:ext>
                  </a:extLst>
                </a:gridCol>
                <a:gridCol w="4320481">
                  <a:extLst>
                    <a:ext uri="{9D8B030D-6E8A-4147-A177-3AD203B41FA5}">
                      <a16:colId xmlns:a16="http://schemas.microsoft.com/office/drawing/2014/main" val="20001"/>
                    </a:ext>
                  </a:extLst>
                </a:gridCol>
              </a:tblGrid>
              <a:tr h="370840">
                <a:tc>
                  <a:txBody>
                    <a:bodyPr/>
                    <a:lstStyle/>
                    <a:p>
                      <a:pPr algn="l"/>
                      <a:r>
                        <a:rPr lang="it-IT"/>
                        <a:t>GRADO</a:t>
                      </a:r>
                    </a:p>
                  </a:txBody>
                  <a:tcPr anchor="ctr"/>
                </a:tc>
                <a:tc>
                  <a:txBody>
                    <a:bodyPr/>
                    <a:lstStyle/>
                    <a:p>
                      <a:pPr algn="l"/>
                      <a:r>
                        <a:rPr lang="it-IT"/>
                        <a:t> RAPPORTO AFFINITA’</a:t>
                      </a:r>
                    </a:p>
                  </a:txBody>
                  <a:tcPr anchor="ctr"/>
                </a:tc>
                <a:extLst>
                  <a:ext uri="{0D108BD9-81ED-4DB2-BD59-A6C34878D82A}">
                    <a16:rowId xmlns:a16="http://schemas.microsoft.com/office/drawing/2014/main" val="10000"/>
                  </a:ext>
                </a:extLst>
              </a:tr>
              <a:tr h="370840">
                <a:tc>
                  <a:txBody>
                    <a:bodyPr/>
                    <a:lstStyle/>
                    <a:p>
                      <a:pPr algn="l"/>
                      <a:r>
                        <a:rPr lang="it-IT"/>
                        <a:t>1° GRADO</a:t>
                      </a:r>
                    </a:p>
                  </a:txBody>
                  <a:tcPr anchor="ctr"/>
                </a:tc>
                <a:tc>
                  <a:txBody>
                    <a:bodyPr/>
                    <a:lstStyle/>
                    <a:p>
                      <a:pPr marL="285750" indent="-285750" algn="l">
                        <a:buFont typeface="Arial" pitchFamily="34" charset="0"/>
                        <a:buChar char="•"/>
                      </a:pPr>
                      <a:r>
                        <a:rPr lang="it-IT"/>
                        <a:t>Suoceri</a:t>
                      </a:r>
                      <a:endParaRPr lang="it-IT" baseline="0"/>
                    </a:p>
                    <a:p>
                      <a:pPr marL="285750" indent="-285750" algn="l">
                        <a:buFont typeface="Arial" pitchFamily="34" charset="0"/>
                        <a:buChar char="•"/>
                      </a:pPr>
                      <a:r>
                        <a:rPr lang="it-IT" baseline="0"/>
                        <a:t>Figlio o figlia del coniuge</a:t>
                      </a:r>
                      <a:endParaRPr lang="it-IT"/>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800" kern="1200" baseline="0">
                          <a:solidFill>
                            <a:schemeClr val="dk1"/>
                          </a:solidFill>
                          <a:latin typeface="+mn-lt"/>
                          <a:ea typeface="+mn-ea"/>
                          <a:cs typeface="+mn-cs"/>
                        </a:rPr>
                        <a:t>2° GRADO</a:t>
                      </a:r>
                    </a:p>
                  </a:txBody>
                  <a:tcPr anchor="ctr"/>
                </a:tc>
                <a:tc>
                  <a:txBody>
                    <a:bodyPr/>
                    <a:lstStyle/>
                    <a:p>
                      <a:pPr marL="285750" indent="-285750" algn="l" defTabSz="914400" rtl="0" eaLnBrk="1" latinLnBrk="0" hangingPunct="1">
                        <a:buFont typeface="Arial" pitchFamily="34" charset="0"/>
                        <a:buChar char="•"/>
                      </a:pPr>
                      <a:r>
                        <a:rPr lang="it-IT" sz="1800" kern="1200">
                          <a:solidFill>
                            <a:schemeClr val="dk1"/>
                          </a:solidFill>
                          <a:latin typeface="+mn-lt"/>
                          <a:ea typeface="+mn-ea"/>
                          <a:cs typeface="+mn-cs"/>
                        </a:rPr>
                        <a:t>Cognati</a:t>
                      </a:r>
                      <a:endParaRPr lang="it-IT" sz="1800" kern="1200" baseline="0">
                        <a:solidFill>
                          <a:schemeClr val="dk1"/>
                        </a:solidFill>
                        <a:latin typeface="+mn-lt"/>
                        <a:ea typeface="+mn-ea"/>
                        <a:cs typeface="+mn-cs"/>
                      </a:endParaRPr>
                    </a:p>
                    <a:p>
                      <a:pPr marL="285750" indent="-285750" algn="l" defTabSz="914400" rtl="0" eaLnBrk="1" latinLnBrk="0" hangingPunct="1">
                        <a:buFont typeface="Arial" pitchFamily="34" charset="0"/>
                        <a:buChar char="•"/>
                      </a:pPr>
                      <a:r>
                        <a:rPr lang="it-IT" sz="1800" kern="1200" baseline="0">
                          <a:solidFill>
                            <a:schemeClr val="dk1"/>
                          </a:solidFill>
                          <a:latin typeface="+mn-lt"/>
                          <a:ea typeface="+mn-ea"/>
                          <a:cs typeface="+mn-cs"/>
                        </a:rPr>
                        <a:t>Nonni del coniuge</a:t>
                      </a:r>
                    </a:p>
                    <a:p>
                      <a:pPr marL="285750" indent="-285750" algn="l" defTabSz="914400" rtl="0" eaLnBrk="1" latinLnBrk="0" hangingPunct="1">
                        <a:buFont typeface="Arial" pitchFamily="34" charset="0"/>
                        <a:buChar char="•"/>
                      </a:pPr>
                      <a:r>
                        <a:rPr lang="it-IT" sz="1800" kern="1200" baseline="0">
                          <a:solidFill>
                            <a:schemeClr val="dk1"/>
                          </a:solidFill>
                          <a:latin typeface="+mn-lt"/>
                          <a:ea typeface="+mn-ea"/>
                          <a:cs typeface="+mn-cs"/>
                        </a:rPr>
                        <a:t>Nipoti (figli dei figli del coniuge)</a:t>
                      </a:r>
                      <a:endParaRPr lang="it-IT" sz="1800" kern="1200">
                        <a:solidFill>
                          <a:schemeClr val="dk1"/>
                        </a:solidFill>
                        <a:latin typeface="+mn-lt"/>
                        <a:ea typeface="+mn-ea"/>
                        <a:cs typeface="+mn-cs"/>
                      </a:endParaRPr>
                    </a:p>
                  </a:txBody>
                  <a:tcPr anchor="ct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800" kern="1200" baseline="0">
                          <a:solidFill>
                            <a:schemeClr val="dk1"/>
                          </a:solidFill>
                          <a:latin typeface="+mn-lt"/>
                          <a:ea typeface="+mn-ea"/>
                          <a:cs typeface="+mn-cs"/>
                        </a:rPr>
                        <a:t>3° GRADO</a:t>
                      </a:r>
                    </a:p>
                  </a:txBody>
                  <a:tcPr anchor="ctr"/>
                </a:tc>
                <a:tc>
                  <a:txBody>
                    <a:bodyPr/>
                    <a:lstStyle/>
                    <a:p>
                      <a:pPr marL="285750" indent="-285750" algn="l">
                        <a:buFont typeface="Arial" pitchFamily="34" charset="0"/>
                        <a:buChar char="•"/>
                      </a:pPr>
                      <a:r>
                        <a:rPr lang="it-IT"/>
                        <a:t>Bisnonni del coniuge</a:t>
                      </a:r>
                    </a:p>
                    <a:p>
                      <a:pPr marL="285750" indent="-285750" algn="l">
                        <a:buFont typeface="Arial" pitchFamily="34" charset="0"/>
                        <a:buChar char="•"/>
                      </a:pPr>
                      <a:r>
                        <a:rPr lang="it-IT"/>
                        <a:t>Pronipote</a:t>
                      </a:r>
                      <a:r>
                        <a:rPr lang="it-IT" baseline="0"/>
                        <a:t> (figlio del nipote del coniuge)</a:t>
                      </a:r>
                    </a:p>
                    <a:p>
                      <a:pPr marL="285750" indent="-285750" algn="l">
                        <a:buFont typeface="Arial" pitchFamily="34" charset="0"/>
                        <a:buChar char="•"/>
                      </a:pPr>
                      <a:r>
                        <a:rPr lang="it-IT" baseline="0"/>
                        <a:t>Nipoti </a:t>
                      </a:r>
                      <a:r>
                        <a:rPr lang="it-IT" sz="1800" kern="1200" baseline="0">
                          <a:solidFill>
                            <a:schemeClr val="dk1"/>
                          </a:solidFill>
                          <a:latin typeface="+mn-lt"/>
                          <a:ea typeface="+mn-ea"/>
                          <a:cs typeface="+mn-cs"/>
                        </a:rPr>
                        <a:t>(figli del cognato)</a:t>
                      </a:r>
                    </a:p>
                    <a:p>
                      <a:pPr marL="285750" indent="-285750" algn="l">
                        <a:buFont typeface="Arial" pitchFamily="34" charset="0"/>
                        <a:buChar char="•"/>
                      </a:pPr>
                      <a:r>
                        <a:rPr lang="it-IT" sz="1800" kern="1200" baseline="0">
                          <a:solidFill>
                            <a:schemeClr val="dk1"/>
                          </a:solidFill>
                          <a:latin typeface="+mn-lt"/>
                          <a:ea typeface="+mn-ea"/>
                          <a:cs typeface="+mn-cs"/>
                        </a:rPr>
                        <a:t>Zii del coniuge</a:t>
                      </a:r>
                      <a:endParaRPr lang="it-IT" baseline="0"/>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782798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079C05-56FF-47F7-A568-C47DB369571E}"/>
              </a:ext>
            </a:extLst>
          </p:cNvPr>
          <p:cNvSpPr>
            <a:spLocks noGrp="1"/>
          </p:cNvSpPr>
          <p:nvPr>
            <p:ph type="title"/>
          </p:nvPr>
        </p:nvSpPr>
        <p:spPr/>
        <p:txBody>
          <a:bodyPr/>
          <a:lstStyle/>
          <a:p>
            <a:r>
              <a:rPr lang="it-IT"/>
              <a:t>NOZIONE IMPRESA FAMILIARE</a:t>
            </a:r>
          </a:p>
        </p:txBody>
      </p:sp>
      <p:sp>
        <p:nvSpPr>
          <p:cNvPr id="3" name="Segnaposto contenuto 2">
            <a:extLst>
              <a:ext uri="{FF2B5EF4-FFF2-40B4-BE49-F238E27FC236}">
                <a16:creationId xmlns:a16="http://schemas.microsoft.com/office/drawing/2014/main" id="{0A7B50D4-E5D8-44A6-B13C-E022FF88A631}"/>
              </a:ext>
            </a:extLst>
          </p:cNvPr>
          <p:cNvSpPr>
            <a:spLocks noGrp="1"/>
          </p:cNvSpPr>
          <p:nvPr>
            <p:ph idx="1"/>
          </p:nvPr>
        </p:nvSpPr>
        <p:spPr/>
        <p:txBody>
          <a:bodyPr>
            <a:normAutofit/>
          </a:bodyPr>
          <a:lstStyle/>
          <a:p>
            <a:pPr marL="0" indent="0">
              <a:buNone/>
            </a:pPr>
            <a:r>
              <a:rPr lang="it-IT"/>
              <a:t>IMPRESA FAMILIARE - AUTONOMIA</a:t>
            </a:r>
          </a:p>
        </p:txBody>
      </p:sp>
    </p:spTree>
    <p:extLst>
      <p:ext uri="{BB962C8B-B14F-4D97-AF65-F5344CB8AC3E}">
        <p14:creationId xmlns:p14="http://schemas.microsoft.com/office/powerpoint/2010/main" val="2204853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079C05-56FF-47F7-A568-C47DB369571E}"/>
              </a:ext>
            </a:extLst>
          </p:cNvPr>
          <p:cNvSpPr>
            <a:spLocks noGrp="1"/>
          </p:cNvSpPr>
          <p:nvPr>
            <p:ph type="title"/>
          </p:nvPr>
        </p:nvSpPr>
        <p:spPr/>
        <p:txBody>
          <a:bodyPr/>
          <a:lstStyle/>
          <a:p>
            <a:r>
              <a:rPr lang="it-IT"/>
              <a:t>NOZIONE IMPRESA FAMILIARE</a:t>
            </a:r>
          </a:p>
        </p:txBody>
      </p:sp>
      <p:sp>
        <p:nvSpPr>
          <p:cNvPr id="3" name="Segnaposto contenuto 2">
            <a:extLst>
              <a:ext uri="{FF2B5EF4-FFF2-40B4-BE49-F238E27FC236}">
                <a16:creationId xmlns:a16="http://schemas.microsoft.com/office/drawing/2014/main" id="{0A7B50D4-E5D8-44A6-B13C-E022FF88A631}"/>
              </a:ext>
            </a:extLst>
          </p:cNvPr>
          <p:cNvSpPr>
            <a:spLocks noGrp="1"/>
          </p:cNvSpPr>
          <p:nvPr>
            <p:ph idx="1"/>
          </p:nvPr>
        </p:nvSpPr>
        <p:spPr/>
        <p:txBody>
          <a:bodyPr>
            <a:normAutofit fontScale="92500" lnSpcReduction="20000"/>
          </a:bodyPr>
          <a:lstStyle/>
          <a:p>
            <a:r>
              <a:rPr lang="it-IT"/>
              <a:t>L’impresa familiare è definita dall’art. </a:t>
            </a:r>
            <a:r>
              <a:rPr lang="it-IT" u="sng"/>
              <a:t>230-</a:t>
            </a:r>
            <a:r>
              <a:rPr lang="it-IT" i="1" u="sng"/>
              <a:t>bis</a:t>
            </a:r>
            <a:r>
              <a:rPr lang="it-IT" u="sng"/>
              <a:t> del codice civile</a:t>
            </a:r>
            <a:r>
              <a:rPr lang="it-IT"/>
              <a:t> come l’impresa in cui collaborano il coniuge, i parenti entro il terzo grado e gli affini entro il secondo grado. Il familiare che svolge in modo </a:t>
            </a:r>
            <a:r>
              <a:rPr lang="it-IT" b="1"/>
              <a:t>continuativo</a:t>
            </a:r>
            <a:r>
              <a:rPr lang="it-IT"/>
              <a:t> la sua attività di lavoro nella famiglia o nell’impresa familiare acquisisce </a:t>
            </a:r>
            <a:r>
              <a:rPr lang="it-IT" b="1"/>
              <a:t>il diritto al mantenimento</a:t>
            </a:r>
            <a:r>
              <a:rPr lang="it-IT"/>
              <a:t>. Il mantenimento deve essere erogato in funzione della condizione patrimoniale della famiglia e del diritto di partecipazione agli utili o agli incrementi dell’azienda in proporzione alla qualità e quantità del lavoro prestato. </a:t>
            </a:r>
          </a:p>
          <a:p>
            <a:r>
              <a:rPr lang="it-IT"/>
              <a:t>Il requisito della continuità deve essere inteso come sinonimo di regolarità e di costanza nel tempo; non può ritenersi partecipe dell’impresa familiare colui che svolge prestazioni di lavoro occasionali, mentre rientra in tale categoria chi vi partecipa in maniera non esclusiva.</a:t>
            </a:r>
            <a:r>
              <a:rPr lang="it-IT" b="1"/>
              <a:t> L’attività espletata nell’impresa familiare deve essere prevalente rispetto ad altre eventualmente svolte dal lavoratore</a:t>
            </a:r>
            <a:r>
              <a:rPr lang="it-IT"/>
              <a:t>.</a:t>
            </a:r>
          </a:p>
        </p:txBody>
      </p:sp>
    </p:spTree>
    <p:extLst>
      <p:ext uri="{BB962C8B-B14F-4D97-AF65-F5344CB8AC3E}">
        <p14:creationId xmlns:p14="http://schemas.microsoft.com/office/powerpoint/2010/main" val="12645097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079C05-56FF-47F7-A568-C47DB369571E}"/>
              </a:ext>
            </a:extLst>
          </p:cNvPr>
          <p:cNvSpPr>
            <a:spLocks noGrp="1"/>
          </p:cNvSpPr>
          <p:nvPr>
            <p:ph type="title"/>
          </p:nvPr>
        </p:nvSpPr>
        <p:spPr/>
        <p:txBody>
          <a:bodyPr/>
          <a:lstStyle/>
          <a:p>
            <a:r>
              <a:rPr lang="it-IT"/>
              <a:t>NOZIONE IMPRESA FAMILIARE</a:t>
            </a:r>
          </a:p>
        </p:txBody>
      </p:sp>
      <p:sp>
        <p:nvSpPr>
          <p:cNvPr id="3" name="Segnaposto contenuto 2">
            <a:extLst>
              <a:ext uri="{FF2B5EF4-FFF2-40B4-BE49-F238E27FC236}">
                <a16:creationId xmlns:a16="http://schemas.microsoft.com/office/drawing/2014/main" id="{0A7B50D4-E5D8-44A6-B13C-E022FF88A631}"/>
              </a:ext>
            </a:extLst>
          </p:cNvPr>
          <p:cNvSpPr>
            <a:spLocks noGrp="1"/>
          </p:cNvSpPr>
          <p:nvPr>
            <p:ph idx="1"/>
          </p:nvPr>
        </p:nvSpPr>
        <p:spPr/>
        <p:txBody>
          <a:bodyPr>
            <a:normAutofit/>
          </a:bodyPr>
          <a:lstStyle/>
          <a:p>
            <a:r>
              <a:rPr lang="it-IT"/>
              <a:t>La collaborazione familiare non è applicabile nei casi in cui i rapporti tra i componenti della famiglia trovino la loro collocazione sistematica in un diverso specifico rapporto negoziale quale, ad esempio, il rapporto di lavoro subordinato o il contratto di società</a:t>
            </a:r>
          </a:p>
        </p:txBody>
      </p:sp>
    </p:spTree>
    <p:extLst>
      <p:ext uri="{BB962C8B-B14F-4D97-AF65-F5344CB8AC3E}">
        <p14:creationId xmlns:p14="http://schemas.microsoft.com/office/powerpoint/2010/main" val="4163056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079C05-56FF-47F7-A568-C47DB369571E}"/>
              </a:ext>
            </a:extLst>
          </p:cNvPr>
          <p:cNvSpPr>
            <a:spLocks noGrp="1"/>
          </p:cNvSpPr>
          <p:nvPr>
            <p:ph type="title"/>
          </p:nvPr>
        </p:nvSpPr>
        <p:spPr/>
        <p:txBody>
          <a:bodyPr/>
          <a:lstStyle/>
          <a:p>
            <a:r>
              <a:rPr lang="it-IT"/>
              <a:t>NOZIONE IMPRESA FAMILIARE</a:t>
            </a:r>
          </a:p>
        </p:txBody>
      </p:sp>
      <p:sp>
        <p:nvSpPr>
          <p:cNvPr id="3" name="Segnaposto contenuto 2">
            <a:extLst>
              <a:ext uri="{FF2B5EF4-FFF2-40B4-BE49-F238E27FC236}">
                <a16:creationId xmlns:a16="http://schemas.microsoft.com/office/drawing/2014/main" id="{0A7B50D4-E5D8-44A6-B13C-E022FF88A631}"/>
              </a:ext>
            </a:extLst>
          </p:cNvPr>
          <p:cNvSpPr>
            <a:spLocks noGrp="1"/>
          </p:cNvSpPr>
          <p:nvPr>
            <p:ph idx="1"/>
          </p:nvPr>
        </p:nvSpPr>
        <p:spPr/>
        <p:txBody>
          <a:bodyPr>
            <a:normAutofit/>
          </a:bodyPr>
          <a:lstStyle/>
          <a:p>
            <a:r>
              <a:rPr lang="it-IT"/>
              <a:t>L’art. </a:t>
            </a:r>
            <a:r>
              <a:rPr lang="it-IT" u="sng"/>
              <a:t>230-</a:t>
            </a:r>
            <a:r>
              <a:rPr lang="it-IT" i="1" u="sng"/>
              <a:t>bis</a:t>
            </a:r>
            <a:r>
              <a:rPr lang="it-IT" u="sng"/>
              <a:t> c.c.</a:t>
            </a:r>
            <a:r>
              <a:rPr lang="it-IT"/>
              <a:t>, al primo comma, attribuisce ai familiari lavoratori il </a:t>
            </a:r>
            <a:r>
              <a:rPr lang="it-IT" b="1"/>
              <a:t>diritto di decidere</a:t>
            </a:r>
            <a:r>
              <a:rPr lang="it-IT"/>
              <a:t>, a maggioranza, in ordine alle scelte gestionali di maggior importanza per la vita dell’impresa espressamente elencate nella norma. I poteri di amministrazione dei familiari rimangono confinati nella sfera interna dell’impresa familiare, e sono irrilevanti per i terzi che vengono in contatto con l’imprenditore.</a:t>
            </a:r>
          </a:p>
        </p:txBody>
      </p:sp>
    </p:spTree>
    <p:extLst>
      <p:ext uri="{BB962C8B-B14F-4D97-AF65-F5344CB8AC3E}">
        <p14:creationId xmlns:p14="http://schemas.microsoft.com/office/powerpoint/2010/main" val="4000826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079C05-56FF-47F7-A568-C47DB369571E}"/>
              </a:ext>
            </a:extLst>
          </p:cNvPr>
          <p:cNvSpPr>
            <a:spLocks noGrp="1"/>
          </p:cNvSpPr>
          <p:nvPr>
            <p:ph type="title"/>
          </p:nvPr>
        </p:nvSpPr>
        <p:spPr/>
        <p:txBody>
          <a:bodyPr/>
          <a:lstStyle/>
          <a:p>
            <a:r>
              <a:rPr lang="it-IT"/>
              <a:t>NOZIONE IMPRESA FAMILIARE</a:t>
            </a:r>
          </a:p>
        </p:txBody>
      </p:sp>
      <p:sp>
        <p:nvSpPr>
          <p:cNvPr id="3" name="Segnaposto contenuto 2">
            <a:extLst>
              <a:ext uri="{FF2B5EF4-FFF2-40B4-BE49-F238E27FC236}">
                <a16:creationId xmlns:a16="http://schemas.microsoft.com/office/drawing/2014/main" id="{0A7B50D4-E5D8-44A6-B13C-E022FF88A631}"/>
              </a:ext>
            </a:extLst>
          </p:cNvPr>
          <p:cNvSpPr>
            <a:spLocks noGrp="1"/>
          </p:cNvSpPr>
          <p:nvPr>
            <p:ph idx="1"/>
          </p:nvPr>
        </p:nvSpPr>
        <p:spPr/>
        <p:txBody>
          <a:bodyPr>
            <a:normAutofit lnSpcReduction="10000"/>
          </a:bodyPr>
          <a:lstStyle/>
          <a:p>
            <a:r>
              <a:rPr lang="it-IT"/>
              <a:t>La disciplina delle cause di </a:t>
            </a:r>
            <a:r>
              <a:rPr lang="it-IT" b="1"/>
              <a:t>cessazione del rapporto</a:t>
            </a:r>
            <a:r>
              <a:rPr lang="it-IT"/>
              <a:t>, in assenza di specifiche previsioni, è stata ricostruita dalla giurisprudenza. Secondo un orientamento giurisprudenziale minoritario, non è possibile la prosecuzione del rapporto in caso di estromissione o perdita della qualità di familiare in seguito a separazione personale, per il venir meno di quella comunione di tetto e di mensa su cui si fondava l’impresa familiare. Secondo la corrente giurisprudenziale maggioritaria, invece, si deve escludere che la separazione personale dei coniugi costituisca di per sé causa dello scioglimento dell’impresa familiare, perché con la separazione non cessa il rapporto di coniugio (che si estingue con il divorzio) e perché non mette automaticamente fine al rapporto di impresa.</a:t>
            </a:r>
          </a:p>
        </p:txBody>
      </p:sp>
    </p:spTree>
    <p:extLst>
      <p:ext uri="{BB962C8B-B14F-4D97-AF65-F5344CB8AC3E}">
        <p14:creationId xmlns:p14="http://schemas.microsoft.com/office/powerpoint/2010/main" val="1843132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079C05-56FF-47F7-A568-C47DB369571E}"/>
              </a:ext>
            </a:extLst>
          </p:cNvPr>
          <p:cNvSpPr>
            <a:spLocks noGrp="1"/>
          </p:cNvSpPr>
          <p:nvPr>
            <p:ph type="title"/>
          </p:nvPr>
        </p:nvSpPr>
        <p:spPr/>
        <p:txBody>
          <a:bodyPr/>
          <a:lstStyle/>
          <a:p>
            <a:r>
              <a:rPr lang="it-IT"/>
              <a:t>NOZIONE IMPRESA FAMILIARE</a:t>
            </a:r>
          </a:p>
        </p:txBody>
      </p:sp>
      <p:sp>
        <p:nvSpPr>
          <p:cNvPr id="3" name="Segnaposto contenuto 2">
            <a:extLst>
              <a:ext uri="{FF2B5EF4-FFF2-40B4-BE49-F238E27FC236}">
                <a16:creationId xmlns:a16="http://schemas.microsoft.com/office/drawing/2014/main" id="{0A7B50D4-E5D8-44A6-B13C-E022FF88A631}"/>
              </a:ext>
            </a:extLst>
          </p:cNvPr>
          <p:cNvSpPr>
            <a:spLocks noGrp="1"/>
          </p:cNvSpPr>
          <p:nvPr>
            <p:ph idx="1"/>
          </p:nvPr>
        </p:nvSpPr>
        <p:spPr/>
        <p:txBody>
          <a:bodyPr>
            <a:normAutofit/>
          </a:bodyPr>
          <a:lstStyle/>
          <a:p>
            <a:r>
              <a:rPr lang="it-IT" b="1" i="1"/>
              <a:t>Lavoro domestico</a:t>
            </a:r>
            <a:endParaRPr lang="it-IT"/>
          </a:p>
          <a:p>
            <a:r>
              <a:rPr lang="it-IT"/>
              <a:t>Il normale lavoro domestico prestato in attuazione degli obblighi gravanti sui coniugi non rientra nella disciplina speciale. Potrebbe rientrarvi qualora strettamente correlato e finalizzato alla gestione dell'impresa familiare (</a:t>
            </a:r>
            <a:r>
              <a:rPr lang="it-IT" err="1"/>
              <a:t>Cass</a:t>
            </a:r>
            <a:r>
              <a:rPr lang="it-IT"/>
              <a:t>. 16.12.2005 n. </a:t>
            </a:r>
            <a:r>
              <a:rPr lang="it-IT" b="1"/>
              <a:t>27839</a:t>
            </a:r>
            <a:r>
              <a:rPr lang="it-IT"/>
              <a:t>).</a:t>
            </a:r>
          </a:p>
        </p:txBody>
      </p:sp>
      <p:sp>
        <p:nvSpPr>
          <p:cNvPr id="4" name="Segnaposto data 3">
            <a:extLst>
              <a:ext uri="{FF2B5EF4-FFF2-40B4-BE49-F238E27FC236}">
                <a16:creationId xmlns:a16="http://schemas.microsoft.com/office/drawing/2014/main" id="{0108A77D-8A8F-4626-9505-5BD003D0C4FC}"/>
              </a:ext>
            </a:extLst>
          </p:cNvPr>
          <p:cNvSpPr>
            <a:spLocks noGrp="1"/>
          </p:cNvSpPr>
          <p:nvPr>
            <p:ph type="dt" sz="half" idx="10"/>
          </p:nvPr>
        </p:nvSpPr>
        <p:spPr/>
        <p:txBody>
          <a:bodyPr/>
          <a:lstStyle/>
          <a:p>
            <a:r>
              <a:rPr lang="it-IT"/>
              <a:t>26/11/2019</a:t>
            </a:r>
          </a:p>
        </p:txBody>
      </p:sp>
    </p:spTree>
    <p:extLst>
      <p:ext uri="{BB962C8B-B14F-4D97-AF65-F5344CB8AC3E}">
        <p14:creationId xmlns:p14="http://schemas.microsoft.com/office/powerpoint/2010/main" val="10249577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Lavoro subordinato</a:t>
            </a:r>
          </a:p>
        </p:txBody>
      </p:sp>
      <p:sp>
        <p:nvSpPr>
          <p:cNvPr id="3" name="Segnaposto contenuto 2"/>
          <p:cNvSpPr>
            <a:spLocks noGrp="1"/>
          </p:cNvSpPr>
          <p:nvPr>
            <p:ph idx="1"/>
          </p:nvPr>
        </p:nvSpPr>
        <p:spPr/>
        <p:txBody>
          <a:bodyPr>
            <a:normAutofit/>
          </a:bodyPr>
          <a:lstStyle/>
          <a:p>
            <a:pPr marL="0" indent="0">
              <a:buNone/>
            </a:pPr>
            <a:r>
              <a:rPr lang="it-IT" sz="2800">
                <a:solidFill>
                  <a:srgbClr val="404040"/>
                </a:solidFill>
                <a:latin typeface="Calibri"/>
              </a:rPr>
              <a:t>Possibile la subordinazione tra familiari?</a:t>
            </a:r>
            <a:endParaRPr lang="it-IT"/>
          </a:p>
        </p:txBody>
      </p:sp>
    </p:spTree>
    <p:extLst>
      <p:ext uri="{BB962C8B-B14F-4D97-AF65-F5344CB8AC3E}">
        <p14:creationId xmlns:p14="http://schemas.microsoft.com/office/powerpoint/2010/main" val="17442660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Il potere del datore di lavoro</a:t>
            </a:r>
          </a:p>
        </p:txBody>
      </p:sp>
      <p:sp>
        <p:nvSpPr>
          <p:cNvPr id="3" name="Segnaposto contenuto 2"/>
          <p:cNvSpPr>
            <a:spLocks noGrp="1"/>
          </p:cNvSpPr>
          <p:nvPr>
            <p:ph idx="1"/>
          </p:nvPr>
        </p:nvSpPr>
        <p:spPr/>
        <p:txBody>
          <a:bodyPr>
            <a:normAutofit fontScale="92500" lnSpcReduction="20000"/>
          </a:bodyPr>
          <a:lstStyle/>
          <a:p>
            <a:pPr marL="0" indent="0">
              <a:buNone/>
            </a:pPr>
            <a:r>
              <a:rPr lang="it-IT" sz="2800">
                <a:solidFill>
                  <a:srgbClr val="404040"/>
                </a:solidFill>
                <a:latin typeface="Calibri"/>
              </a:rPr>
              <a:t>Due sono le obbligazioni che caratterizzano il rapporto di lavoro:</a:t>
            </a:r>
          </a:p>
          <a:p>
            <a:pPr marL="0" indent="0">
              <a:buNone/>
            </a:pPr>
            <a:endParaRPr lang="it-IT" sz="2800">
              <a:solidFill>
                <a:srgbClr val="404040"/>
              </a:solidFill>
              <a:latin typeface="Calibri"/>
            </a:endParaRPr>
          </a:p>
          <a:p>
            <a:pPr marL="0" indent="0">
              <a:buNone/>
            </a:pPr>
            <a:r>
              <a:rPr lang="it-IT" sz="2800" i="1">
                <a:solidFill>
                  <a:srgbClr val="7030A1"/>
                </a:solidFill>
                <a:latin typeface="Calibri-Italic"/>
              </a:rPr>
              <a:t>- obbligo di rendere la prestazione lavorativa;</a:t>
            </a:r>
          </a:p>
          <a:p>
            <a:pPr>
              <a:buFontTx/>
              <a:buChar char="-"/>
            </a:pPr>
            <a:r>
              <a:rPr lang="it-IT" sz="2800" i="1">
                <a:solidFill>
                  <a:srgbClr val="7030A1"/>
                </a:solidFill>
                <a:latin typeface="Calibri-Italic"/>
              </a:rPr>
              <a:t>obbligo di pagare la retribuzione</a:t>
            </a:r>
          </a:p>
          <a:p>
            <a:pPr>
              <a:buFontTx/>
              <a:buChar char="-"/>
            </a:pPr>
            <a:endParaRPr lang="it-IT" sz="2800" i="1">
              <a:solidFill>
                <a:srgbClr val="7030A1"/>
              </a:solidFill>
              <a:latin typeface="Calibri-Italic"/>
            </a:endParaRPr>
          </a:p>
          <a:p>
            <a:pPr marL="0" indent="0">
              <a:buNone/>
            </a:pPr>
            <a:r>
              <a:rPr lang="it-IT" sz="2800">
                <a:solidFill>
                  <a:srgbClr val="404040"/>
                </a:solidFill>
                <a:latin typeface="Calibri"/>
              </a:rPr>
              <a:t>si pongono in posizione di reciprocità: le parti del rapporto di lavoro non si</a:t>
            </a:r>
          </a:p>
          <a:p>
            <a:pPr marL="0" indent="0">
              <a:buNone/>
            </a:pPr>
            <a:r>
              <a:rPr lang="it-IT" sz="2800">
                <a:solidFill>
                  <a:srgbClr val="404040"/>
                </a:solidFill>
                <a:latin typeface="Calibri"/>
              </a:rPr>
              <a:t>trovano in una condizione di totale parità nel rapporto.</a:t>
            </a:r>
          </a:p>
          <a:p>
            <a:pPr marL="0" indent="0">
              <a:buNone/>
            </a:pPr>
            <a:r>
              <a:rPr lang="it-IT" sz="2800">
                <a:solidFill>
                  <a:srgbClr val="FF0000"/>
                </a:solidFill>
                <a:latin typeface="Calibri"/>
              </a:rPr>
              <a:t>Il datore di lavoro occupa una posizione attiva e di iniziativa, cui si contrappone la posizione passiva del prestatore.</a:t>
            </a:r>
          </a:p>
          <a:p>
            <a:pPr marL="0" indent="0">
              <a:buNone/>
            </a:pPr>
            <a:r>
              <a:rPr lang="it-IT" sz="2800">
                <a:solidFill>
                  <a:srgbClr val="404040"/>
                </a:solidFill>
                <a:latin typeface="Calibri"/>
              </a:rPr>
              <a:t>Viene di fatto assegnato uno </a:t>
            </a:r>
            <a:r>
              <a:rPr lang="it-IT" sz="2800">
                <a:solidFill>
                  <a:srgbClr val="FF0000"/>
                </a:solidFill>
                <a:latin typeface="Calibri"/>
              </a:rPr>
              <a:t>status </a:t>
            </a:r>
            <a:r>
              <a:rPr lang="it-IT" sz="2800">
                <a:solidFill>
                  <a:srgbClr val="404040"/>
                </a:solidFill>
                <a:latin typeface="Calibri"/>
              </a:rPr>
              <a:t>attribuito dall’ordinamento giuridico e dal codice civile</a:t>
            </a:r>
            <a:endParaRPr lang="it-IT"/>
          </a:p>
        </p:txBody>
      </p:sp>
    </p:spTree>
    <p:extLst>
      <p:ext uri="{BB962C8B-B14F-4D97-AF65-F5344CB8AC3E}">
        <p14:creationId xmlns:p14="http://schemas.microsoft.com/office/powerpoint/2010/main" val="3832001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b="1">
                <a:latin typeface="Calibri" pitchFamily="34" charset="0"/>
              </a:rPr>
              <a:t>SII QUEL CHE SEMBRI</a:t>
            </a:r>
          </a:p>
        </p:txBody>
      </p:sp>
      <p:sp>
        <p:nvSpPr>
          <p:cNvPr id="4" name="Sottotitolo 3"/>
          <p:cNvSpPr>
            <a:spLocks noGrp="1"/>
          </p:cNvSpPr>
          <p:nvPr>
            <p:ph type="subTitle" idx="1"/>
          </p:nvPr>
        </p:nvSpPr>
        <p:spPr/>
        <p:txBody>
          <a:bodyPr/>
          <a:lstStyle/>
          <a:p>
            <a:r>
              <a:rPr lang="it-IT"/>
              <a:t>Alice nel paese delle meraviglie</a:t>
            </a:r>
          </a:p>
        </p:txBody>
      </p:sp>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764704"/>
            <a:ext cx="1833479" cy="1474443"/>
          </a:xfrm>
          <a:prstGeom prst="rect">
            <a:avLst/>
          </a:prstGeom>
        </p:spPr>
      </p:pic>
    </p:spTree>
    <p:extLst>
      <p:ext uri="{BB962C8B-B14F-4D97-AF65-F5344CB8AC3E}">
        <p14:creationId xmlns:p14="http://schemas.microsoft.com/office/powerpoint/2010/main" val="31358303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82216"/>
            <a:ext cx="8229600" cy="990600"/>
          </a:xfrm>
        </p:spPr>
        <p:txBody>
          <a:bodyPr>
            <a:normAutofit fontScale="90000"/>
          </a:bodyPr>
          <a:lstStyle/>
          <a:p>
            <a:r>
              <a:rPr lang="it-IT">
                <a:solidFill>
                  <a:srgbClr val="404040"/>
                </a:solidFill>
                <a:latin typeface="Calibri-Light"/>
              </a:rPr>
              <a:t>SUBORDINAZIONE = SOGGEZIONE ALLE DECISIONI ALTRUI</a:t>
            </a:r>
            <a:br>
              <a:rPr lang="it-IT">
                <a:solidFill>
                  <a:srgbClr val="404040"/>
                </a:solidFill>
                <a:latin typeface="Calibri-Light"/>
              </a:rPr>
            </a:br>
            <a:endParaRPr lang="it-IT"/>
          </a:p>
        </p:txBody>
      </p:sp>
      <p:sp>
        <p:nvSpPr>
          <p:cNvPr id="3" name="Segnaposto contenuto 2"/>
          <p:cNvSpPr>
            <a:spLocks noGrp="1"/>
          </p:cNvSpPr>
          <p:nvPr>
            <p:ph idx="1"/>
          </p:nvPr>
        </p:nvSpPr>
        <p:spPr/>
        <p:txBody>
          <a:bodyPr>
            <a:normAutofit fontScale="85000" lnSpcReduction="20000"/>
          </a:bodyPr>
          <a:lstStyle/>
          <a:p>
            <a:pPr marL="0" indent="0">
              <a:buNone/>
            </a:pPr>
            <a:endParaRPr lang="it-IT" sz="4000">
              <a:solidFill>
                <a:srgbClr val="404040"/>
              </a:solidFill>
              <a:latin typeface="Calibri-Light"/>
            </a:endParaRPr>
          </a:p>
          <a:p>
            <a:pPr marL="0" indent="0">
              <a:buNone/>
            </a:pPr>
            <a:r>
              <a:rPr lang="it-IT" sz="2800">
                <a:solidFill>
                  <a:srgbClr val="404040"/>
                </a:solidFill>
                <a:latin typeface="Calibri"/>
              </a:rPr>
              <a:t>ASSOGGETTAMENTO GERARCHICO AL POTERE DIRETTIVO DEL DATORE DI LAVORO</a:t>
            </a:r>
          </a:p>
          <a:p>
            <a:pPr marL="0" indent="0">
              <a:buNone/>
            </a:pPr>
            <a:endParaRPr lang="it-IT" sz="2800">
              <a:solidFill>
                <a:srgbClr val="404040"/>
              </a:solidFill>
              <a:latin typeface="Calibri"/>
            </a:endParaRPr>
          </a:p>
          <a:p>
            <a:pPr marL="0" indent="0">
              <a:buNone/>
            </a:pPr>
            <a:endParaRPr lang="it-IT" sz="2800">
              <a:solidFill>
                <a:srgbClr val="404040"/>
              </a:solidFill>
              <a:latin typeface="Calibri"/>
            </a:endParaRPr>
          </a:p>
          <a:p>
            <a:pPr marL="0" indent="0">
              <a:buNone/>
            </a:pPr>
            <a:r>
              <a:rPr lang="it-IT" sz="2800">
                <a:solidFill>
                  <a:srgbClr val="404040"/>
                </a:solidFill>
                <a:latin typeface="Calibri"/>
              </a:rPr>
              <a:t>INSERIMENTO DEL LAVORATORE NELL’ORGANIZZAZIONE DELL’IMPRESA, IN MODO CONTINUO E SISTEMATICO</a:t>
            </a:r>
          </a:p>
          <a:p>
            <a:pPr marL="0" indent="0">
              <a:buNone/>
            </a:pPr>
            <a:endParaRPr lang="it-IT" sz="2800">
              <a:solidFill>
                <a:srgbClr val="404040"/>
              </a:solidFill>
              <a:latin typeface="Calibri"/>
            </a:endParaRPr>
          </a:p>
          <a:p>
            <a:pPr marL="0" indent="0">
              <a:buNone/>
            </a:pPr>
            <a:endParaRPr lang="it-IT" sz="2800">
              <a:solidFill>
                <a:srgbClr val="404040"/>
              </a:solidFill>
              <a:latin typeface="Calibri"/>
            </a:endParaRPr>
          </a:p>
          <a:p>
            <a:pPr marL="0" indent="0">
              <a:buNone/>
            </a:pPr>
            <a:r>
              <a:rPr lang="it-IT" sz="2800">
                <a:solidFill>
                  <a:srgbClr val="404040"/>
                </a:solidFill>
                <a:latin typeface="Calibri"/>
              </a:rPr>
              <a:t>VIGILANZA COSTANTE DEL DATORE DI LAVORO</a:t>
            </a:r>
          </a:p>
          <a:p>
            <a:pPr marL="0" indent="0">
              <a:buNone/>
            </a:pPr>
            <a:endParaRPr lang="it-IT" sz="2800">
              <a:solidFill>
                <a:srgbClr val="404040"/>
              </a:solidFill>
              <a:latin typeface="Calibri"/>
            </a:endParaRPr>
          </a:p>
          <a:p>
            <a:pPr marL="0" indent="0" algn="ctr">
              <a:buNone/>
            </a:pPr>
            <a:r>
              <a:rPr lang="it-IT" sz="2800" b="1">
                <a:solidFill>
                  <a:srgbClr val="2E663E"/>
                </a:solidFill>
                <a:latin typeface="Calibri-Bold"/>
              </a:rPr>
              <a:t>CASSAZIONE SENTENZA N. 9812/2008</a:t>
            </a:r>
          </a:p>
          <a:p>
            <a:pPr marL="0" indent="0">
              <a:buNone/>
            </a:pPr>
            <a:r>
              <a:rPr lang="it-IT" sz="1000">
                <a:solidFill>
                  <a:srgbClr val="FFFFFF"/>
                </a:solidFill>
                <a:latin typeface="Calibri"/>
              </a:rPr>
              <a:t>STUDIO</a:t>
            </a:r>
            <a:endParaRPr lang="it-IT"/>
          </a:p>
        </p:txBody>
      </p:sp>
      <p:sp>
        <p:nvSpPr>
          <p:cNvPr id="4" name="Freccia in giù 3"/>
          <p:cNvSpPr/>
          <p:nvPr/>
        </p:nvSpPr>
        <p:spPr>
          <a:xfrm>
            <a:off x="3923928" y="2780928"/>
            <a:ext cx="432048"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Freccia in giù 5"/>
          <p:cNvSpPr/>
          <p:nvPr/>
        </p:nvSpPr>
        <p:spPr>
          <a:xfrm>
            <a:off x="3923928" y="4293096"/>
            <a:ext cx="432048"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319745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a:solidFill>
                  <a:prstClr val="black"/>
                </a:solidFill>
              </a:rPr>
              <a:t>Il rapporto di lavoro fra familiari</a:t>
            </a:r>
            <a:br>
              <a:rPr lang="it-IT">
                <a:solidFill>
                  <a:prstClr val="black"/>
                </a:solidFill>
              </a:rPr>
            </a:br>
            <a:r>
              <a:rPr lang="it-IT">
                <a:solidFill>
                  <a:prstClr val="black"/>
                </a:solidFill>
              </a:rPr>
              <a:t>DUE RAGIONAMENTI</a:t>
            </a:r>
            <a:endParaRPr lang="it-IT"/>
          </a:p>
        </p:txBody>
      </p:sp>
      <p:sp>
        <p:nvSpPr>
          <p:cNvPr id="3" name="Segnaposto contenuto 2"/>
          <p:cNvSpPr>
            <a:spLocks noGrp="1"/>
          </p:cNvSpPr>
          <p:nvPr>
            <p:ph idx="1"/>
          </p:nvPr>
        </p:nvSpPr>
        <p:spPr/>
        <p:txBody>
          <a:bodyPr>
            <a:normAutofit lnSpcReduction="10000"/>
          </a:bodyPr>
          <a:lstStyle/>
          <a:p>
            <a:pPr marL="0" indent="0" algn="just">
              <a:buNone/>
            </a:pPr>
            <a:r>
              <a:rPr lang="it-IT"/>
              <a:t>Il rapporto di lavoro si stabilisce con contratto ossia con l’incontro della volontà delle due parti in causa, che può essere espresso in maniera esplicita o essere tacita. </a:t>
            </a:r>
          </a:p>
          <a:p>
            <a:pPr marL="0" indent="0" algn="just">
              <a:buNone/>
            </a:pPr>
            <a:r>
              <a:rPr lang="it-IT"/>
              <a:t>Nel rapporto di lavoro esiste dunque la </a:t>
            </a:r>
            <a:r>
              <a:rPr lang="it-IT" b="1"/>
              <a:t>volontà di prestare un’attività lavorativa</a:t>
            </a:r>
            <a:r>
              <a:rPr lang="it-IT"/>
              <a:t>.</a:t>
            </a:r>
          </a:p>
          <a:p>
            <a:pPr marL="0" indent="0" algn="just">
              <a:buNone/>
            </a:pPr>
            <a:r>
              <a:rPr lang="it-IT"/>
              <a:t>E questa è la differenza fondamentale rispetto al lavoro familiare, nel quale manca un qualsiasi intento negoziale, manca in altre parole l’“animus </a:t>
            </a:r>
            <a:r>
              <a:rPr lang="it-IT" err="1"/>
              <a:t>contraendi</a:t>
            </a:r>
            <a:r>
              <a:rPr lang="it-IT"/>
              <a:t>”, che è l’elemento essenziale di ogni tipo di contratto. Infatti il lavoro familiare è ispirato da una “</a:t>
            </a:r>
            <a:r>
              <a:rPr lang="it-IT" err="1"/>
              <a:t>affectionis</a:t>
            </a:r>
            <a:r>
              <a:rPr lang="it-IT"/>
              <a:t> </a:t>
            </a:r>
            <a:r>
              <a:rPr lang="it-IT" err="1"/>
              <a:t>vel</a:t>
            </a:r>
            <a:r>
              <a:rPr lang="it-IT"/>
              <a:t> </a:t>
            </a:r>
            <a:r>
              <a:rPr lang="it-IT" err="1"/>
              <a:t>benevolentiae</a:t>
            </a:r>
            <a:r>
              <a:rPr lang="it-IT"/>
              <a:t> causa”, un’attitudine alla solidarietà e all’assistenza reciproca fra i coniugi e i componenti della famiglia.</a:t>
            </a:r>
          </a:p>
        </p:txBody>
      </p:sp>
    </p:spTree>
    <p:extLst>
      <p:ext uri="{BB962C8B-B14F-4D97-AF65-F5344CB8AC3E}">
        <p14:creationId xmlns:p14="http://schemas.microsoft.com/office/powerpoint/2010/main" val="4046048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solidFill>
                  <a:prstClr val="black"/>
                </a:solidFill>
              </a:rPr>
              <a:t>Il rapporto di lavoro fra familiari</a:t>
            </a:r>
            <a:endParaRPr lang="it-IT"/>
          </a:p>
        </p:txBody>
      </p:sp>
      <p:sp>
        <p:nvSpPr>
          <p:cNvPr id="3" name="Segnaposto contenuto 2"/>
          <p:cNvSpPr>
            <a:spLocks noGrp="1"/>
          </p:cNvSpPr>
          <p:nvPr>
            <p:ph idx="1"/>
          </p:nvPr>
        </p:nvSpPr>
        <p:spPr/>
        <p:txBody>
          <a:bodyPr>
            <a:normAutofit/>
          </a:bodyPr>
          <a:lstStyle/>
          <a:p>
            <a:pPr marL="0" indent="0" algn="just">
              <a:buNone/>
            </a:pPr>
            <a:endParaRPr lang="it-IT"/>
          </a:p>
          <a:p>
            <a:pPr marL="0" indent="0" algn="just">
              <a:buNone/>
            </a:pPr>
            <a:r>
              <a:rPr lang="it-IT"/>
              <a:t>Il contratto di lavoro subordinato è a </a:t>
            </a:r>
            <a:r>
              <a:rPr lang="it-IT" b="1"/>
              <a:t>titolo oneroso</a:t>
            </a:r>
            <a:r>
              <a:rPr lang="it-IT"/>
              <a:t>, la prestazione lavorativa è resa in vista della retribuzione. </a:t>
            </a:r>
          </a:p>
          <a:p>
            <a:pPr marL="0" indent="0" algn="just">
              <a:buNone/>
            </a:pPr>
            <a:r>
              <a:rPr lang="it-IT"/>
              <a:t>Ciò è conforme all’art. 36 </a:t>
            </a:r>
            <a:r>
              <a:rPr lang="it-IT" err="1"/>
              <a:t>Cost</a:t>
            </a:r>
            <a:r>
              <a:rPr lang="it-IT"/>
              <a:t>., primo comma, secondo il quale «Il lavoratore ha diritto ad una retribuzione proporzionata alla quantità e qualità del suo lavoro e in ogni caso sufficiente ad assicurare a sé e alla famiglia un’esistenza libera e dignitosa»</a:t>
            </a:r>
          </a:p>
        </p:txBody>
      </p:sp>
    </p:spTree>
    <p:extLst>
      <p:ext uri="{BB962C8B-B14F-4D97-AF65-F5344CB8AC3E}">
        <p14:creationId xmlns:p14="http://schemas.microsoft.com/office/powerpoint/2010/main" val="2544299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Il rapporto di lavoro fra familiari</a:t>
            </a:r>
          </a:p>
        </p:txBody>
      </p:sp>
      <p:sp>
        <p:nvSpPr>
          <p:cNvPr id="3" name="Segnaposto contenuto 2"/>
          <p:cNvSpPr>
            <a:spLocks noGrp="1"/>
          </p:cNvSpPr>
          <p:nvPr>
            <p:ph idx="1"/>
          </p:nvPr>
        </p:nvSpPr>
        <p:spPr/>
        <p:txBody>
          <a:bodyPr/>
          <a:lstStyle/>
          <a:p>
            <a:pPr marL="0" indent="0">
              <a:buNone/>
            </a:pPr>
            <a:endParaRPr lang="it-IT"/>
          </a:p>
          <a:p>
            <a:pPr marL="0" indent="0">
              <a:buNone/>
            </a:pPr>
            <a:r>
              <a:rPr lang="it-IT"/>
              <a:t>Impossibile?????    NO!!!!!!</a:t>
            </a:r>
          </a:p>
          <a:p>
            <a:pPr marL="0" indent="0">
              <a:buNone/>
            </a:pPr>
            <a:endParaRPr lang="it-IT"/>
          </a:p>
          <a:p>
            <a:pPr marL="0" indent="0">
              <a:buNone/>
            </a:pPr>
            <a:r>
              <a:rPr lang="it-IT"/>
              <a:t>Anche alcune fonti </a:t>
            </a:r>
            <a:r>
              <a:rPr lang="it-IT" b="1"/>
              <a:t>normative </a:t>
            </a:r>
            <a:r>
              <a:rPr lang="it-IT"/>
              <a:t>prevedono, anche se non tutte espressamente, il rapporto di lavoro subordinato fra familiari….</a:t>
            </a:r>
            <a:endParaRPr lang="it-IT" b="1"/>
          </a:p>
        </p:txBody>
      </p:sp>
    </p:spTree>
    <p:extLst>
      <p:ext uri="{BB962C8B-B14F-4D97-AF65-F5344CB8AC3E}">
        <p14:creationId xmlns:p14="http://schemas.microsoft.com/office/powerpoint/2010/main" val="40336149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Il rapporto di lavoro fra familiari</a:t>
            </a:r>
          </a:p>
        </p:txBody>
      </p:sp>
      <p:sp>
        <p:nvSpPr>
          <p:cNvPr id="3" name="Segnaposto contenuto 2"/>
          <p:cNvSpPr>
            <a:spLocks noGrp="1"/>
          </p:cNvSpPr>
          <p:nvPr>
            <p:ph idx="1"/>
          </p:nvPr>
        </p:nvSpPr>
        <p:spPr/>
        <p:txBody>
          <a:bodyPr>
            <a:normAutofit/>
          </a:bodyPr>
          <a:lstStyle/>
          <a:p>
            <a:pPr marL="0" indent="0">
              <a:buNone/>
            </a:pPr>
            <a:r>
              <a:rPr lang="it-IT"/>
              <a:t>art. 230-bis c.c.</a:t>
            </a:r>
          </a:p>
          <a:p>
            <a:pPr marL="0" indent="0">
              <a:buNone/>
            </a:pPr>
            <a:endParaRPr lang="it-IT"/>
          </a:p>
          <a:p>
            <a:pPr marL="0" indent="0">
              <a:buNone/>
            </a:pPr>
            <a:r>
              <a:rPr lang="it-IT"/>
              <a:t> «</a:t>
            </a:r>
            <a:r>
              <a:rPr lang="it-IT" b="1"/>
              <a:t>Salvo che sia configurabile un diverso rapporto</a:t>
            </a:r>
            <a:r>
              <a:rPr lang="it-IT"/>
              <a:t>, il familiare che presta in modo continuativo la sua attività di lavoro nella famiglia o nell’impresa familiare ha diritto al mantenimento secondo la condizione patrimoniale della famiglia e partecipa agli utili dell’impresa familiare ed ai beni acquistati con essi nonché agli incrementi  dell’azienda, anche in ordine all’avviamento, in proporzione alla quantità e qualità del lavoro prestato»</a:t>
            </a:r>
          </a:p>
        </p:txBody>
      </p:sp>
    </p:spTree>
    <p:extLst>
      <p:ext uri="{BB962C8B-B14F-4D97-AF65-F5344CB8AC3E}">
        <p14:creationId xmlns:p14="http://schemas.microsoft.com/office/powerpoint/2010/main" val="24582024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Il rapporto di lavoro fra familiari</a:t>
            </a:r>
          </a:p>
        </p:txBody>
      </p:sp>
      <p:sp>
        <p:nvSpPr>
          <p:cNvPr id="3" name="Segnaposto contenuto 2"/>
          <p:cNvSpPr>
            <a:spLocks noGrp="1"/>
          </p:cNvSpPr>
          <p:nvPr>
            <p:ph idx="1"/>
          </p:nvPr>
        </p:nvSpPr>
        <p:spPr/>
        <p:txBody>
          <a:bodyPr>
            <a:normAutofit fontScale="92500" lnSpcReduction="20000"/>
          </a:bodyPr>
          <a:lstStyle/>
          <a:p>
            <a:pPr marL="0" indent="0">
              <a:buNone/>
            </a:pPr>
            <a:r>
              <a:rPr lang="it-IT"/>
              <a:t>D.P.R. n. 1403/1971</a:t>
            </a:r>
          </a:p>
          <a:p>
            <a:pPr marL="0" indent="0">
              <a:buNone/>
            </a:pPr>
            <a:r>
              <a:rPr lang="it-IT"/>
              <a:t>Riguarda gli addetti ai lavori domestici e familiari….</a:t>
            </a:r>
          </a:p>
          <a:p>
            <a:pPr marL="0" indent="0">
              <a:buNone/>
            </a:pPr>
            <a:r>
              <a:rPr lang="it-IT"/>
              <a:t>all’art. 1 prevede che quando il lavoratore o la lavoratrice è parente o affine del soggetto in favore del quale l’attività è svolta ha comunque diritto alla copertura assicurativa prevista dalla legge: ma occorre che dia la prova del rapporto di lavoro. </a:t>
            </a:r>
          </a:p>
          <a:p>
            <a:pPr marL="0" indent="0">
              <a:buNone/>
            </a:pPr>
            <a:r>
              <a:rPr lang="it-IT"/>
              <a:t>Tale prova, tuttavia, i parenti, gli affini, nonché il coniuge non devono fornirla se l’assistenza è rivolta ad invalidi di ogni tipo, mutilati e ciechi civili, sacerdoti secolari di culto cattolico e componenti di comunità religiose o militari di tipo familiare.</a:t>
            </a:r>
          </a:p>
          <a:p>
            <a:pPr marL="0" indent="0">
              <a:buNone/>
            </a:pPr>
            <a:r>
              <a:rPr lang="it-IT"/>
              <a:t>Su questa base normativa, l’Inps riconosce la validità del rapporto di lavoro di tipo assistenziale fra coniugi, parenti ed affini quando la prestazione è rivolta ad invalidi e ciechi, così come ai titolari di assegno di accompagnamento (circolare n. 89/1989).</a:t>
            </a:r>
          </a:p>
        </p:txBody>
      </p:sp>
    </p:spTree>
    <p:extLst>
      <p:ext uri="{BB962C8B-B14F-4D97-AF65-F5344CB8AC3E}">
        <p14:creationId xmlns:p14="http://schemas.microsoft.com/office/powerpoint/2010/main" val="18807122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1484784"/>
            <a:ext cx="8229600" cy="1944216"/>
          </a:xfrm>
        </p:spPr>
        <p:txBody>
          <a:bodyPr>
            <a:normAutofit/>
          </a:bodyPr>
          <a:lstStyle/>
          <a:p>
            <a:pPr marL="742950" indent="-742950">
              <a:buFont typeface="+mj-lt"/>
              <a:buAutoNum type="arabicParenR"/>
            </a:pPr>
            <a:r>
              <a:rPr lang="it-IT" b="1"/>
              <a:t>L’ORIENTAMENTO DELL’INPS</a:t>
            </a:r>
          </a:p>
        </p:txBody>
      </p:sp>
      <p:pic>
        <p:nvPicPr>
          <p:cNvPr id="4" name="Immagin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0112" y="5887210"/>
            <a:ext cx="3738380" cy="970790"/>
          </a:xfrm>
          <a:prstGeom prst="rect">
            <a:avLst/>
          </a:prstGeom>
        </p:spPr>
      </p:pic>
    </p:spTree>
    <p:extLst>
      <p:ext uri="{BB962C8B-B14F-4D97-AF65-F5344CB8AC3E}">
        <p14:creationId xmlns:p14="http://schemas.microsoft.com/office/powerpoint/2010/main" val="2459166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Il lavoro subordinato</a:t>
            </a:r>
          </a:p>
        </p:txBody>
      </p:sp>
      <p:sp>
        <p:nvSpPr>
          <p:cNvPr id="3" name="Segnaposto contenuto 2"/>
          <p:cNvSpPr>
            <a:spLocks noGrp="1"/>
          </p:cNvSpPr>
          <p:nvPr>
            <p:ph idx="1"/>
          </p:nvPr>
        </p:nvSpPr>
        <p:spPr/>
        <p:txBody>
          <a:bodyPr>
            <a:normAutofit/>
          </a:bodyPr>
          <a:lstStyle/>
          <a:p>
            <a:endParaRPr lang="it-IT" sz="2800"/>
          </a:p>
          <a:p>
            <a:r>
              <a:rPr lang="it-IT" sz="2800"/>
              <a:t>ART 2094 CC: </a:t>
            </a:r>
            <a:br>
              <a:rPr lang="it-IT" sz="2800"/>
            </a:br>
            <a:endParaRPr lang="it-IT" sz="2800"/>
          </a:p>
          <a:p>
            <a:pPr marL="0" indent="0">
              <a:buNone/>
            </a:pPr>
            <a:r>
              <a:rPr lang="it-IT" sz="2800"/>
              <a:t>«</a:t>
            </a:r>
            <a:r>
              <a:rPr lang="it-IT" altLang="it-IT" sz="2800"/>
              <a:t>E' prestatore di lavoro subordinato chi si obbliga mediante retribuzione a collaborare nell'impresa, prestando il proprio lavoro intellettuale o manuale alle dipendenze e sotto la direzione dell'imprenditore».</a:t>
            </a:r>
          </a:p>
          <a:p>
            <a:endParaRPr lang="it-IT" sz="2800"/>
          </a:p>
        </p:txBody>
      </p:sp>
    </p:spTree>
    <p:extLst>
      <p:ext uri="{BB962C8B-B14F-4D97-AF65-F5344CB8AC3E}">
        <p14:creationId xmlns:p14="http://schemas.microsoft.com/office/powerpoint/2010/main" val="11183388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Il lavoro subordinato</a:t>
            </a:r>
          </a:p>
        </p:txBody>
      </p:sp>
      <p:sp>
        <p:nvSpPr>
          <p:cNvPr id="3" name="Segnaposto contenuto 2"/>
          <p:cNvSpPr>
            <a:spLocks noGrp="1"/>
          </p:cNvSpPr>
          <p:nvPr>
            <p:ph idx="1"/>
          </p:nvPr>
        </p:nvSpPr>
        <p:spPr/>
        <p:txBody>
          <a:bodyPr>
            <a:normAutofit lnSpcReduction="10000"/>
          </a:bodyPr>
          <a:lstStyle/>
          <a:p>
            <a:pPr marL="0" indent="0">
              <a:buNone/>
            </a:pPr>
            <a:endParaRPr lang="it-IT" sz="2800"/>
          </a:p>
          <a:p>
            <a:pPr marL="0" indent="0">
              <a:buNone/>
            </a:pPr>
            <a:r>
              <a:rPr lang="it-IT" sz="2800"/>
              <a:t>Le caratteristiche della subordinazione sono:</a:t>
            </a:r>
          </a:p>
          <a:p>
            <a:pPr marL="0" indent="0">
              <a:buNone/>
            </a:pPr>
            <a:endParaRPr lang="it-IT" sz="2800"/>
          </a:p>
          <a:p>
            <a:r>
              <a:rPr lang="it-IT" sz="2800"/>
              <a:t>Sottoposizione ai poteri direttivi, di controllo e disciplinari;</a:t>
            </a:r>
          </a:p>
          <a:p>
            <a:endParaRPr lang="it-IT" sz="2800"/>
          </a:p>
          <a:p>
            <a:r>
              <a:rPr lang="it-IT" sz="2800"/>
              <a:t>Inserimento nell’organizzazione aziendale;</a:t>
            </a:r>
          </a:p>
          <a:p>
            <a:endParaRPr lang="it-IT" sz="2800"/>
          </a:p>
          <a:p>
            <a:r>
              <a:rPr lang="it-IT" sz="2800"/>
              <a:t>Uso di strumenti messi a disposizione dal datore di lavoro;</a:t>
            </a:r>
          </a:p>
        </p:txBody>
      </p:sp>
    </p:spTree>
    <p:extLst>
      <p:ext uri="{BB962C8B-B14F-4D97-AF65-F5344CB8AC3E}">
        <p14:creationId xmlns:p14="http://schemas.microsoft.com/office/powerpoint/2010/main" val="8876648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Il lavoro subordinato</a:t>
            </a:r>
          </a:p>
        </p:txBody>
      </p:sp>
      <p:sp>
        <p:nvSpPr>
          <p:cNvPr id="3" name="Segnaposto contenuto 2"/>
          <p:cNvSpPr>
            <a:spLocks noGrp="1"/>
          </p:cNvSpPr>
          <p:nvPr>
            <p:ph idx="1"/>
          </p:nvPr>
        </p:nvSpPr>
        <p:spPr/>
        <p:txBody>
          <a:bodyPr>
            <a:normAutofit lnSpcReduction="10000"/>
          </a:bodyPr>
          <a:lstStyle/>
          <a:p>
            <a:endParaRPr lang="it-IT" altLang="it-IT" sz="2800"/>
          </a:p>
          <a:p>
            <a:r>
              <a:rPr lang="it-IT" altLang="it-IT" sz="2800"/>
              <a:t>l'insussistenza di un rischio di impresa in capo al dipendente;</a:t>
            </a:r>
          </a:p>
          <a:p>
            <a:endParaRPr lang="it-IT" altLang="it-IT" sz="2800"/>
          </a:p>
          <a:p>
            <a:r>
              <a:rPr lang="it-IT" sz="2800"/>
              <a:t>la retribuzione periodica;</a:t>
            </a:r>
          </a:p>
          <a:p>
            <a:endParaRPr lang="it-IT" sz="2800"/>
          </a:p>
          <a:p>
            <a:r>
              <a:rPr lang="it-IT" altLang="it-IT" sz="2800"/>
              <a:t>l'obbligo di comunicazione delle proprie presenze ed assenze dal posto di lavoro; </a:t>
            </a:r>
          </a:p>
          <a:p>
            <a:endParaRPr lang="it-IT" altLang="it-IT" sz="2800"/>
          </a:p>
          <a:p>
            <a:r>
              <a:rPr lang="it-IT" altLang="it-IT" sz="2800"/>
              <a:t>l'osservanza di un orario di lavoro; </a:t>
            </a:r>
            <a:endParaRPr lang="it-IT" sz="2800"/>
          </a:p>
          <a:p>
            <a:endParaRPr lang="it-IT" sz="2800"/>
          </a:p>
        </p:txBody>
      </p:sp>
    </p:spTree>
    <p:extLst>
      <p:ext uri="{BB962C8B-B14F-4D97-AF65-F5344CB8AC3E}">
        <p14:creationId xmlns:p14="http://schemas.microsoft.com/office/powerpoint/2010/main" val="1469677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92080"/>
            <a:ext cx="2139696" cy="1261872"/>
          </a:xfrm>
        </p:spPr>
        <p:txBody>
          <a:bodyPr anchor="b">
            <a:normAutofit/>
          </a:bodyPr>
          <a:lstStyle/>
          <a:p>
            <a:r>
              <a:rPr lang="it-IT" b="1"/>
              <a:t>Il rapporto di lavoro dei familiari</a:t>
            </a:r>
          </a:p>
        </p:txBody>
      </p:sp>
      <p:sp>
        <p:nvSpPr>
          <p:cNvPr id="9" name="Text Placeholder 3">
            <a:extLst>
              <a:ext uri="{FF2B5EF4-FFF2-40B4-BE49-F238E27FC236}">
                <a16:creationId xmlns:a16="http://schemas.microsoft.com/office/drawing/2014/main" id="{066F7CF0-409A-B912-B3A7-FCB69643E8FA}"/>
              </a:ext>
            </a:extLst>
          </p:cNvPr>
          <p:cNvSpPr>
            <a:spLocks noGrp="1"/>
          </p:cNvSpPr>
          <p:nvPr>
            <p:ph type="body" sz="half" idx="2"/>
          </p:nvPr>
        </p:nvSpPr>
        <p:spPr>
          <a:xfrm>
            <a:off x="457201" y="2130552"/>
            <a:ext cx="2139696" cy="4243615"/>
          </a:xfrm>
        </p:spPr>
        <p:txBody>
          <a:bodyPr/>
          <a:lstStyle/>
          <a:p>
            <a:endParaRPr lang="en-US"/>
          </a:p>
        </p:txBody>
      </p:sp>
      <p:sp>
        <p:nvSpPr>
          <p:cNvPr id="11" name="Date Placeholder 4">
            <a:extLst>
              <a:ext uri="{FF2B5EF4-FFF2-40B4-BE49-F238E27FC236}">
                <a16:creationId xmlns:a16="http://schemas.microsoft.com/office/drawing/2014/main" id="{A879138E-5406-628F-9ED2-BF5B672383E6}"/>
              </a:ext>
            </a:extLst>
          </p:cNvPr>
          <p:cNvSpPr>
            <a:spLocks noGrp="1"/>
          </p:cNvSpPr>
          <p:nvPr>
            <p:ph type="dt" sz="half" idx="10"/>
          </p:nvPr>
        </p:nvSpPr>
        <p:spPr>
          <a:xfrm>
            <a:off x="457200" y="18288"/>
            <a:ext cx="2895600" cy="329184"/>
          </a:xfrm>
        </p:spPr>
        <p:txBody>
          <a:bodyPr/>
          <a:lstStyle/>
          <a:p>
            <a:pPr>
              <a:spcAft>
                <a:spcPts val="600"/>
              </a:spcAft>
            </a:pPr>
            <a:r>
              <a:rPr lang="it-IT"/>
              <a:t>26/11/2019</a:t>
            </a:r>
          </a:p>
        </p:txBody>
      </p:sp>
      <p:graphicFrame>
        <p:nvGraphicFramePr>
          <p:cNvPr id="5" name="Segnaposto contenuto 2">
            <a:extLst>
              <a:ext uri="{FF2B5EF4-FFF2-40B4-BE49-F238E27FC236}">
                <a16:creationId xmlns:a16="http://schemas.microsoft.com/office/drawing/2014/main" id="{959AE5F1-096B-B6E3-CDFE-C8223944BB5B}"/>
              </a:ext>
            </a:extLst>
          </p:cNvPr>
          <p:cNvGraphicFramePr>
            <a:graphicFrameLocks noGrp="1"/>
          </p:cNvGraphicFramePr>
          <p:nvPr>
            <p:ph idx="1"/>
            <p:extLst>
              <p:ext uri="{D42A27DB-BD31-4B8C-83A1-F6EECF244321}">
                <p14:modId xmlns:p14="http://schemas.microsoft.com/office/powerpoint/2010/main" val="3148944286"/>
              </p:ext>
            </p:extLst>
          </p:nvPr>
        </p:nvGraphicFramePr>
        <p:xfrm>
          <a:off x="2971800" y="792080"/>
          <a:ext cx="5715000" cy="5577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25156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a:t>OSSERVANZA ORARIO DI LAVORO</a:t>
            </a:r>
          </a:p>
        </p:txBody>
      </p:sp>
      <p:sp>
        <p:nvSpPr>
          <p:cNvPr id="3" name="Segnaposto contenuto 2"/>
          <p:cNvSpPr>
            <a:spLocks noGrp="1"/>
          </p:cNvSpPr>
          <p:nvPr>
            <p:ph idx="1"/>
          </p:nvPr>
        </p:nvSpPr>
        <p:spPr/>
        <p:txBody>
          <a:bodyPr>
            <a:normAutofit fontScale="92500" lnSpcReduction="20000"/>
          </a:bodyPr>
          <a:lstStyle/>
          <a:p>
            <a:pPr marL="0" indent="0">
              <a:buNone/>
            </a:pPr>
            <a:r>
              <a:rPr lang="it-IT" sz="2800">
                <a:solidFill>
                  <a:srgbClr val="404040"/>
                </a:solidFill>
                <a:latin typeface="Calibri"/>
              </a:rPr>
              <a:t>L’ASSOGGETTAMENTO DEL LAVORATORE SUBORDINATO AL POTERE DIRETTIVO, ORGANIZZATIVO E DISCIPLINARE DEL DATORE DI LAVORO SI ESPLICA ANCHE NELLA CIRCOSTANZA DI ESEGUIRE LA PRESTAZIONE NEGLI ORARI E NEI GIORNI INDICATI DALL’IMPRENDITORE</a:t>
            </a:r>
          </a:p>
          <a:p>
            <a:pPr marL="0" indent="0">
              <a:buNone/>
            </a:pPr>
            <a:endParaRPr lang="it-IT" sz="2800">
              <a:solidFill>
                <a:srgbClr val="404040"/>
              </a:solidFill>
              <a:latin typeface="Calibri"/>
            </a:endParaRPr>
          </a:p>
          <a:p>
            <a:pPr marL="0" indent="0">
              <a:buNone/>
            </a:pPr>
            <a:endParaRPr lang="it-IT" sz="2800">
              <a:solidFill>
                <a:srgbClr val="404040"/>
              </a:solidFill>
              <a:latin typeface="Calibri"/>
            </a:endParaRPr>
          </a:p>
          <a:p>
            <a:pPr marL="0" indent="0">
              <a:buNone/>
            </a:pPr>
            <a:endParaRPr lang="it-IT" sz="2800">
              <a:solidFill>
                <a:srgbClr val="404040"/>
              </a:solidFill>
              <a:latin typeface="Calibri"/>
            </a:endParaRPr>
          </a:p>
          <a:p>
            <a:pPr marL="0" indent="0">
              <a:buNone/>
            </a:pPr>
            <a:r>
              <a:rPr lang="it-IT" sz="2800">
                <a:solidFill>
                  <a:srgbClr val="404040"/>
                </a:solidFill>
                <a:latin typeface="Calibri"/>
              </a:rPr>
              <a:t>IDEALMENTE E CONCRETAMENTE IL LAVORATORE SUBORDINATO METTE A DISPOSIZIONE LE SUE ENERGIE MANUALI E INTELLETTUALI CON CONTINUITA’ RISPETTANDO UN ORARIO CHE VIENE DETERMINATO IN SEDE DI ASSUNZIONE E FORMALIZZATO NEL CONTRATTO INDIVIDUALE DI LAVORO</a:t>
            </a:r>
            <a:endParaRPr lang="it-IT"/>
          </a:p>
        </p:txBody>
      </p:sp>
      <p:sp>
        <p:nvSpPr>
          <p:cNvPr id="4" name="Freccia in giù 3"/>
          <p:cNvSpPr/>
          <p:nvPr/>
        </p:nvSpPr>
        <p:spPr>
          <a:xfrm>
            <a:off x="4211960" y="3501008"/>
            <a:ext cx="576064" cy="7200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1071371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z="4500">
                <a:solidFill>
                  <a:srgbClr val="676A55"/>
                </a:solidFill>
              </a:rPr>
              <a:t>OSSERVANZA ORARIO DI LAVORO</a:t>
            </a:r>
            <a:endParaRPr lang="it-IT"/>
          </a:p>
        </p:txBody>
      </p:sp>
      <p:sp>
        <p:nvSpPr>
          <p:cNvPr id="3" name="Segnaposto contenuto 2"/>
          <p:cNvSpPr>
            <a:spLocks noGrp="1"/>
          </p:cNvSpPr>
          <p:nvPr>
            <p:ph idx="1"/>
          </p:nvPr>
        </p:nvSpPr>
        <p:spPr/>
        <p:txBody>
          <a:bodyPr>
            <a:normAutofit fontScale="70000" lnSpcReduction="20000"/>
          </a:bodyPr>
          <a:lstStyle/>
          <a:p>
            <a:pPr marL="0" indent="0">
              <a:buNone/>
            </a:pPr>
            <a:r>
              <a:rPr lang="it-IT" sz="4000">
                <a:solidFill>
                  <a:srgbClr val="404040"/>
                </a:solidFill>
                <a:latin typeface="Calibri"/>
              </a:rPr>
              <a:t>OSSERVARE L’ORARIO DI LAVORO IMPLICA</a:t>
            </a:r>
            <a:r>
              <a:rPr lang="it-IT" sz="2800">
                <a:solidFill>
                  <a:srgbClr val="404040"/>
                </a:solidFill>
                <a:latin typeface="Calibri"/>
              </a:rPr>
              <a:t>:</a:t>
            </a:r>
          </a:p>
          <a:p>
            <a:pPr marL="0" indent="0">
              <a:buNone/>
            </a:pPr>
            <a:endParaRPr lang="it-IT" sz="2800">
              <a:solidFill>
                <a:srgbClr val="404040"/>
              </a:solidFill>
              <a:latin typeface="Calibri"/>
            </a:endParaRPr>
          </a:p>
          <a:p>
            <a:r>
              <a:rPr lang="it-IT" sz="2800">
                <a:solidFill>
                  <a:srgbClr val="404040"/>
                </a:solidFill>
                <a:latin typeface="Calibri"/>
              </a:rPr>
              <a:t>OBBLIGO DI COMUNICARE LE ASSENZE PER MALATTIA;</a:t>
            </a:r>
          </a:p>
          <a:p>
            <a:endParaRPr lang="it-IT" sz="2800">
              <a:solidFill>
                <a:srgbClr val="404040"/>
              </a:solidFill>
              <a:latin typeface="Calibri"/>
            </a:endParaRPr>
          </a:p>
          <a:p>
            <a:r>
              <a:rPr lang="it-IT" sz="2800">
                <a:solidFill>
                  <a:srgbClr val="404040"/>
                </a:solidFill>
                <a:latin typeface="Calibri"/>
              </a:rPr>
              <a:t>OBBLIGO DI RICHIEDERE PREVENTIVAMENTE PERMESSI PER VARI MOTIVI</a:t>
            </a:r>
          </a:p>
          <a:p>
            <a:endParaRPr lang="it-IT" sz="2800">
              <a:solidFill>
                <a:srgbClr val="404040"/>
              </a:solidFill>
              <a:latin typeface="Calibri"/>
            </a:endParaRPr>
          </a:p>
          <a:p>
            <a:r>
              <a:rPr lang="it-IT" sz="2800">
                <a:solidFill>
                  <a:srgbClr val="404040"/>
                </a:solidFill>
                <a:latin typeface="Calibri"/>
              </a:rPr>
              <a:t>OBBLIGO DI EFFETTUARE LE FERIE SECONDO LE DISPOSIZIONI DETTATE DAL DATORE DI LAVORO</a:t>
            </a:r>
          </a:p>
          <a:p>
            <a:endParaRPr lang="it-IT" sz="2800">
              <a:solidFill>
                <a:srgbClr val="404040"/>
              </a:solidFill>
              <a:latin typeface="Calibri"/>
            </a:endParaRPr>
          </a:p>
          <a:p>
            <a:r>
              <a:rPr lang="it-IT" sz="2800">
                <a:solidFill>
                  <a:srgbClr val="404040"/>
                </a:solidFill>
                <a:latin typeface="Calibri"/>
              </a:rPr>
              <a:t>DIRITTO/DOVERE DI FRUIRE DEL RIPOSO GIORNALIERO E SETTIMANALE</a:t>
            </a:r>
          </a:p>
          <a:p>
            <a:endParaRPr lang="it-IT" sz="2800">
              <a:solidFill>
                <a:srgbClr val="404040"/>
              </a:solidFill>
              <a:latin typeface="Calibri"/>
            </a:endParaRPr>
          </a:p>
          <a:p>
            <a:r>
              <a:rPr lang="it-IT" sz="2800">
                <a:solidFill>
                  <a:srgbClr val="404040"/>
                </a:solidFill>
                <a:latin typeface="Calibri"/>
              </a:rPr>
              <a:t>DIRITTO/DOVERE DI RISPETTARE I LIMITI POSTI IN MATERIA DI ORARIO</a:t>
            </a:r>
          </a:p>
          <a:p>
            <a:r>
              <a:rPr lang="it-IT" sz="2800">
                <a:solidFill>
                  <a:srgbClr val="404040"/>
                </a:solidFill>
                <a:latin typeface="Calibri"/>
              </a:rPr>
              <a:t>SETTIMANALE, STRAORDINARIO, LAVORO NOTTURNO.</a:t>
            </a:r>
            <a:endParaRPr lang="it-IT"/>
          </a:p>
        </p:txBody>
      </p:sp>
    </p:spTree>
    <p:extLst>
      <p:ext uri="{BB962C8B-B14F-4D97-AF65-F5344CB8AC3E}">
        <p14:creationId xmlns:p14="http://schemas.microsoft.com/office/powerpoint/2010/main" val="21383461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Il lavoro familiare subordinato </a:t>
            </a:r>
          </a:p>
        </p:txBody>
      </p:sp>
      <p:sp>
        <p:nvSpPr>
          <p:cNvPr id="3" name="Segnaposto contenuto 2"/>
          <p:cNvSpPr>
            <a:spLocks noGrp="1"/>
          </p:cNvSpPr>
          <p:nvPr>
            <p:ph idx="1"/>
          </p:nvPr>
        </p:nvSpPr>
        <p:spPr/>
        <p:txBody>
          <a:bodyPr>
            <a:normAutofit/>
          </a:bodyPr>
          <a:lstStyle/>
          <a:p>
            <a:endParaRPr lang="it-IT" sz="2800"/>
          </a:p>
          <a:p>
            <a:pPr marL="0" indent="0" algn="ctr">
              <a:buNone/>
            </a:pPr>
            <a:r>
              <a:rPr lang="it-IT" sz="2800"/>
              <a:t>Il lavoro familiare subordinato è </a:t>
            </a:r>
            <a:r>
              <a:rPr lang="it-IT" sz="2800" b="1"/>
              <a:t>concesso</a:t>
            </a:r>
            <a:r>
              <a:rPr lang="it-IT" sz="2800"/>
              <a:t> in quanto non esiste una norma che vieti esplicitamente al datore di lavoro di assumere un proprio familiare.</a:t>
            </a:r>
          </a:p>
          <a:p>
            <a:pPr algn="ctr"/>
            <a:endParaRPr lang="it-IT" sz="2800"/>
          </a:p>
          <a:p>
            <a:pPr marL="0" indent="0" algn="ctr">
              <a:buNone/>
            </a:pPr>
            <a:r>
              <a:rPr lang="it-IT" sz="2800"/>
              <a:t>Orientamento INPS: Il lavoro familiare è visto come uno </a:t>
            </a:r>
            <a:r>
              <a:rPr lang="it-IT" sz="2800" b="1" spc="-100"/>
              <a:t>strumento di dissimulazione</a:t>
            </a:r>
            <a:r>
              <a:rPr lang="it-IT" sz="2800" spc="-100"/>
              <a:t> </a:t>
            </a:r>
            <a:r>
              <a:rPr lang="it-IT" sz="2800"/>
              <a:t>per garantire una mera prestazione pensionistica.</a:t>
            </a:r>
          </a:p>
          <a:p>
            <a:endParaRPr lang="it-IT" sz="2800"/>
          </a:p>
        </p:txBody>
      </p:sp>
    </p:spTree>
    <p:extLst>
      <p:ext uri="{BB962C8B-B14F-4D97-AF65-F5344CB8AC3E}">
        <p14:creationId xmlns:p14="http://schemas.microsoft.com/office/powerpoint/2010/main" val="15808715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L’orientamento dell’Inps</a:t>
            </a:r>
          </a:p>
        </p:txBody>
      </p:sp>
      <p:sp>
        <p:nvSpPr>
          <p:cNvPr id="3" name="Segnaposto contenuto 2"/>
          <p:cNvSpPr>
            <a:spLocks noGrp="1"/>
          </p:cNvSpPr>
          <p:nvPr>
            <p:ph idx="1"/>
          </p:nvPr>
        </p:nvSpPr>
        <p:spPr/>
        <p:txBody>
          <a:bodyPr>
            <a:normAutofit/>
          </a:bodyPr>
          <a:lstStyle/>
          <a:p>
            <a:pPr marL="0" indent="0" algn="ctr">
              <a:buNone/>
            </a:pPr>
            <a:r>
              <a:rPr lang="it-IT" sz="2800" dirty="0"/>
              <a:t>Circolare Inps n°179/1989</a:t>
            </a:r>
          </a:p>
          <a:p>
            <a:pPr marL="0" indent="0" algn="ctr">
              <a:buNone/>
            </a:pPr>
            <a:endParaRPr lang="it-IT" sz="2800" dirty="0"/>
          </a:p>
          <a:p>
            <a:pPr marL="0" indent="0" algn="ctr">
              <a:buNone/>
            </a:pPr>
            <a:r>
              <a:rPr lang="it-IT" sz="2800" dirty="0"/>
              <a:t>Riferimento art 2094 c.c.</a:t>
            </a:r>
          </a:p>
          <a:p>
            <a:pPr marL="0" indent="0" algn="ctr">
              <a:buNone/>
            </a:pPr>
            <a:r>
              <a:rPr lang="it-IT" sz="2800" dirty="0"/>
              <a:t>Per stabilire se il rapporto tra datore di lavoro e familiare realizzi lo schema delineato dall’art. 2094 c.c., soccorre la giurisprudenza della Corte di Cassazione, relativa proprio ai rapporti di lavoro tra strettissimi parenti ed affini sia conviventi che non conviventi.</a:t>
            </a:r>
          </a:p>
          <a:p>
            <a:pPr marL="0" indent="0">
              <a:buNone/>
            </a:pPr>
            <a:endParaRPr lang="it-IT" sz="2800" dirty="0"/>
          </a:p>
        </p:txBody>
      </p:sp>
      <p:sp>
        <p:nvSpPr>
          <p:cNvPr id="6" name="Freccia in giù 5"/>
          <p:cNvSpPr/>
          <p:nvPr/>
        </p:nvSpPr>
        <p:spPr>
          <a:xfrm>
            <a:off x="4197300" y="2132856"/>
            <a:ext cx="28803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8948436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L’orientamento dell’Inps</a:t>
            </a:r>
          </a:p>
        </p:txBody>
      </p:sp>
      <p:sp>
        <p:nvSpPr>
          <p:cNvPr id="3" name="Segnaposto contenuto 2"/>
          <p:cNvSpPr>
            <a:spLocks noGrp="1"/>
          </p:cNvSpPr>
          <p:nvPr>
            <p:ph idx="1"/>
          </p:nvPr>
        </p:nvSpPr>
        <p:spPr/>
        <p:txBody>
          <a:bodyPr>
            <a:normAutofit/>
          </a:bodyPr>
          <a:lstStyle/>
          <a:p>
            <a:pPr marL="0" indent="0" algn="ctr">
              <a:buNone/>
            </a:pPr>
            <a:r>
              <a:rPr lang="it-IT" sz="2800"/>
              <a:t>Riferimenti a sentenze:</a:t>
            </a:r>
          </a:p>
          <a:p>
            <a:r>
              <a:rPr lang="it-IT" sz="2800"/>
              <a:t>Le prestazioni svolte fra persone conviventi (legate da vincoli di parentela o affinità)</a:t>
            </a:r>
            <a:br>
              <a:rPr lang="it-IT" sz="2800"/>
            </a:br>
            <a:r>
              <a:rPr lang="it-IT" sz="2800"/>
              <a:t>si presumono </a:t>
            </a:r>
            <a:r>
              <a:rPr lang="it-IT" sz="2800" b="1"/>
              <a:t>gratuite</a:t>
            </a:r>
            <a:r>
              <a:rPr lang="it-IT" sz="2800"/>
              <a:t> e non ricollegabili ad un rapporto di lavoro;</a:t>
            </a:r>
          </a:p>
          <a:p>
            <a:endParaRPr lang="it-IT" sz="2800"/>
          </a:p>
          <a:p>
            <a:r>
              <a:rPr lang="it-IT" altLang="it-IT" sz="2800"/>
              <a:t>La presunzione di </a:t>
            </a:r>
            <a:r>
              <a:rPr lang="it-IT" altLang="it-IT" sz="2800" b="1"/>
              <a:t>gratuità</a:t>
            </a:r>
            <a:r>
              <a:rPr lang="it-IT" altLang="it-IT" sz="2800"/>
              <a:t> delle prestazioni sussiste  anche nel caso di attività lavorativa eseguita nell'ambito  di un'impresa con criteri  prevalentemente familiari;</a:t>
            </a:r>
            <a:endParaRPr lang="it-IT" sz="2800"/>
          </a:p>
          <a:p>
            <a:pPr marL="0" indent="0">
              <a:buNone/>
            </a:pPr>
            <a:endParaRPr lang="it-IT" sz="2800"/>
          </a:p>
        </p:txBody>
      </p:sp>
    </p:spTree>
    <p:extLst>
      <p:ext uri="{BB962C8B-B14F-4D97-AF65-F5344CB8AC3E}">
        <p14:creationId xmlns:p14="http://schemas.microsoft.com/office/powerpoint/2010/main" val="6974539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L’orientamento dell’Inps</a:t>
            </a:r>
          </a:p>
        </p:txBody>
      </p:sp>
      <p:sp>
        <p:nvSpPr>
          <p:cNvPr id="3" name="Segnaposto contenuto 2"/>
          <p:cNvSpPr>
            <a:spLocks noGrp="1"/>
          </p:cNvSpPr>
          <p:nvPr>
            <p:ph idx="1"/>
          </p:nvPr>
        </p:nvSpPr>
        <p:spPr/>
        <p:txBody>
          <a:bodyPr>
            <a:normAutofit/>
          </a:bodyPr>
          <a:lstStyle/>
          <a:p>
            <a:pPr marL="0" indent="0" algn="ctr">
              <a:buNone/>
            </a:pPr>
            <a:r>
              <a:rPr lang="it-IT" sz="2800" dirty="0"/>
              <a:t>Riferimenti:</a:t>
            </a:r>
          </a:p>
          <a:p>
            <a:r>
              <a:rPr lang="it-IT" sz="2800" dirty="0"/>
              <a:t>Nel caso in cui i soggetti del rapporto di lavoro siano </a:t>
            </a:r>
            <a:r>
              <a:rPr lang="it-IT" sz="2800" b="1" dirty="0"/>
              <a:t>conviventi</a:t>
            </a:r>
            <a:r>
              <a:rPr lang="it-IT" sz="2800" dirty="0"/>
              <a:t> le relazioni di affetti (familiari e di interessi) giustifica la presunzione di gratuità;</a:t>
            </a:r>
          </a:p>
          <a:p>
            <a:endParaRPr lang="it-IT" sz="2800" dirty="0"/>
          </a:p>
          <a:p>
            <a:pPr marL="0" indent="0" algn="ctr">
              <a:buNone/>
            </a:pPr>
            <a:r>
              <a:rPr lang="it-IT" sz="2800" dirty="0"/>
              <a:t>Non valido per soggetti non conviventi.</a:t>
            </a:r>
          </a:p>
        </p:txBody>
      </p:sp>
      <p:sp>
        <p:nvSpPr>
          <p:cNvPr id="4" name="Freccia in giù 3"/>
          <p:cNvSpPr/>
          <p:nvPr/>
        </p:nvSpPr>
        <p:spPr>
          <a:xfrm>
            <a:off x="4252366" y="3501008"/>
            <a:ext cx="28803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028141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L’orientamento dell’Inps</a:t>
            </a:r>
          </a:p>
        </p:txBody>
      </p:sp>
      <p:sp>
        <p:nvSpPr>
          <p:cNvPr id="3" name="Segnaposto contenuto 2"/>
          <p:cNvSpPr>
            <a:spLocks noGrp="1"/>
          </p:cNvSpPr>
          <p:nvPr>
            <p:ph idx="1"/>
          </p:nvPr>
        </p:nvSpPr>
        <p:spPr/>
        <p:txBody>
          <a:bodyPr>
            <a:normAutofit/>
          </a:bodyPr>
          <a:lstStyle/>
          <a:p>
            <a:pPr marL="0" indent="0" algn="ctr">
              <a:buNone/>
            </a:pPr>
            <a:endParaRPr lang="it-IT" sz="2800" dirty="0"/>
          </a:p>
          <a:p>
            <a:pPr marL="0" indent="0" algn="ctr">
              <a:buNone/>
            </a:pPr>
            <a:r>
              <a:rPr lang="it-IT" sz="2800" dirty="0"/>
              <a:t>L’orientamento dell’Inps è applicabile solo:</a:t>
            </a:r>
          </a:p>
          <a:p>
            <a:pPr algn="ctr"/>
            <a:r>
              <a:rPr lang="it-IT" sz="2800" dirty="0"/>
              <a:t>Per le imprese individuali</a:t>
            </a:r>
          </a:p>
          <a:p>
            <a:pPr algn="ctr"/>
            <a:r>
              <a:rPr lang="it-IT" sz="2800" dirty="0"/>
              <a:t>Per le società di persone</a:t>
            </a:r>
          </a:p>
          <a:p>
            <a:pPr algn="ctr"/>
            <a:r>
              <a:rPr lang="it-IT" sz="2800" dirty="0"/>
              <a:t>Per attività non rientranti nel concetto di impresa (es. studi professionali).</a:t>
            </a:r>
          </a:p>
          <a:p>
            <a:pPr algn="ctr"/>
            <a:endParaRPr lang="it-IT" sz="2800" dirty="0"/>
          </a:p>
          <a:p>
            <a:pPr marL="0" indent="0" algn="ctr">
              <a:buNone/>
            </a:pPr>
            <a:r>
              <a:rPr lang="it-IT" sz="2800" dirty="0"/>
              <a:t>L’orientamento Inps non è applicabile alle imprese familiari.</a:t>
            </a:r>
          </a:p>
        </p:txBody>
      </p:sp>
    </p:spTree>
    <p:extLst>
      <p:ext uri="{BB962C8B-B14F-4D97-AF65-F5344CB8AC3E}">
        <p14:creationId xmlns:p14="http://schemas.microsoft.com/office/powerpoint/2010/main" val="583556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lvl="0">
              <a:spcBef>
                <a:spcPct val="20000"/>
              </a:spcBef>
            </a:pPr>
            <a:r>
              <a:rPr lang="it-IT" sz="3200">
                <a:solidFill>
                  <a:prstClr val="black"/>
                </a:solidFill>
                <a:ea typeface="+mn-ea"/>
                <a:cs typeface="+mn-cs"/>
              </a:rPr>
              <a:t>La circolare INPS n° 179 del 1989</a:t>
            </a:r>
            <a:endParaRPr lang="it-IT"/>
          </a:p>
        </p:txBody>
      </p:sp>
      <p:sp>
        <p:nvSpPr>
          <p:cNvPr id="3" name="Segnaposto contenuto 2"/>
          <p:cNvSpPr>
            <a:spLocks noGrp="1"/>
          </p:cNvSpPr>
          <p:nvPr>
            <p:ph idx="1"/>
          </p:nvPr>
        </p:nvSpPr>
        <p:spPr/>
        <p:txBody>
          <a:bodyPr>
            <a:normAutofit/>
          </a:bodyPr>
          <a:lstStyle/>
          <a:p>
            <a:pPr marL="0" indent="0">
              <a:buNone/>
            </a:pPr>
            <a:r>
              <a:rPr lang="it-IT" dirty="0"/>
              <a:t>I vari casi individuati dalla circolare</a:t>
            </a:r>
          </a:p>
          <a:p>
            <a:pPr marL="0" indent="0">
              <a:buNone/>
            </a:pPr>
            <a:endParaRPr lang="it-IT" dirty="0"/>
          </a:p>
          <a:p>
            <a:pPr marL="0" indent="0" algn="just">
              <a:buNone/>
            </a:pPr>
            <a:r>
              <a:rPr lang="it-IT" dirty="0"/>
              <a:t>Nei casi in cui i soggetti del rapporto denunciato da </a:t>
            </a:r>
            <a:r>
              <a:rPr lang="it-IT" b="1" dirty="0"/>
              <a:t>imprese individuali o studi professionali</a:t>
            </a:r>
            <a:r>
              <a:rPr lang="it-IT" dirty="0"/>
              <a:t> siano coniugi, parenti entro il 3° grado ed affini entro il 2° grado conviventi del datore di lavoro, il rapporto </a:t>
            </a:r>
            <a:r>
              <a:rPr lang="it-IT" b="1" dirty="0"/>
              <a:t>si presume gratuito</a:t>
            </a:r>
            <a:r>
              <a:rPr lang="it-IT" dirty="0"/>
              <a:t> e quindi escluso dall'obbligo assicurativo, senza </a:t>
            </a:r>
            <a:r>
              <a:rPr lang="it-IT" dirty="0" err="1"/>
              <a:t>necessita'</a:t>
            </a:r>
            <a:r>
              <a:rPr lang="it-IT" dirty="0"/>
              <a:t> di accertamenti da parte dell'Istituto, </a:t>
            </a:r>
            <a:r>
              <a:rPr lang="it-IT" b="1" dirty="0"/>
              <a:t>se le parti non forniscono prove "rigorose", </a:t>
            </a:r>
            <a:r>
              <a:rPr lang="it-IT" b="1" dirty="0" err="1"/>
              <a:t>cioe'</a:t>
            </a:r>
            <a:r>
              <a:rPr lang="it-IT" b="1" dirty="0"/>
              <a:t> non soltanto formali, ma convincenti nel loro complesso, </a:t>
            </a:r>
            <a:r>
              <a:rPr lang="it-IT" b="1" dirty="0" err="1"/>
              <a:t>dell'onerosita'</a:t>
            </a:r>
            <a:r>
              <a:rPr lang="it-IT" b="1" dirty="0"/>
              <a:t> del rapporto stesso e della sua natura subordinata</a:t>
            </a:r>
            <a:r>
              <a:rPr lang="it-IT" dirty="0"/>
              <a:t>.</a:t>
            </a:r>
          </a:p>
        </p:txBody>
      </p:sp>
    </p:spTree>
    <p:extLst>
      <p:ext uri="{BB962C8B-B14F-4D97-AF65-F5344CB8AC3E}">
        <p14:creationId xmlns:p14="http://schemas.microsoft.com/office/powerpoint/2010/main" val="21897756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lvl="0">
              <a:spcBef>
                <a:spcPct val="20000"/>
              </a:spcBef>
            </a:pPr>
            <a:r>
              <a:rPr lang="it-IT" sz="3200">
                <a:solidFill>
                  <a:prstClr val="black"/>
                </a:solidFill>
                <a:ea typeface="+mn-ea"/>
                <a:cs typeface="+mn-cs"/>
              </a:rPr>
              <a:t>La circolare INPS n° 179 del 1989</a:t>
            </a:r>
            <a:endParaRPr lang="it-IT"/>
          </a:p>
        </p:txBody>
      </p:sp>
      <p:sp>
        <p:nvSpPr>
          <p:cNvPr id="3" name="Segnaposto contenuto 2"/>
          <p:cNvSpPr>
            <a:spLocks noGrp="1"/>
          </p:cNvSpPr>
          <p:nvPr>
            <p:ph idx="1"/>
          </p:nvPr>
        </p:nvSpPr>
        <p:spPr>
          <a:xfrm>
            <a:off x="467544" y="1628800"/>
            <a:ext cx="8229600" cy="4525963"/>
          </a:xfrm>
        </p:spPr>
        <p:txBody>
          <a:bodyPr>
            <a:normAutofit/>
          </a:bodyPr>
          <a:lstStyle/>
          <a:p>
            <a:pPr marL="0" indent="0" algn="just">
              <a:buNone/>
            </a:pPr>
            <a:endParaRPr lang="it-IT"/>
          </a:p>
          <a:p>
            <a:pPr marL="0" indent="0" algn="just">
              <a:buNone/>
            </a:pPr>
            <a:endParaRPr lang="it-IT" b="1"/>
          </a:p>
          <a:p>
            <a:pPr marL="0" indent="0" algn="just">
              <a:buNone/>
            </a:pPr>
            <a:endParaRPr lang="it-IT" b="1"/>
          </a:p>
          <a:p>
            <a:pPr marL="0" indent="0" algn="just">
              <a:buNone/>
            </a:pPr>
            <a:r>
              <a:rPr lang="it-IT" b="1"/>
              <a:t>Qualora non sussista convivenza ne' comunione di interessi, il rapporto si presume oneroso e quindi, soggetto all'obbligo assicurativo, alla stregua dei rapporti fra estranei, salva la </a:t>
            </a:r>
            <a:r>
              <a:rPr lang="it-IT" b="1" err="1"/>
              <a:t>facolta'</a:t>
            </a:r>
            <a:r>
              <a:rPr lang="it-IT" b="1"/>
              <a:t> dell'Istituto di procedere ad accertamenti.</a:t>
            </a:r>
          </a:p>
          <a:p>
            <a:pPr marL="0" indent="0" algn="just">
              <a:buNone/>
            </a:pPr>
            <a:r>
              <a:rPr lang="it-IT" b="1"/>
              <a:t>    </a:t>
            </a:r>
          </a:p>
          <a:p>
            <a:pPr marL="0" indent="0">
              <a:buNone/>
            </a:pPr>
            <a:endParaRPr lang="it-IT"/>
          </a:p>
        </p:txBody>
      </p:sp>
    </p:spTree>
    <p:extLst>
      <p:ext uri="{BB962C8B-B14F-4D97-AF65-F5344CB8AC3E}">
        <p14:creationId xmlns:p14="http://schemas.microsoft.com/office/powerpoint/2010/main" val="7097420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z="3600">
                <a:solidFill>
                  <a:srgbClr val="404040"/>
                </a:solidFill>
                <a:latin typeface="Calibri-Light"/>
              </a:rPr>
              <a:t>SOCIETA’ DI PERSONE</a:t>
            </a:r>
            <a:br>
              <a:rPr lang="it-IT" sz="3600">
                <a:solidFill>
                  <a:srgbClr val="404040"/>
                </a:solidFill>
                <a:latin typeface="Calibri-Light"/>
              </a:rPr>
            </a:br>
            <a:endParaRPr lang="it-IT" sz="3600"/>
          </a:p>
        </p:txBody>
      </p:sp>
      <p:sp>
        <p:nvSpPr>
          <p:cNvPr id="3" name="Segnaposto contenuto 2"/>
          <p:cNvSpPr>
            <a:spLocks noGrp="1"/>
          </p:cNvSpPr>
          <p:nvPr>
            <p:ph idx="1"/>
          </p:nvPr>
        </p:nvSpPr>
        <p:spPr/>
        <p:txBody>
          <a:bodyPr>
            <a:normAutofit/>
          </a:bodyPr>
          <a:lstStyle/>
          <a:p>
            <a:pPr marL="0" indent="0">
              <a:buNone/>
            </a:pPr>
            <a:r>
              <a:rPr lang="it-IT" dirty="0">
                <a:solidFill>
                  <a:srgbClr val="404040"/>
                </a:solidFill>
                <a:latin typeface="Calibri"/>
              </a:rPr>
              <a:t>In caso di rapporto di coniugio e convivenza tra lavoratore e socio di società di persone, la prestazione lavorativa deve presumersi come resa a </a:t>
            </a:r>
            <a:r>
              <a:rPr lang="it-IT" dirty="0">
                <a:solidFill>
                  <a:srgbClr val="FFC100"/>
                </a:solidFill>
                <a:latin typeface="Calibri"/>
              </a:rPr>
              <a:t>titolo gratuito </a:t>
            </a:r>
            <a:r>
              <a:rPr lang="it-IT" dirty="0">
                <a:solidFill>
                  <a:srgbClr val="404040"/>
                </a:solidFill>
                <a:latin typeface="Calibri"/>
              </a:rPr>
              <a:t>e per </a:t>
            </a:r>
            <a:r>
              <a:rPr lang="it-IT" dirty="0" err="1">
                <a:solidFill>
                  <a:srgbClr val="404040"/>
                </a:solidFill>
                <a:latin typeface="Calibri"/>
              </a:rPr>
              <a:t>affectio</a:t>
            </a:r>
            <a:r>
              <a:rPr lang="it-IT" dirty="0">
                <a:solidFill>
                  <a:srgbClr val="404040"/>
                </a:solidFill>
                <a:latin typeface="Calibri"/>
              </a:rPr>
              <a:t> parentale; tale presunzione può ritenersi superata solo con l’allegazione di prova rigorosa inerente la sussistenza di un effettivo regime di subordinazione, confermato dall’erogazione della retribuzione.</a:t>
            </a:r>
          </a:p>
          <a:p>
            <a:pPr marL="0" indent="0" algn="ctr">
              <a:buNone/>
            </a:pPr>
            <a:endParaRPr lang="it-IT" sz="2800" dirty="0">
              <a:solidFill>
                <a:srgbClr val="FF0000"/>
              </a:solidFill>
              <a:latin typeface="Calibri"/>
            </a:endParaRPr>
          </a:p>
          <a:p>
            <a:pPr marL="0" indent="0" algn="ctr">
              <a:buNone/>
            </a:pPr>
            <a:r>
              <a:rPr lang="it-IT" sz="2800" dirty="0">
                <a:solidFill>
                  <a:srgbClr val="FF0000"/>
                </a:solidFill>
                <a:latin typeface="Calibri"/>
              </a:rPr>
              <a:t>TRIBUNALE DI BERGAMO SENTENZA N. 369/2004</a:t>
            </a:r>
            <a:endParaRPr lang="it-IT" dirty="0"/>
          </a:p>
        </p:txBody>
      </p:sp>
    </p:spTree>
    <p:extLst>
      <p:ext uri="{BB962C8B-B14F-4D97-AF65-F5344CB8AC3E}">
        <p14:creationId xmlns:p14="http://schemas.microsoft.com/office/powerpoint/2010/main" val="1775162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1371600"/>
            <a:ext cx="7848600" cy="1927225"/>
          </a:xfrm>
        </p:spPr>
        <p:txBody>
          <a:bodyPr anchor="b">
            <a:normAutofit/>
          </a:bodyPr>
          <a:lstStyle/>
          <a:p>
            <a:r>
              <a:rPr lang="it-IT" b="1"/>
              <a:t>Le imprese familiari</a:t>
            </a:r>
          </a:p>
        </p:txBody>
      </p:sp>
      <p:sp>
        <p:nvSpPr>
          <p:cNvPr id="3" name="Segnaposto contenuto 2"/>
          <p:cNvSpPr>
            <a:spLocks noGrp="1"/>
          </p:cNvSpPr>
          <p:nvPr>
            <p:ph type="subTitle" idx="1"/>
          </p:nvPr>
        </p:nvSpPr>
        <p:spPr>
          <a:xfrm>
            <a:off x="685800" y="3505200"/>
            <a:ext cx="6400800" cy="1752600"/>
          </a:xfrm>
        </p:spPr>
        <p:txBody>
          <a:bodyPr>
            <a:normAutofit/>
          </a:bodyPr>
          <a:lstStyle/>
          <a:p>
            <a:endParaRPr lang="it-IT"/>
          </a:p>
          <a:p>
            <a:r>
              <a:rPr lang="it-IT"/>
              <a:t>Il 65 per cento delle imprese italiane è di tipo familiare</a:t>
            </a:r>
          </a:p>
        </p:txBody>
      </p:sp>
      <p:sp>
        <p:nvSpPr>
          <p:cNvPr id="8" name="Date Placeholder 3">
            <a:extLst>
              <a:ext uri="{FF2B5EF4-FFF2-40B4-BE49-F238E27FC236}">
                <a16:creationId xmlns:a16="http://schemas.microsoft.com/office/drawing/2014/main" id="{6FD67E38-CFAA-C9F1-4BC5-BD1E2BD64837}"/>
              </a:ext>
            </a:extLst>
          </p:cNvPr>
          <p:cNvSpPr>
            <a:spLocks noGrp="1"/>
          </p:cNvSpPr>
          <p:nvPr>
            <p:ph type="dt" sz="half" idx="10"/>
          </p:nvPr>
        </p:nvSpPr>
        <p:spPr>
          <a:xfrm>
            <a:off x="457200" y="18288"/>
            <a:ext cx="2895600" cy="329184"/>
          </a:xfrm>
        </p:spPr>
        <p:txBody>
          <a:bodyPr/>
          <a:lstStyle/>
          <a:p>
            <a:pPr>
              <a:spcAft>
                <a:spcPts val="600"/>
              </a:spcAft>
            </a:pPr>
            <a:r>
              <a:rPr lang="it-IT"/>
              <a:t>26/11/2019</a:t>
            </a:r>
          </a:p>
        </p:txBody>
      </p:sp>
    </p:spTree>
    <p:extLst>
      <p:ext uri="{BB962C8B-B14F-4D97-AF65-F5344CB8AC3E}">
        <p14:creationId xmlns:p14="http://schemas.microsoft.com/office/powerpoint/2010/main" val="34326965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lvl="0">
              <a:spcBef>
                <a:spcPct val="20000"/>
              </a:spcBef>
            </a:pPr>
            <a:r>
              <a:rPr lang="it-IT" sz="3200">
                <a:solidFill>
                  <a:prstClr val="black"/>
                </a:solidFill>
                <a:ea typeface="+mn-ea"/>
                <a:cs typeface="+mn-cs"/>
              </a:rPr>
              <a:t>La circolare INPS n° 179 del 1989</a:t>
            </a:r>
            <a:endParaRPr lang="it-IT"/>
          </a:p>
        </p:txBody>
      </p:sp>
      <p:sp>
        <p:nvSpPr>
          <p:cNvPr id="3" name="Segnaposto contenuto 2"/>
          <p:cNvSpPr>
            <a:spLocks noGrp="1"/>
          </p:cNvSpPr>
          <p:nvPr>
            <p:ph idx="1"/>
          </p:nvPr>
        </p:nvSpPr>
        <p:spPr>
          <a:xfrm>
            <a:off x="467544" y="2276872"/>
            <a:ext cx="8229600" cy="3877891"/>
          </a:xfrm>
        </p:spPr>
        <p:txBody>
          <a:bodyPr>
            <a:normAutofit fontScale="77500" lnSpcReduction="20000"/>
          </a:bodyPr>
          <a:lstStyle/>
          <a:p>
            <a:pPr marL="0" indent="0" algn="just">
              <a:buNone/>
            </a:pPr>
            <a:r>
              <a:rPr lang="it-IT" dirty="0"/>
              <a:t>DIPENDENTI DA SOCIETA' DI CAPITALI</a:t>
            </a:r>
          </a:p>
          <a:p>
            <a:pPr marL="0" indent="0" algn="just">
              <a:buNone/>
            </a:pPr>
            <a:r>
              <a:rPr lang="it-IT" dirty="0"/>
              <a:t>   </a:t>
            </a:r>
          </a:p>
          <a:p>
            <a:pPr marL="0" indent="0" algn="just">
              <a:buNone/>
            </a:pPr>
            <a:r>
              <a:rPr lang="it-IT" dirty="0"/>
              <a:t> Per i lavoratori legati da vincoli di coniugio, parentela o </a:t>
            </a:r>
            <a:r>
              <a:rPr lang="it-IT" dirty="0" err="1"/>
              <a:t>affinita'</a:t>
            </a:r>
            <a:r>
              <a:rPr lang="it-IT" dirty="0"/>
              <a:t> con soci amministratori ovvero soci di maggioranza di </a:t>
            </a:r>
            <a:r>
              <a:rPr lang="it-IT" dirty="0" err="1"/>
              <a:t>societa'</a:t>
            </a:r>
            <a:r>
              <a:rPr lang="it-IT" dirty="0"/>
              <a:t> di capitali, </a:t>
            </a:r>
            <a:r>
              <a:rPr lang="it-IT" b="1" dirty="0"/>
              <a:t>in via generale il rapporto di lavoro </a:t>
            </a:r>
            <a:r>
              <a:rPr lang="it-IT" b="1" dirty="0" err="1"/>
              <a:t>puo'</a:t>
            </a:r>
            <a:r>
              <a:rPr lang="it-IT" b="1" dirty="0"/>
              <a:t> essere convalidato in quanto il rapporto stesso intercorre con le </a:t>
            </a:r>
            <a:r>
              <a:rPr lang="it-IT" b="1" dirty="0" err="1"/>
              <a:t>societa'</a:t>
            </a:r>
            <a:r>
              <a:rPr lang="it-IT" b="1" dirty="0"/>
              <a:t> e non con i singoli soci</a:t>
            </a:r>
            <a:r>
              <a:rPr lang="it-IT" dirty="0"/>
              <a:t>.</a:t>
            </a:r>
          </a:p>
          <a:p>
            <a:pPr marL="0" indent="0" algn="just">
              <a:buNone/>
            </a:pPr>
            <a:r>
              <a:rPr lang="it-IT" dirty="0"/>
              <a:t>    E' peraltro necessario verificare il concreto assetto della </a:t>
            </a:r>
            <a:r>
              <a:rPr lang="it-IT" dirty="0" err="1"/>
              <a:t>societa'</a:t>
            </a:r>
            <a:r>
              <a:rPr lang="it-IT" dirty="0"/>
              <a:t> al fine di accertare se nel caso di specie sussistano le condizioni per il riconoscimento di un vero e proprio rapporto di lavoro subordinato (ad esempio se vi siano due soli soci, entrambi parenti conviventi o se il parente convivente del lavoratore sia titolare di tutti i poteri sociali o abbia la maggioranza delle azioni o delle quote sociali, il rapporto, </a:t>
            </a:r>
            <a:r>
              <a:rPr lang="it-IT" dirty="0" err="1"/>
              <a:t>ancorche</a:t>
            </a:r>
            <a:r>
              <a:rPr lang="it-IT" dirty="0"/>
              <a:t>' intercorso con la </a:t>
            </a:r>
            <a:r>
              <a:rPr lang="it-IT" dirty="0" err="1"/>
              <a:t>societa'</a:t>
            </a:r>
            <a:r>
              <a:rPr lang="it-IT" dirty="0"/>
              <a:t>, non </a:t>
            </a:r>
            <a:r>
              <a:rPr lang="it-IT" dirty="0" err="1"/>
              <a:t>e'</a:t>
            </a:r>
            <a:r>
              <a:rPr lang="it-IT" dirty="0"/>
              <a:t> convalidabile).</a:t>
            </a:r>
          </a:p>
          <a:p>
            <a:pPr marL="0" indent="0" algn="just">
              <a:buNone/>
            </a:pPr>
            <a:endParaRPr lang="it-IT" dirty="0"/>
          </a:p>
          <a:p>
            <a:pPr marL="0" indent="0">
              <a:buNone/>
            </a:pPr>
            <a:r>
              <a:rPr lang="it-IT" dirty="0"/>
              <a:t>    </a:t>
            </a:r>
          </a:p>
        </p:txBody>
      </p:sp>
    </p:spTree>
    <p:extLst>
      <p:ext uri="{BB962C8B-B14F-4D97-AF65-F5344CB8AC3E}">
        <p14:creationId xmlns:p14="http://schemas.microsoft.com/office/powerpoint/2010/main" val="34542832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F34EE20-CD3B-42D4-83B4-CD71CBEF1E28}"/>
              </a:ext>
            </a:extLst>
          </p:cNvPr>
          <p:cNvSpPr>
            <a:spLocks noGrp="1"/>
          </p:cNvSpPr>
          <p:nvPr>
            <p:ph type="title"/>
          </p:nvPr>
        </p:nvSpPr>
        <p:spPr/>
        <p:txBody>
          <a:bodyPr/>
          <a:lstStyle/>
          <a:p>
            <a:r>
              <a:rPr lang="it-IT"/>
              <a:t>Controtendenza</a:t>
            </a:r>
          </a:p>
        </p:txBody>
      </p:sp>
      <p:sp>
        <p:nvSpPr>
          <p:cNvPr id="3" name="Segnaposto contenuto 2">
            <a:extLst>
              <a:ext uri="{FF2B5EF4-FFF2-40B4-BE49-F238E27FC236}">
                <a16:creationId xmlns:a16="http://schemas.microsoft.com/office/drawing/2014/main" id="{2A1497C8-B640-4BEC-99E6-4A2B7498D331}"/>
              </a:ext>
            </a:extLst>
          </p:cNvPr>
          <p:cNvSpPr>
            <a:spLocks noGrp="1"/>
          </p:cNvSpPr>
          <p:nvPr>
            <p:ph idx="1"/>
          </p:nvPr>
        </p:nvSpPr>
        <p:spPr/>
        <p:txBody>
          <a:bodyPr>
            <a:normAutofit fontScale="85000" lnSpcReduction="10000"/>
          </a:bodyPr>
          <a:lstStyle/>
          <a:p>
            <a:pPr marL="0" indent="0" algn="ctr">
              <a:buNone/>
            </a:pPr>
            <a:r>
              <a:rPr lang="it-IT" dirty="0">
                <a:solidFill>
                  <a:srgbClr val="404040"/>
                </a:solidFill>
                <a:latin typeface="Calibri-Light"/>
              </a:rPr>
              <a:t>MESSAGGIO INPS N. 7068/2015</a:t>
            </a:r>
          </a:p>
          <a:p>
            <a:pPr marL="0" indent="0" algn="ctr">
              <a:buNone/>
            </a:pPr>
            <a:endParaRPr lang="it-IT" dirty="0"/>
          </a:p>
          <a:p>
            <a:pPr marL="0" indent="0">
              <a:buNone/>
            </a:pPr>
            <a:r>
              <a:rPr lang="it-IT" dirty="0">
                <a:solidFill>
                  <a:srgbClr val="404040"/>
                </a:solidFill>
                <a:latin typeface="Calibri"/>
              </a:rPr>
              <a:t>PARZIALE AVVICINAMENTO ORIENTAMENTI ISPETTIVI</a:t>
            </a:r>
          </a:p>
          <a:p>
            <a:pPr marL="0" indent="0">
              <a:buNone/>
            </a:pPr>
            <a:endParaRPr lang="it-IT" dirty="0">
              <a:solidFill>
                <a:srgbClr val="404040"/>
              </a:solidFill>
              <a:latin typeface="Calibri"/>
            </a:endParaRPr>
          </a:p>
          <a:p>
            <a:pPr marL="0" indent="0">
              <a:buNone/>
            </a:pPr>
            <a:r>
              <a:rPr lang="it-IT" dirty="0">
                <a:solidFill>
                  <a:srgbClr val="404040"/>
                </a:solidFill>
                <a:latin typeface="Calibri"/>
              </a:rPr>
              <a:t>L’ACCERTAMENTO DEI RAPPORTI DI LAVORO SUBORDINATO (EVENTUALMENTE FITTIZI) IN AMBITO AGRICOLO E NON AGRICOLO, </a:t>
            </a:r>
            <a:r>
              <a:rPr lang="it-IT" dirty="0">
                <a:solidFill>
                  <a:srgbClr val="FF0000"/>
                </a:solidFill>
                <a:latin typeface="Calibri"/>
              </a:rPr>
              <a:t>NON PUO’ PRESCINDERE </a:t>
            </a:r>
            <a:r>
              <a:rPr lang="it-IT" dirty="0">
                <a:solidFill>
                  <a:srgbClr val="404040"/>
                </a:solidFill>
                <a:latin typeface="Calibri"/>
              </a:rPr>
              <a:t>DALL’ANALISI DEGLI ASSETTI SOCIETARI E FAMILIARI CHE HANNO DATO LUOGO ALLA COSTITUZIONE DEL RAPPORTO DI LAVORO DIPENDENTE TRA COMPONENTI DELLO STESSO NUCLEO FAMILIARE</a:t>
            </a:r>
          </a:p>
          <a:p>
            <a:pPr marL="0" indent="0">
              <a:buNone/>
            </a:pPr>
            <a:endParaRPr lang="it-IT" dirty="0">
              <a:solidFill>
                <a:srgbClr val="404040"/>
              </a:solidFill>
              <a:latin typeface="Calibri"/>
            </a:endParaRPr>
          </a:p>
          <a:p>
            <a:pPr marL="0" indent="0">
              <a:buNone/>
            </a:pPr>
            <a:r>
              <a:rPr lang="it-IT" dirty="0">
                <a:solidFill>
                  <a:srgbClr val="FF0000"/>
                </a:solidFill>
                <a:latin typeface="Calibri"/>
              </a:rPr>
              <a:t>PER LA PRIMA VOLTA, </a:t>
            </a:r>
            <a:r>
              <a:rPr lang="it-IT" dirty="0">
                <a:solidFill>
                  <a:srgbClr val="404040"/>
                </a:solidFill>
                <a:latin typeface="Calibri"/>
              </a:rPr>
              <a:t>SI CONTRASTA IL PRINCIPIO DI:</a:t>
            </a:r>
          </a:p>
          <a:p>
            <a:pPr marL="0" indent="0">
              <a:buNone/>
            </a:pPr>
            <a:r>
              <a:rPr lang="it-IT" dirty="0">
                <a:solidFill>
                  <a:srgbClr val="404040"/>
                </a:solidFill>
                <a:latin typeface="Calibri"/>
              </a:rPr>
              <a:t>- GRATUITA’ DI PRESTAZIONI RESE IN AMBITO FAMILIARE;</a:t>
            </a:r>
          </a:p>
          <a:p>
            <a:pPr>
              <a:buFontTx/>
              <a:buChar char="-"/>
            </a:pPr>
            <a:r>
              <a:rPr lang="it-IT" dirty="0">
                <a:solidFill>
                  <a:srgbClr val="404040"/>
                </a:solidFill>
                <a:latin typeface="Calibri"/>
              </a:rPr>
              <a:t>ONERE DELLA PROVA CONTRARIA (NEL PASSATO, PER INPS, ONERE DELLA PROVA IN CAPO AL SOGGETTO CHE INVOCA L’ESISTENZA DEL LAVORO SUBORDINATO; </a:t>
            </a:r>
          </a:p>
          <a:p>
            <a:endParaRPr lang="it-IT" dirty="0"/>
          </a:p>
        </p:txBody>
      </p:sp>
      <p:sp>
        <p:nvSpPr>
          <p:cNvPr id="4" name="Segnaposto data 3">
            <a:extLst>
              <a:ext uri="{FF2B5EF4-FFF2-40B4-BE49-F238E27FC236}">
                <a16:creationId xmlns:a16="http://schemas.microsoft.com/office/drawing/2014/main" id="{7F18AF86-9F6B-4D1E-97AB-93C2284D6389}"/>
              </a:ext>
            </a:extLst>
          </p:cNvPr>
          <p:cNvSpPr>
            <a:spLocks noGrp="1"/>
          </p:cNvSpPr>
          <p:nvPr>
            <p:ph type="dt" sz="half" idx="10"/>
          </p:nvPr>
        </p:nvSpPr>
        <p:spPr/>
        <p:txBody>
          <a:bodyPr/>
          <a:lstStyle/>
          <a:p>
            <a:r>
              <a:rPr lang="it-IT"/>
              <a:t>26/11/2019</a:t>
            </a:r>
          </a:p>
        </p:txBody>
      </p:sp>
    </p:spTree>
    <p:extLst>
      <p:ext uri="{BB962C8B-B14F-4D97-AF65-F5344CB8AC3E}">
        <p14:creationId xmlns:p14="http://schemas.microsoft.com/office/powerpoint/2010/main" val="8859506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1484784"/>
            <a:ext cx="8229600" cy="1944216"/>
          </a:xfrm>
        </p:spPr>
        <p:txBody>
          <a:bodyPr>
            <a:normAutofit/>
          </a:bodyPr>
          <a:lstStyle/>
          <a:p>
            <a:pPr marL="742950" indent="-742950">
              <a:buFont typeface="+mj-lt"/>
              <a:buAutoNum type="arabicParenR" startAt="2"/>
            </a:pPr>
            <a:r>
              <a:rPr lang="it-IT" b="1"/>
              <a:t>L’ORIENTAMENTO DEL MINISTERO DEL LAVORO</a:t>
            </a:r>
          </a:p>
        </p:txBody>
      </p:sp>
      <p:pic>
        <p:nvPicPr>
          <p:cNvPr id="4" name="Immagin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0112" y="5887210"/>
            <a:ext cx="3738380" cy="970790"/>
          </a:xfrm>
          <a:prstGeom prst="rect">
            <a:avLst/>
          </a:prstGeom>
        </p:spPr>
      </p:pic>
    </p:spTree>
    <p:extLst>
      <p:ext uri="{BB962C8B-B14F-4D97-AF65-F5344CB8AC3E}">
        <p14:creationId xmlns:p14="http://schemas.microsoft.com/office/powerpoint/2010/main" val="15367741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Il lavoro autonomo</a:t>
            </a:r>
          </a:p>
        </p:txBody>
      </p:sp>
      <p:sp>
        <p:nvSpPr>
          <p:cNvPr id="3" name="Segnaposto contenuto 2"/>
          <p:cNvSpPr>
            <a:spLocks noGrp="1"/>
          </p:cNvSpPr>
          <p:nvPr>
            <p:ph idx="1"/>
          </p:nvPr>
        </p:nvSpPr>
        <p:spPr/>
        <p:txBody>
          <a:bodyPr>
            <a:normAutofit/>
          </a:bodyPr>
          <a:lstStyle/>
          <a:p>
            <a:endParaRPr lang="it-IT" sz="2800"/>
          </a:p>
          <a:p>
            <a:r>
              <a:rPr lang="it-IT" sz="2800"/>
              <a:t>ART 2222 CC:</a:t>
            </a:r>
          </a:p>
          <a:p>
            <a:pPr marL="0" indent="0">
              <a:buNone/>
            </a:pPr>
            <a:endParaRPr lang="it-IT" sz="2800"/>
          </a:p>
          <a:p>
            <a:pPr marL="0" indent="0">
              <a:buNone/>
            </a:pPr>
            <a:r>
              <a:rPr lang="it-IT" sz="2800"/>
              <a:t>«Quando una persona si obbliga a compiere verso un corrispettivo un'opera o un servizio, con lavoro prevalentemente proprio e senza vincolo di subordinazione nei confronti del committente […]»</a:t>
            </a:r>
          </a:p>
        </p:txBody>
      </p:sp>
    </p:spTree>
    <p:extLst>
      <p:ext uri="{BB962C8B-B14F-4D97-AF65-F5344CB8AC3E}">
        <p14:creationId xmlns:p14="http://schemas.microsoft.com/office/powerpoint/2010/main" val="9293964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a:t>L’orientamento del Ministero del Lavoro</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endParaRPr lang="it-IT" sz="2800"/>
          </a:p>
          <a:p>
            <a:pPr marL="0" indent="0" algn="ctr">
              <a:spcBef>
                <a:spcPts val="0"/>
              </a:spcBef>
              <a:buClrTx/>
              <a:buSzTx/>
              <a:buNone/>
              <a:defRPr/>
            </a:pPr>
            <a:r>
              <a:rPr lang="it-IT" sz="2800"/>
              <a:t>Circolare n. 10478/2013:</a:t>
            </a:r>
          </a:p>
          <a:p>
            <a:pPr marL="0" indent="0" algn="ctr">
              <a:spcBef>
                <a:spcPts val="0"/>
              </a:spcBef>
              <a:buClrTx/>
              <a:buSzTx/>
              <a:buNone/>
              <a:defRPr/>
            </a:pPr>
            <a:endParaRPr lang="it-IT" sz="2800"/>
          </a:p>
          <a:p>
            <a:pPr marL="0" indent="0" algn="ctr">
              <a:spcBef>
                <a:spcPts val="0"/>
              </a:spcBef>
              <a:buClrTx/>
              <a:buSzTx/>
              <a:buNone/>
              <a:defRPr/>
            </a:pPr>
            <a:r>
              <a:rPr lang="it-IT" sz="2800"/>
              <a:t>nelle piccole realtà imprenditoriali, il soggetto titolare dell'azienda si avvale della </a:t>
            </a:r>
            <a:r>
              <a:rPr lang="it-IT" sz="2800" b="1"/>
              <a:t>collaborazione</a:t>
            </a:r>
            <a:r>
              <a:rPr lang="it-IT" sz="2800"/>
              <a:t> di coniuge, parenti e affini, per espletare compiti o attività a carattere puramente residuale o saltuario, a titolo di mero "aiuto" nella conduzione dell'azienda.</a:t>
            </a:r>
          </a:p>
          <a:p>
            <a:pPr marL="0" indent="0" algn="ctr">
              <a:buNone/>
            </a:pPr>
            <a:endParaRPr lang="it-IT" sz="2800"/>
          </a:p>
        </p:txBody>
      </p:sp>
      <p:sp>
        <p:nvSpPr>
          <p:cNvPr id="4" name="Freccia in giù 3"/>
          <p:cNvSpPr/>
          <p:nvPr/>
        </p:nvSpPr>
        <p:spPr>
          <a:xfrm>
            <a:off x="4197300" y="2492896"/>
            <a:ext cx="28803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2115605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I confini dell’attività lavorativa</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endParaRPr lang="it-IT" sz="2800"/>
          </a:p>
          <a:p>
            <a:pPr marL="0" indent="0" algn="ctr">
              <a:spcBef>
                <a:spcPts val="0"/>
              </a:spcBef>
              <a:buClrTx/>
              <a:buSzTx/>
              <a:buNone/>
              <a:defRPr/>
            </a:pPr>
            <a:r>
              <a:rPr lang="it-IT" sz="2800"/>
              <a:t>COLLABORAZIONE FAMILIARE:</a:t>
            </a:r>
          </a:p>
          <a:p>
            <a:pPr marL="0" indent="0" algn="ctr">
              <a:spcBef>
                <a:spcPts val="0"/>
              </a:spcBef>
              <a:buClrTx/>
              <a:buSzTx/>
              <a:buNone/>
              <a:defRPr/>
            </a:pPr>
            <a:endParaRPr lang="it-IT" sz="2800"/>
          </a:p>
          <a:p>
            <a:pPr algn="ctr">
              <a:spcBef>
                <a:spcPts val="0"/>
              </a:spcBef>
              <a:buClrTx/>
              <a:buSzTx/>
              <a:defRPr/>
            </a:pPr>
            <a:r>
              <a:rPr lang="it-IT" sz="2800"/>
              <a:t> vista come un’obbligazione di </a:t>
            </a:r>
            <a:r>
              <a:rPr lang="it-IT" sz="2800" u="sng"/>
              <a:t>natura morale</a:t>
            </a:r>
            <a:r>
              <a:rPr lang="it-IT" sz="2800"/>
              <a:t>;</a:t>
            </a:r>
          </a:p>
          <a:p>
            <a:pPr algn="ctr">
              <a:spcBef>
                <a:spcPts val="0"/>
              </a:spcBef>
              <a:buClrTx/>
              <a:buSzTx/>
              <a:defRPr/>
            </a:pPr>
            <a:endParaRPr lang="it-IT" sz="2800"/>
          </a:p>
          <a:p>
            <a:pPr algn="ctr">
              <a:spcBef>
                <a:spcPts val="0"/>
              </a:spcBef>
              <a:buClrTx/>
              <a:buSzTx/>
              <a:defRPr/>
            </a:pPr>
            <a:r>
              <a:rPr lang="it-IT" sz="2800"/>
              <a:t>vista una prestazione di </a:t>
            </a:r>
            <a:r>
              <a:rPr lang="it-IT" sz="2800" u="sng"/>
              <a:t>natura occasionale</a:t>
            </a:r>
            <a:endParaRPr lang="it-IT" sz="2800"/>
          </a:p>
          <a:p>
            <a:pPr algn="ctr">
              <a:spcBef>
                <a:spcPts val="0"/>
              </a:spcBef>
              <a:buClrTx/>
              <a:buSzTx/>
              <a:defRPr/>
            </a:pPr>
            <a:endParaRPr lang="it-IT" sz="2800"/>
          </a:p>
          <a:p>
            <a:pPr algn="ctr">
              <a:spcBef>
                <a:spcPts val="0"/>
              </a:spcBef>
              <a:buClrTx/>
              <a:buSzTx/>
              <a:defRPr/>
            </a:pPr>
            <a:endParaRPr lang="it-IT" sz="2800"/>
          </a:p>
          <a:p>
            <a:pPr algn="ctr">
              <a:spcBef>
                <a:spcPts val="0"/>
              </a:spcBef>
              <a:buClrTx/>
              <a:buSzTx/>
              <a:defRPr/>
            </a:pPr>
            <a:endParaRPr lang="it-IT" sz="2800"/>
          </a:p>
          <a:p>
            <a:pPr marL="0" indent="0" algn="ctr">
              <a:spcBef>
                <a:spcPts val="0"/>
              </a:spcBef>
              <a:buClrTx/>
              <a:buSzTx/>
              <a:buNone/>
              <a:defRPr/>
            </a:pPr>
            <a:r>
              <a:rPr lang="it-IT" sz="2800"/>
              <a:t>Esclusione dall’obbligo di iscrizione previdenziale</a:t>
            </a:r>
          </a:p>
        </p:txBody>
      </p:sp>
      <p:sp>
        <p:nvSpPr>
          <p:cNvPr id="4" name="Freccia in giù 3"/>
          <p:cNvSpPr/>
          <p:nvPr/>
        </p:nvSpPr>
        <p:spPr>
          <a:xfrm>
            <a:off x="4197300" y="4653136"/>
            <a:ext cx="28803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703149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I familiari pensionati</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r>
              <a:rPr lang="it-IT" sz="2800"/>
              <a:t>Le prestazioni rese da familiari </a:t>
            </a:r>
            <a:r>
              <a:rPr lang="it-IT" sz="2800" b="1"/>
              <a:t>pensionati</a:t>
            </a:r>
            <a:r>
              <a:rPr lang="it-IT" sz="2800"/>
              <a:t> sono considerate come collaborazioni occasionali, poiché non possono garantire un impegno continuativo per varie motivazioni.</a:t>
            </a:r>
          </a:p>
          <a:p>
            <a:pPr marL="0" indent="0" algn="ctr">
              <a:spcBef>
                <a:spcPts val="0"/>
              </a:spcBef>
              <a:buClrTx/>
              <a:buSzTx/>
              <a:buNone/>
              <a:defRPr/>
            </a:pPr>
            <a:endParaRPr lang="it-IT" sz="2800"/>
          </a:p>
          <a:p>
            <a:pPr marL="0" indent="0" algn="ctr">
              <a:spcBef>
                <a:spcPts val="0"/>
              </a:spcBef>
              <a:buClrTx/>
              <a:buSzTx/>
              <a:buNone/>
              <a:defRPr/>
            </a:pPr>
            <a:r>
              <a:rPr lang="it-IT" sz="2800"/>
              <a:t>Quando si parla di collaborazioni occasionali di tipo gratuito:</a:t>
            </a:r>
            <a:br>
              <a:rPr lang="it-IT" sz="2800"/>
            </a:br>
            <a:r>
              <a:rPr lang="it-IT" sz="2800"/>
              <a:t>- NO subordinazione,</a:t>
            </a:r>
            <a:br>
              <a:rPr lang="it-IT" sz="2800"/>
            </a:br>
            <a:r>
              <a:rPr lang="it-IT" sz="2800"/>
              <a:t>- NO gestione separata.</a:t>
            </a:r>
          </a:p>
          <a:p>
            <a:pPr algn="ctr">
              <a:spcBef>
                <a:spcPts val="0"/>
              </a:spcBef>
              <a:buClrTx/>
              <a:buSzTx/>
              <a:defRPr/>
            </a:pPr>
            <a:endParaRPr lang="it-IT" sz="2800"/>
          </a:p>
        </p:txBody>
      </p:sp>
    </p:spTree>
    <p:extLst>
      <p:ext uri="{BB962C8B-B14F-4D97-AF65-F5344CB8AC3E}">
        <p14:creationId xmlns:p14="http://schemas.microsoft.com/office/powerpoint/2010/main" val="37266523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I familiari con altri rapporti di lavoro</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r>
              <a:rPr lang="it-IT" sz="2800"/>
              <a:t>E’ considerata una collaborazione occasionale di tipo gratuito anche la prestazione svolta da un familiare in un tempo limitato, se egli risulta avere un rapporto di </a:t>
            </a:r>
            <a:r>
              <a:rPr lang="it-IT" sz="2800" b="1"/>
              <a:t>lavoro full-time </a:t>
            </a:r>
            <a:r>
              <a:rPr lang="it-IT" sz="2800"/>
              <a:t>presso altro datore di lavoro.</a:t>
            </a:r>
          </a:p>
          <a:p>
            <a:pPr marL="0" indent="0" algn="ctr">
              <a:spcBef>
                <a:spcPts val="0"/>
              </a:spcBef>
              <a:buClrTx/>
              <a:buSzTx/>
              <a:buNone/>
              <a:defRPr/>
            </a:pPr>
            <a:endParaRPr lang="it-IT" sz="2800"/>
          </a:p>
          <a:p>
            <a:pPr marL="0" indent="0" algn="ctr">
              <a:spcBef>
                <a:spcPts val="0"/>
              </a:spcBef>
              <a:buClrTx/>
              <a:buSzTx/>
              <a:buNone/>
              <a:defRPr/>
            </a:pPr>
            <a:endParaRPr lang="it-IT" sz="2800"/>
          </a:p>
          <a:p>
            <a:pPr marL="0" indent="0" algn="ctr">
              <a:spcBef>
                <a:spcPts val="0"/>
              </a:spcBef>
              <a:buClrTx/>
              <a:buSzTx/>
              <a:buNone/>
              <a:defRPr/>
            </a:pPr>
            <a:r>
              <a:rPr lang="it-IT" sz="2800"/>
              <a:t>Le prestazioni svolte da familiari pensionati o già impiegati con un lavoro full time sono considerate presuntivamente di natura occasionale.</a:t>
            </a:r>
          </a:p>
        </p:txBody>
      </p:sp>
      <p:sp>
        <p:nvSpPr>
          <p:cNvPr id="4" name="Freccia in giù 3"/>
          <p:cNvSpPr/>
          <p:nvPr/>
        </p:nvSpPr>
        <p:spPr>
          <a:xfrm>
            <a:off x="4469602" y="3953567"/>
            <a:ext cx="28803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0077599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Il carattere occasionale</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r>
              <a:rPr lang="it-IT" sz="2800"/>
              <a:t>Limiti nel settore dell’artigianato:</a:t>
            </a:r>
          </a:p>
          <a:p>
            <a:pPr marL="0" indent="0" algn="ctr">
              <a:spcBef>
                <a:spcPts val="0"/>
              </a:spcBef>
              <a:buClrTx/>
              <a:buSzTx/>
              <a:buNone/>
              <a:defRPr/>
            </a:pPr>
            <a:endParaRPr lang="it-IT" sz="2800"/>
          </a:p>
          <a:p>
            <a:pPr algn="ctr">
              <a:spcBef>
                <a:spcPts val="0"/>
              </a:spcBef>
              <a:buClrTx/>
              <a:buSzTx/>
              <a:defRPr/>
            </a:pPr>
            <a:r>
              <a:rPr lang="it-IT" sz="2800"/>
              <a:t>Gli imprenditori artigiani possono avvalersi di collaborazioni occasionali di parenti entro il terzo grado per un massimo di </a:t>
            </a:r>
            <a:r>
              <a:rPr lang="it-IT" sz="2800" b="1"/>
              <a:t>90 giorni </a:t>
            </a:r>
            <a:r>
              <a:rPr lang="it-IT" sz="2800"/>
              <a:t>annui.</a:t>
            </a:r>
          </a:p>
          <a:p>
            <a:pPr algn="ctr">
              <a:spcBef>
                <a:spcPts val="0"/>
              </a:spcBef>
              <a:buClrTx/>
              <a:buSzTx/>
              <a:defRPr/>
            </a:pPr>
            <a:endParaRPr lang="it-IT" sz="2800"/>
          </a:p>
          <a:p>
            <a:pPr algn="ctr">
              <a:spcBef>
                <a:spcPts val="0"/>
              </a:spcBef>
              <a:buClrTx/>
              <a:buSzTx/>
              <a:defRPr/>
            </a:pPr>
            <a:r>
              <a:rPr lang="it-IT" sz="2800"/>
              <a:t>Le collaborazioni devono avere carattere di </a:t>
            </a:r>
            <a:r>
              <a:rPr lang="it-IT" sz="2800" b="1"/>
              <a:t>aiuto</a:t>
            </a:r>
            <a:r>
              <a:rPr lang="it-IT" sz="2800"/>
              <a:t> = NO COMPENSI</a:t>
            </a:r>
          </a:p>
          <a:p>
            <a:pPr algn="ctr">
              <a:spcBef>
                <a:spcPts val="0"/>
              </a:spcBef>
              <a:buClrTx/>
              <a:buSzTx/>
              <a:defRPr/>
            </a:pPr>
            <a:endParaRPr lang="it-IT" sz="2800"/>
          </a:p>
          <a:p>
            <a:pPr marL="514350" indent="-514350" algn="ctr">
              <a:spcBef>
                <a:spcPts val="0"/>
              </a:spcBef>
              <a:buClrTx/>
              <a:buSzTx/>
              <a:buFont typeface="+mj-lt"/>
              <a:buAutoNum type="arabicPeriod"/>
              <a:defRPr/>
            </a:pPr>
            <a:endParaRPr lang="it-IT" sz="2800"/>
          </a:p>
          <a:p>
            <a:pPr marL="0" indent="0" algn="ctr">
              <a:spcBef>
                <a:spcPts val="0"/>
              </a:spcBef>
              <a:buClrTx/>
              <a:buSzTx/>
              <a:buNone/>
              <a:defRPr/>
            </a:pPr>
            <a:r>
              <a:rPr lang="it-IT" sz="2800"/>
              <a:t>NO ISCRIZIONE PREVIDENZIALE</a:t>
            </a:r>
          </a:p>
        </p:txBody>
      </p:sp>
      <p:sp>
        <p:nvSpPr>
          <p:cNvPr id="4" name="Freccia in giù 3"/>
          <p:cNvSpPr/>
          <p:nvPr/>
        </p:nvSpPr>
        <p:spPr>
          <a:xfrm>
            <a:off x="4412452" y="5157192"/>
            <a:ext cx="28803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2937012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a:t>L’orientamento del Ministero del Lavoro</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r>
              <a:rPr lang="it-IT" sz="2800"/>
              <a:t>Nel settore agricolo:</a:t>
            </a:r>
          </a:p>
          <a:p>
            <a:pPr marL="0" indent="0" algn="ctr">
              <a:spcBef>
                <a:spcPts val="0"/>
              </a:spcBef>
              <a:buClrTx/>
              <a:buSzTx/>
              <a:buNone/>
              <a:defRPr/>
            </a:pPr>
            <a:endParaRPr lang="it-IT" sz="2800"/>
          </a:p>
          <a:p>
            <a:pPr algn="ctr">
              <a:spcBef>
                <a:spcPts val="0"/>
              </a:spcBef>
              <a:buClrTx/>
              <a:buSzTx/>
              <a:defRPr/>
            </a:pPr>
            <a:r>
              <a:rPr lang="it-IT" sz="2800"/>
              <a:t>Le prestazioni svolte da parenti e affini sino al quarto grado in modo occasionale o ricorrente di breve periodo, a titolo di aiuto, non integrano un rapporto di lavoro autonomo o subordinato.</a:t>
            </a:r>
          </a:p>
          <a:p>
            <a:pPr marL="514350" indent="-514350" algn="ctr">
              <a:spcBef>
                <a:spcPts val="0"/>
              </a:spcBef>
              <a:buClrTx/>
              <a:buSzTx/>
              <a:buFont typeface="+mj-lt"/>
              <a:buAutoNum type="arabicPeriod"/>
              <a:defRPr/>
            </a:pPr>
            <a:endParaRPr lang="it-IT" sz="2800"/>
          </a:p>
          <a:p>
            <a:pPr marL="514350" indent="-514350" algn="ctr">
              <a:spcBef>
                <a:spcPts val="0"/>
              </a:spcBef>
              <a:buClrTx/>
              <a:buSzTx/>
              <a:buFont typeface="+mj-lt"/>
              <a:buAutoNum type="arabicPeriod"/>
              <a:defRPr/>
            </a:pPr>
            <a:endParaRPr lang="it-IT" sz="2800"/>
          </a:p>
          <a:p>
            <a:pPr marL="0" indent="0" algn="ctr">
              <a:spcBef>
                <a:spcPts val="0"/>
              </a:spcBef>
              <a:buClrTx/>
              <a:buSzTx/>
              <a:buNone/>
              <a:defRPr/>
            </a:pPr>
            <a:r>
              <a:rPr lang="it-IT" sz="2800"/>
              <a:t>NO ISCRIZIONE PREVIDENZIALE</a:t>
            </a:r>
          </a:p>
          <a:p>
            <a:pPr marL="0" indent="0" algn="ctr">
              <a:spcBef>
                <a:spcPts val="0"/>
              </a:spcBef>
              <a:buClrTx/>
              <a:buSzTx/>
              <a:buNone/>
              <a:defRPr/>
            </a:pPr>
            <a:endParaRPr lang="it-IT" sz="2800"/>
          </a:p>
        </p:txBody>
      </p:sp>
      <p:sp>
        <p:nvSpPr>
          <p:cNvPr id="4" name="Freccia in giù 3"/>
          <p:cNvSpPr/>
          <p:nvPr/>
        </p:nvSpPr>
        <p:spPr>
          <a:xfrm>
            <a:off x="4542180" y="4348470"/>
            <a:ext cx="28803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9460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FBE445-5746-3F39-1047-E9DEF5045AD3}"/>
            </a:ext>
          </a:extLst>
        </p:cNvPr>
        <p:cNvGrpSpPr/>
        <p:nvPr/>
      </p:nvGrpSpPr>
      <p:grpSpPr>
        <a:xfrm>
          <a:off x="0" y="0"/>
          <a:ext cx="0" cy="0"/>
          <a:chOff x="0" y="0"/>
          <a:chExt cx="0" cy="0"/>
        </a:xfrm>
      </p:grpSpPr>
      <p:sp>
        <p:nvSpPr>
          <p:cNvPr id="8" name="Date Placeholder 3">
            <a:extLst>
              <a:ext uri="{FF2B5EF4-FFF2-40B4-BE49-F238E27FC236}">
                <a16:creationId xmlns:a16="http://schemas.microsoft.com/office/drawing/2014/main" id="{3281478D-AC27-E931-5F53-2613539EACB6}"/>
              </a:ext>
            </a:extLst>
          </p:cNvPr>
          <p:cNvSpPr>
            <a:spLocks noGrp="1"/>
          </p:cNvSpPr>
          <p:nvPr>
            <p:ph type="dt" sz="half" idx="10"/>
          </p:nvPr>
        </p:nvSpPr>
        <p:spPr>
          <a:xfrm>
            <a:off x="457200" y="18288"/>
            <a:ext cx="2895600" cy="329184"/>
          </a:xfrm>
        </p:spPr>
        <p:txBody>
          <a:bodyPr/>
          <a:lstStyle/>
          <a:p>
            <a:pPr>
              <a:spcAft>
                <a:spcPts val="600"/>
              </a:spcAft>
            </a:pPr>
            <a:r>
              <a:rPr lang="it-IT"/>
              <a:t>26/11/2019</a:t>
            </a:r>
          </a:p>
        </p:txBody>
      </p:sp>
      <p:sp>
        <p:nvSpPr>
          <p:cNvPr id="5" name="Titolo 4">
            <a:extLst>
              <a:ext uri="{FF2B5EF4-FFF2-40B4-BE49-F238E27FC236}">
                <a16:creationId xmlns:a16="http://schemas.microsoft.com/office/drawing/2014/main" id="{058BE250-F1DA-7133-5659-8D1B7FEB78B7}"/>
              </a:ext>
            </a:extLst>
          </p:cNvPr>
          <p:cNvSpPr>
            <a:spLocks noGrp="1"/>
          </p:cNvSpPr>
          <p:nvPr>
            <p:ph type="ctrTitle"/>
          </p:nvPr>
        </p:nvSpPr>
        <p:spPr/>
        <p:txBody>
          <a:bodyPr/>
          <a:lstStyle/>
          <a:p>
            <a:endParaRPr lang="it-IT"/>
          </a:p>
        </p:txBody>
      </p:sp>
      <p:pic>
        <p:nvPicPr>
          <p:cNvPr id="1026" name="Picture 2" descr="Download Lavazza Logo in SVG Vector or PNG File Format - Logo.wine">
            <a:extLst>
              <a:ext uri="{FF2B5EF4-FFF2-40B4-BE49-F238E27FC236}">
                <a16:creationId xmlns:a16="http://schemas.microsoft.com/office/drawing/2014/main" id="{052D1439-43F3-7982-5424-A3550B1A02F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973286"/>
            <a:ext cx="3380015" cy="225334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Oggetto 8">
            <a:extLst>
              <a:ext uri="{FF2B5EF4-FFF2-40B4-BE49-F238E27FC236}">
                <a16:creationId xmlns:a16="http://schemas.microsoft.com/office/drawing/2014/main" id="{86CDB9B4-C6EF-0FC8-7A4A-FFEFFD7D5A21}"/>
              </a:ext>
            </a:extLst>
          </p:cNvPr>
          <p:cNvGraphicFramePr>
            <a:graphicFrameLocks noChangeAspect="1"/>
          </p:cNvGraphicFramePr>
          <p:nvPr>
            <p:extLst>
              <p:ext uri="{D42A27DB-BD31-4B8C-83A1-F6EECF244321}">
                <p14:modId xmlns:p14="http://schemas.microsoft.com/office/powerpoint/2010/main" val="1524463247"/>
              </p:ext>
            </p:extLst>
          </p:nvPr>
        </p:nvGraphicFramePr>
        <p:xfrm>
          <a:off x="4463143" y="4657305"/>
          <a:ext cx="4071257" cy="829095"/>
        </p:xfrm>
        <a:graphic>
          <a:graphicData uri="http://schemas.openxmlformats.org/presentationml/2006/ole">
            <mc:AlternateContent xmlns:mc="http://schemas.openxmlformats.org/markup-compatibility/2006">
              <mc:Choice xmlns:v="urn:schemas-microsoft-com:vml" Requires="v">
                <p:oleObj name="Acrobat Document" r:id="rId4" imgW="33535464" imgH="6827077" progId="Acrobat.Document.DC">
                  <p:embed/>
                </p:oleObj>
              </mc:Choice>
              <mc:Fallback>
                <p:oleObj name="Acrobat Document" r:id="rId4" imgW="33535464" imgH="6827077" progId="Acrobat.Document.DC">
                  <p:embed/>
                  <p:pic>
                    <p:nvPicPr>
                      <p:cNvPr id="4" name="Oggetto 3">
                        <a:extLst>
                          <a:ext uri="{FF2B5EF4-FFF2-40B4-BE49-F238E27FC236}">
                            <a16:creationId xmlns:a16="http://schemas.microsoft.com/office/drawing/2014/main" id="{86CDB9B4-C6EF-0FC8-7A4A-FFEFFD7D5A21}"/>
                          </a:ext>
                        </a:extLst>
                      </p:cNvPr>
                      <p:cNvPicPr/>
                      <p:nvPr/>
                    </p:nvPicPr>
                    <p:blipFill>
                      <a:blip r:embed="rId5"/>
                      <a:stretch>
                        <a:fillRect/>
                      </a:stretch>
                    </p:blipFill>
                    <p:spPr>
                      <a:xfrm>
                        <a:off x="4463143" y="4657305"/>
                        <a:ext cx="4071257" cy="829095"/>
                      </a:xfrm>
                      <a:prstGeom prst="rect">
                        <a:avLst/>
                      </a:prstGeom>
                    </p:spPr>
                  </p:pic>
                </p:oleObj>
              </mc:Fallback>
            </mc:AlternateContent>
          </a:graphicData>
        </a:graphic>
      </p:graphicFrame>
    </p:spTree>
    <p:extLst>
      <p:ext uri="{BB962C8B-B14F-4D97-AF65-F5344CB8AC3E}">
        <p14:creationId xmlns:p14="http://schemas.microsoft.com/office/powerpoint/2010/main" val="22000968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a:t>L’orientamento del Ministero del Lavoro</a:t>
            </a:r>
          </a:p>
        </p:txBody>
      </p:sp>
      <p:sp>
        <p:nvSpPr>
          <p:cNvPr id="3" name="Segnaposto contenuto 2"/>
          <p:cNvSpPr>
            <a:spLocks noGrp="1"/>
          </p:cNvSpPr>
          <p:nvPr>
            <p:ph idx="1"/>
          </p:nvPr>
        </p:nvSpPr>
        <p:spPr/>
        <p:txBody>
          <a:bodyPr>
            <a:normAutofit lnSpcReduction="10000"/>
          </a:bodyPr>
          <a:lstStyle/>
          <a:p>
            <a:pPr marL="0" indent="0" algn="ctr">
              <a:spcBef>
                <a:spcPts val="0"/>
              </a:spcBef>
              <a:buClrTx/>
              <a:buSzTx/>
              <a:buNone/>
              <a:defRPr/>
            </a:pPr>
            <a:r>
              <a:rPr lang="it-IT" sz="2800"/>
              <a:t>Nel settore commercio:</a:t>
            </a:r>
          </a:p>
          <a:p>
            <a:pPr marL="0" indent="0" algn="ctr">
              <a:spcBef>
                <a:spcPts val="0"/>
              </a:spcBef>
              <a:buClrTx/>
              <a:buSzTx/>
              <a:buNone/>
              <a:defRPr/>
            </a:pPr>
            <a:endParaRPr lang="it-IT" sz="2800"/>
          </a:p>
          <a:p>
            <a:pPr algn="ctr">
              <a:spcBef>
                <a:spcPts val="0"/>
              </a:spcBef>
              <a:buClrTx/>
              <a:buSzTx/>
              <a:defRPr/>
            </a:pPr>
            <a:r>
              <a:rPr lang="it-IT" sz="2800"/>
              <a:t>L'obbligo di iscrizione alla gestione assicurativa degli esercenti attività commerciali sussiste solo per i titolari o gestori in proprio di imprese che, a prescindere dal numero di dipendenti, siano organizzate o dirette prevalentemente con il lavoro proprio e dei componenti della famiglia, compresi i parenti e gli affini entro il terzo grado, ovvero i familiari, coadiutori preposti al punto vendita, che partecipino personalmente al lavoro aziendale con carattere di abitualità e prevalenza.</a:t>
            </a:r>
          </a:p>
          <a:p>
            <a:pPr marL="0" indent="0" algn="ctr">
              <a:spcBef>
                <a:spcPts val="0"/>
              </a:spcBef>
              <a:buClrTx/>
              <a:buSzTx/>
              <a:buNone/>
              <a:defRPr/>
            </a:pPr>
            <a:endParaRPr lang="it-IT" sz="2800"/>
          </a:p>
        </p:txBody>
      </p:sp>
    </p:spTree>
    <p:extLst>
      <p:ext uri="{BB962C8B-B14F-4D97-AF65-F5344CB8AC3E}">
        <p14:creationId xmlns:p14="http://schemas.microsoft.com/office/powerpoint/2010/main" val="18783856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a:t>L’orientamento del Ministero del Lavoro</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endParaRPr lang="it-IT" sz="2800"/>
          </a:p>
          <a:p>
            <a:pPr marL="0" indent="0" algn="ctr">
              <a:spcBef>
                <a:spcPts val="0"/>
              </a:spcBef>
              <a:buClrTx/>
              <a:buSzTx/>
              <a:buNone/>
              <a:defRPr/>
            </a:pPr>
            <a:r>
              <a:rPr lang="it-IT" sz="2800"/>
              <a:t>ATTIVITA’ OCCASIONALE:</a:t>
            </a:r>
          </a:p>
          <a:p>
            <a:pPr marL="0" indent="0" algn="ctr">
              <a:spcBef>
                <a:spcPts val="0"/>
              </a:spcBef>
              <a:buClrTx/>
              <a:buSzTx/>
              <a:buNone/>
              <a:defRPr/>
            </a:pPr>
            <a:br>
              <a:rPr lang="it-IT" sz="2800"/>
            </a:br>
            <a:r>
              <a:rPr lang="it-IT" sz="2800"/>
              <a:t>non sistematicità e stabilità dei compiti espletati, non integrante comportamenti di tipo abituale e prevalente nell'ambito della gestione e del funzionamento dell'impresa.</a:t>
            </a:r>
          </a:p>
          <a:p>
            <a:pPr marL="0" indent="0" algn="ctr">
              <a:spcBef>
                <a:spcPts val="0"/>
              </a:spcBef>
              <a:buClrTx/>
              <a:buSzTx/>
              <a:buNone/>
              <a:defRPr/>
            </a:pPr>
            <a:endParaRPr lang="it-IT" sz="2800"/>
          </a:p>
        </p:txBody>
      </p:sp>
    </p:spTree>
    <p:extLst>
      <p:ext uri="{BB962C8B-B14F-4D97-AF65-F5344CB8AC3E}">
        <p14:creationId xmlns:p14="http://schemas.microsoft.com/office/powerpoint/2010/main" val="12782911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Limiti attività occasionale</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endParaRPr lang="it-IT" sz="2800"/>
          </a:p>
          <a:p>
            <a:pPr marL="0" indent="0" algn="ctr">
              <a:spcBef>
                <a:spcPts val="0"/>
              </a:spcBef>
              <a:buClrTx/>
              <a:buSzTx/>
              <a:buNone/>
              <a:defRPr/>
            </a:pPr>
            <a:r>
              <a:rPr lang="it-IT" sz="2800"/>
              <a:t>E’ considerata occasionale l’attività:</a:t>
            </a:r>
          </a:p>
          <a:p>
            <a:pPr marL="0" indent="0" algn="ctr">
              <a:spcBef>
                <a:spcPts val="0"/>
              </a:spcBef>
              <a:buClrTx/>
              <a:buSzTx/>
              <a:buNone/>
              <a:defRPr/>
            </a:pPr>
            <a:br>
              <a:rPr lang="it-IT" sz="2800"/>
            </a:br>
            <a:r>
              <a:rPr lang="it-IT" sz="2800"/>
              <a:t>- nel limite dei 90 giorni (o 720 ore) annuali;</a:t>
            </a:r>
          </a:p>
          <a:p>
            <a:pPr marL="0" indent="0" algn="ctr">
              <a:spcBef>
                <a:spcPts val="0"/>
              </a:spcBef>
              <a:buClrTx/>
              <a:buSzTx/>
              <a:buNone/>
              <a:defRPr/>
            </a:pPr>
            <a:endParaRPr lang="it-IT" sz="2800"/>
          </a:p>
          <a:p>
            <a:pPr marL="0" indent="0" algn="ctr">
              <a:spcBef>
                <a:spcPts val="0"/>
              </a:spcBef>
              <a:buClrTx/>
              <a:buSzTx/>
              <a:buNone/>
              <a:defRPr/>
            </a:pPr>
            <a:r>
              <a:rPr lang="it-IT" sz="2800"/>
              <a:t>- Con rapporti di parentela e affinità fino al terzo grado del titolare o del suo coniuge (ad eccezione del settore agricolo)</a:t>
            </a:r>
          </a:p>
          <a:p>
            <a:pPr marL="0" indent="0" algn="ctr">
              <a:spcBef>
                <a:spcPts val="0"/>
              </a:spcBef>
              <a:buClrTx/>
              <a:buSzTx/>
              <a:buNone/>
              <a:defRPr/>
            </a:pPr>
            <a:endParaRPr lang="it-IT" sz="2800"/>
          </a:p>
        </p:txBody>
      </p:sp>
    </p:spTree>
    <p:extLst>
      <p:ext uri="{BB962C8B-B14F-4D97-AF65-F5344CB8AC3E}">
        <p14:creationId xmlns:p14="http://schemas.microsoft.com/office/powerpoint/2010/main" val="29986045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In conclusione</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r>
              <a:rPr lang="it-IT" sz="2800"/>
              <a:t>Si considera occasionale la prestazione:</a:t>
            </a:r>
          </a:p>
          <a:p>
            <a:pPr marL="0" indent="0" algn="ctr">
              <a:spcBef>
                <a:spcPts val="0"/>
              </a:spcBef>
              <a:buClrTx/>
              <a:buSzTx/>
              <a:buNone/>
              <a:defRPr/>
            </a:pPr>
            <a:endParaRPr lang="it-IT" sz="2800"/>
          </a:p>
          <a:p>
            <a:pPr algn="ctr">
              <a:spcBef>
                <a:spcPts val="0"/>
              </a:spcBef>
              <a:buClrTx/>
              <a:buSzTx/>
              <a:defRPr/>
            </a:pPr>
            <a:r>
              <a:rPr lang="it-IT" sz="2800"/>
              <a:t>resa da </a:t>
            </a:r>
            <a:r>
              <a:rPr lang="it-IT" sz="2800" b="1"/>
              <a:t>un parente entro il terzo grado;</a:t>
            </a:r>
          </a:p>
          <a:p>
            <a:pPr algn="ctr">
              <a:spcBef>
                <a:spcPts val="0"/>
              </a:spcBef>
              <a:buClrTx/>
              <a:buSzTx/>
              <a:defRPr/>
            </a:pPr>
            <a:r>
              <a:rPr lang="it-IT" sz="2800"/>
              <a:t>resa in un periodo massimo di 90 giorni;</a:t>
            </a:r>
          </a:p>
          <a:p>
            <a:pPr algn="ctr">
              <a:spcBef>
                <a:spcPts val="0"/>
              </a:spcBef>
              <a:buClrTx/>
              <a:buSzTx/>
              <a:defRPr/>
            </a:pPr>
            <a:r>
              <a:rPr lang="it-IT" sz="2800"/>
              <a:t>la collaborazione deve avere </a:t>
            </a:r>
            <a:r>
              <a:rPr lang="it-IT" sz="2800" b="1"/>
              <a:t>carattere di aiuto</a:t>
            </a:r>
            <a:r>
              <a:rPr lang="it-IT" sz="2800"/>
              <a:t>, a titolo di obbligazione morale e perciò </a:t>
            </a:r>
            <a:r>
              <a:rPr lang="it-IT" sz="2800" b="1"/>
              <a:t>senza corresponsione di compensi;</a:t>
            </a:r>
          </a:p>
          <a:p>
            <a:pPr algn="ctr">
              <a:spcBef>
                <a:spcPts val="0"/>
              </a:spcBef>
              <a:buClrTx/>
              <a:buSzTx/>
              <a:defRPr/>
            </a:pPr>
            <a:r>
              <a:rPr lang="it-IT" sz="2800"/>
              <a:t>la collaborazione è prestata nel caso di </a:t>
            </a:r>
            <a:r>
              <a:rPr lang="it-IT" sz="2800" b="1"/>
              <a:t>temporanea impossibilità dell'imprenditore artigiano all'espletamento della propria attività lavorativa.</a:t>
            </a:r>
            <a:endParaRPr lang="it-IT" sz="2800"/>
          </a:p>
        </p:txBody>
      </p:sp>
    </p:spTree>
    <p:extLst>
      <p:ext uri="{BB962C8B-B14F-4D97-AF65-F5344CB8AC3E}">
        <p14:creationId xmlns:p14="http://schemas.microsoft.com/office/powerpoint/2010/main" val="8279119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In conclusione</a:t>
            </a:r>
          </a:p>
        </p:txBody>
      </p:sp>
      <p:sp>
        <p:nvSpPr>
          <p:cNvPr id="3" name="Segnaposto contenuto 2"/>
          <p:cNvSpPr>
            <a:spLocks noGrp="1"/>
          </p:cNvSpPr>
          <p:nvPr>
            <p:ph idx="1"/>
          </p:nvPr>
        </p:nvSpPr>
        <p:spPr/>
        <p:txBody>
          <a:bodyPr>
            <a:normAutofit fontScale="85000" lnSpcReduction="20000"/>
          </a:bodyPr>
          <a:lstStyle/>
          <a:p>
            <a:pPr marL="0" indent="0" algn="ctr">
              <a:spcBef>
                <a:spcPts val="0"/>
              </a:spcBef>
              <a:buClrTx/>
              <a:buSzTx/>
              <a:buNone/>
              <a:defRPr/>
            </a:pPr>
            <a:r>
              <a:rPr lang="it-IT" sz="2800"/>
              <a:t>Onere della prova nel caso di prestazioni occasionali?</a:t>
            </a:r>
          </a:p>
          <a:p>
            <a:pPr marL="0" indent="0" algn="ctr">
              <a:spcBef>
                <a:spcPts val="0"/>
              </a:spcBef>
              <a:buClrTx/>
              <a:buSzTx/>
              <a:buNone/>
              <a:defRPr/>
            </a:pPr>
            <a:endParaRPr lang="it-IT" sz="2800"/>
          </a:p>
          <a:p>
            <a:pPr algn="ctr">
              <a:spcBef>
                <a:spcPts val="0"/>
              </a:spcBef>
              <a:buClrTx/>
              <a:buSzTx/>
              <a:buFontTx/>
              <a:buChar char="-"/>
              <a:defRPr/>
            </a:pPr>
            <a:r>
              <a:rPr lang="it-IT" sz="2800"/>
              <a:t>Sull’organo ispettivo</a:t>
            </a:r>
          </a:p>
          <a:p>
            <a:pPr algn="ctr">
              <a:spcBef>
                <a:spcPts val="0"/>
              </a:spcBef>
              <a:buClrTx/>
              <a:buSzTx/>
              <a:buFontTx/>
              <a:buChar char="-"/>
              <a:defRPr/>
            </a:pPr>
            <a:endParaRPr lang="it-IT" sz="2800"/>
          </a:p>
          <a:p>
            <a:pPr algn="ctr">
              <a:spcBef>
                <a:spcPts val="0"/>
              </a:spcBef>
              <a:buClrTx/>
              <a:buSzTx/>
              <a:buFontTx/>
              <a:buChar char="-"/>
              <a:defRPr/>
            </a:pPr>
            <a:endParaRPr lang="it-IT" sz="2800"/>
          </a:p>
          <a:p>
            <a:pPr marL="0" indent="0" algn="ctr">
              <a:spcBef>
                <a:spcPts val="0"/>
              </a:spcBef>
              <a:buClrTx/>
              <a:buSzTx/>
              <a:buNone/>
              <a:defRPr/>
            </a:pPr>
            <a:r>
              <a:rPr lang="it-IT" sz="2800"/>
              <a:t> i 90 giorni possono essere formati anche da giornate con più di 8 ore giornaliere di lavoro  ovvero ,in caso di  prestazione inferiore alle 8 ore, il limite dei 90 giorni potrebbe essere anche superato in quanto non sarebbe superato il requisito  delle 720 ore lavorative. In buona sostanza quindi ,  in presenza delle circostanze sopraindicate, l’occasionalità è da considerarsi come la regola generale ( la   circolare sembra richiedere fonti probatorie scritte da  acquisire  in sede ispettiva ovvero  verbalizzazioni di  dichiarazioni testimoniali da parte degli  ispettori).  </a:t>
            </a:r>
          </a:p>
          <a:p>
            <a:pPr marL="0" indent="0" algn="ctr">
              <a:spcBef>
                <a:spcPts val="0"/>
              </a:spcBef>
              <a:buClrTx/>
              <a:buSzTx/>
              <a:buNone/>
              <a:defRPr/>
            </a:pPr>
            <a:endParaRPr lang="it-IT" sz="2800"/>
          </a:p>
        </p:txBody>
      </p:sp>
    </p:spTree>
    <p:extLst>
      <p:ext uri="{BB962C8B-B14F-4D97-AF65-F5344CB8AC3E}">
        <p14:creationId xmlns:p14="http://schemas.microsoft.com/office/powerpoint/2010/main" val="35494147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1484784"/>
            <a:ext cx="8229600" cy="1944216"/>
          </a:xfrm>
        </p:spPr>
        <p:txBody>
          <a:bodyPr>
            <a:normAutofit/>
          </a:bodyPr>
          <a:lstStyle/>
          <a:p>
            <a:pPr marL="742950" indent="-742950">
              <a:buFont typeface="+mj-lt"/>
              <a:buAutoNum type="arabicParenR" startAt="3"/>
            </a:pPr>
            <a:r>
              <a:rPr lang="it-IT" b="1"/>
              <a:t>L’ORIENTAMENTO DELL’ISPETTORATO NAZIONALE DEL LAVORO</a:t>
            </a:r>
          </a:p>
        </p:txBody>
      </p:sp>
      <p:pic>
        <p:nvPicPr>
          <p:cNvPr id="4" name="Immagin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0112" y="5887210"/>
            <a:ext cx="3738380" cy="970790"/>
          </a:xfrm>
          <a:prstGeom prst="rect">
            <a:avLst/>
          </a:prstGeom>
        </p:spPr>
      </p:pic>
    </p:spTree>
    <p:extLst>
      <p:ext uri="{BB962C8B-B14F-4D97-AF65-F5344CB8AC3E}">
        <p14:creationId xmlns:p14="http://schemas.microsoft.com/office/powerpoint/2010/main" val="7896668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a:t>L’orientamento dell’Ispettorato Nazionale del Lavoro</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endParaRPr lang="it-IT" sz="2800"/>
          </a:p>
          <a:p>
            <a:pPr marL="0" indent="0" algn="ctr">
              <a:spcBef>
                <a:spcPts val="0"/>
              </a:spcBef>
              <a:buClrTx/>
              <a:buSzTx/>
              <a:buNone/>
              <a:defRPr/>
            </a:pPr>
            <a:r>
              <a:rPr lang="it-IT" sz="2800"/>
              <a:t>Circolare n. 50/2018</a:t>
            </a:r>
          </a:p>
          <a:p>
            <a:pPr marL="0" indent="0" algn="ctr">
              <a:spcBef>
                <a:spcPts val="0"/>
              </a:spcBef>
              <a:buClrTx/>
              <a:buSzTx/>
              <a:buNone/>
              <a:defRPr/>
            </a:pPr>
            <a:endParaRPr lang="it-IT" sz="2800"/>
          </a:p>
          <a:p>
            <a:pPr marL="0" indent="0" algn="ctr">
              <a:spcBef>
                <a:spcPts val="0"/>
              </a:spcBef>
              <a:buClrTx/>
              <a:buSzTx/>
              <a:buNone/>
              <a:defRPr/>
            </a:pPr>
            <a:r>
              <a:rPr lang="it-IT" sz="2800"/>
              <a:t>A seguito di difformità nella valutazione degli indici di “abitualità” e “prevalenza” dell'attività lavorativa resa dai collaboratori/coadiuvanti familiari, fornisce </a:t>
            </a:r>
            <a:r>
              <a:rPr lang="it-IT" sz="2800" b="1"/>
              <a:t>indicazioni e linee guida</a:t>
            </a:r>
            <a:r>
              <a:rPr lang="it-IT" sz="2800"/>
              <a:t> per la classificazioni delle collaborazioni in imprese artigiane, agricole o commerciali.</a:t>
            </a:r>
          </a:p>
          <a:p>
            <a:pPr marL="0" indent="0" algn="ctr">
              <a:spcBef>
                <a:spcPts val="0"/>
              </a:spcBef>
              <a:buClrTx/>
              <a:buSzTx/>
              <a:buNone/>
              <a:defRPr/>
            </a:pPr>
            <a:endParaRPr lang="it-IT" sz="2800"/>
          </a:p>
        </p:txBody>
      </p:sp>
    </p:spTree>
    <p:extLst>
      <p:ext uri="{BB962C8B-B14F-4D97-AF65-F5344CB8AC3E}">
        <p14:creationId xmlns:p14="http://schemas.microsoft.com/office/powerpoint/2010/main" val="15865744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L’iscrizione alla previdenza</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endParaRPr lang="it-IT" sz="2800"/>
          </a:p>
          <a:p>
            <a:pPr marL="0" indent="0" algn="ctr">
              <a:spcBef>
                <a:spcPts val="0"/>
              </a:spcBef>
              <a:buClrTx/>
              <a:buSzTx/>
              <a:buNone/>
              <a:defRPr/>
            </a:pPr>
            <a:r>
              <a:rPr lang="it-IT" sz="2800"/>
              <a:t>Nella circolare si afferma che in alcuni casi le prestazioni svolte da familiari pensionati o che abbiano un altro impiego full time sono considerate prestazioni ad esigenze solidaristiche temporalmente circoscritte, quindi </a:t>
            </a:r>
            <a:r>
              <a:rPr lang="it-IT" sz="2800" b="1"/>
              <a:t>non permane l’obbligo di iscrizione alla gestione previdenziale.</a:t>
            </a:r>
            <a:endParaRPr lang="it-IT" sz="2800"/>
          </a:p>
        </p:txBody>
      </p:sp>
    </p:spTree>
    <p:extLst>
      <p:ext uri="{BB962C8B-B14F-4D97-AF65-F5344CB8AC3E}">
        <p14:creationId xmlns:p14="http://schemas.microsoft.com/office/powerpoint/2010/main" val="16561666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L’iscrizione alla previdenza</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r>
              <a:rPr lang="it-IT" sz="2800"/>
              <a:t>Quando i collaboratori familiari si considerano </a:t>
            </a:r>
            <a:r>
              <a:rPr lang="it-IT" sz="2800" b="1"/>
              <a:t>presuntivamente occasionali</a:t>
            </a:r>
            <a:r>
              <a:rPr lang="it-IT" sz="2800"/>
              <a:t>?</a:t>
            </a:r>
          </a:p>
          <a:p>
            <a:pPr marL="0" indent="0" algn="ctr">
              <a:spcBef>
                <a:spcPts val="0"/>
              </a:spcBef>
              <a:buClrTx/>
              <a:buSzTx/>
              <a:buNone/>
              <a:defRPr/>
            </a:pPr>
            <a:endParaRPr lang="it-IT" sz="2800"/>
          </a:p>
          <a:p>
            <a:pPr marL="514350" indent="-514350" algn="ctr">
              <a:spcBef>
                <a:spcPts val="0"/>
              </a:spcBef>
              <a:buClrTx/>
              <a:buSzTx/>
              <a:buFont typeface="+mj-lt"/>
              <a:buAutoNum type="arabicPeriod"/>
              <a:defRPr/>
            </a:pPr>
            <a:r>
              <a:rPr lang="it-IT" sz="2800"/>
              <a:t>Prestazioni rese da familiari pensionati</a:t>
            </a:r>
          </a:p>
          <a:p>
            <a:pPr marL="514350" indent="-514350" algn="ctr">
              <a:spcBef>
                <a:spcPts val="0"/>
              </a:spcBef>
              <a:buClrTx/>
              <a:buSzTx/>
              <a:buFont typeface="+mj-lt"/>
              <a:buAutoNum type="arabicPeriod"/>
              <a:defRPr/>
            </a:pPr>
            <a:r>
              <a:rPr lang="it-IT" sz="2800"/>
              <a:t>Prestazioni rese da familiari con impiego full time presso altro datore di lavoro</a:t>
            </a:r>
          </a:p>
        </p:txBody>
      </p:sp>
    </p:spTree>
    <p:extLst>
      <p:ext uri="{BB962C8B-B14F-4D97-AF65-F5344CB8AC3E}">
        <p14:creationId xmlns:p14="http://schemas.microsoft.com/office/powerpoint/2010/main" val="15270648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Criteri di valutazione</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endParaRPr lang="it-IT" sz="2800" dirty="0"/>
          </a:p>
          <a:p>
            <a:pPr marL="0" indent="0" algn="ctr">
              <a:spcBef>
                <a:spcPts val="0"/>
              </a:spcBef>
              <a:buClrTx/>
              <a:buSzTx/>
              <a:buNone/>
              <a:defRPr/>
            </a:pPr>
            <a:r>
              <a:rPr lang="it-IT" sz="2800" dirty="0"/>
              <a:t>Valutazione dell’occasionalità delle prestazioni:</a:t>
            </a:r>
          </a:p>
          <a:p>
            <a:pPr marL="0" indent="0" algn="ctr">
              <a:spcBef>
                <a:spcPts val="0"/>
              </a:spcBef>
              <a:buClrTx/>
              <a:buSzTx/>
              <a:buNone/>
              <a:defRPr/>
            </a:pPr>
            <a:r>
              <a:rPr lang="it-IT" sz="2800" dirty="0"/>
              <a:t>L’INL considera validi i criteri adottati dal legislatore per il settore dell'</a:t>
            </a:r>
            <a:r>
              <a:rPr lang="it-IT" sz="2800" b="1" dirty="0"/>
              <a:t>artigianato</a:t>
            </a:r>
            <a:r>
              <a:rPr lang="it-IT" sz="2800" dirty="0"/>
              <a:t> (90 giorni nell'anno)</a:t>
            </a:r>
          </a:p>
          <a:p>
            <a:pPr marL="0" indent="0" algn="ctr">
              <a:spcBef>
                <a:spcPts val="0"/>
              </a:spcBef>
              <a:buClrTx/>
              <a:buSzTx/>
              <a:buNone/>
              <a:defRPr/>
            </a:pPr>
            <a:endParaRPr lang="it-IT" sz="2800" dirty="0"/>
          </a:p>
          <a:p>
            <a:pPr marL="0" indent="0" algn="ctr">
              <a:spcBef>
                <a:spcPts val="0"/>
              </a:spcBef>
              <a:buClrTx/>
              <a:buSzTx/>
              <a:buNone/>
              <a:defRPr/>
            </a:pPr>
            <a:r>
              <a:rPr lang="it-IT" sz="2800" dirty="0"/>
              <a:t>Indice utilizzato anche nel settore </a:t>
            </a:r>
            <a:r>
              <a:rPr lang="it-IT" sz="2800" b="1" dirty="0"/>
              <a:t>turistico</a:t>
            </a:r>
            <a:r>
              <a:rPr lang="it-IT" sz="2800" dirty="0"/>
              <a:t>, </a:t>
            </a:r>
            <a:br>
              <a:rPr lang="it-IT" sz="2800" dirty="0"/>
            </a:br>
            <a:r>
              <a:rPr lang="it-IT" sz="2800" dirty="0"/>
              <a:t>ma riparametrato</a:t>
            </a:r>
          </a:p>
          <a:p>
            <a:pPr marL="0" indent="0" algn="ctr">
              <a:spcBef>
                <a:spcPts val="0"/>
              </a:spcBef>
              <a:buClrTx/>
              <a:buSzTx/>
              <a:buNone/>
              <a:defRPr/>
            </a:pPr>
            <a:r>
              <a:rPr lang="it-IT" sz="2800" dirty="0"/>
              <a:t>ESEMPIO 90 : 365 x 90 = 22 giorni.</a:t>
            </a:r>
            <a:br>
              <a:rPr lang="it-IT" sz="2800" dirty="0"/>
            </a:br>
            <a:endParaRPr lang="it-IT" sz="2800" dirty="0"/>
          </a:p>
          <a:p>
            <a:pPr marL="0" indent="0" algn="ctr">
              <a:spcBef>
                <a:spcPts val="0"/>
              </a:spcBef>
              <a:buClrTx/>
              <a:buSzTx/>
              <a:buNone/>
              <a:defRPr/>
            </a:pPr>
            <a:endParaRPr lang="it-IT" sz="3200" dirty="0"/>
          </a:p>
        </p:txBody>
      </p:sp>
    </p:spTree>
    <p:extLst>
      <p:ext uri="{BB962C8B-B14F-4D97-AF65-F5344CB8AC3E}">
        <p14:creationId xmlns:p14="http://schemas.microsoft.com/office/powerpoint/2010/main" val="3545958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a:t>Le imprese familiari</a:t>
            </a:r>
          </a:p>
        </p:txBody>
      </p:sp>
      <p:sp>
        <p:nvSpPr>
          <p:cNvPr id="3" name="Segnaposto contenuto 2"/>
          <p:cNvSpPr>
            <a:spLocks noGrp="1"/>
          </p:cNvSpPr>
          <p:nvPr>
            <p:ph idx="1"/>
          </p:nvPr>
        </p:nvSpPr>
        <p:spPr/>
        <p:txBody>
          <a:bodyPr>
            <a:normAutofit lnSpcReduction="10000"/>
          </a:bodyPr>
          <a:lstStyle/>
          <a:p>
            <a:endParaRPr lang="it-IT" sz="2800"/>
          </a:p>
          <a:p>
            <a:r>
              <a:rPr lang="it-IT" sz="2800"/>
              <a:t>Secondo le rilevazioni </a:t>
            </a:r>
            <a:r>
              <a:rPr lang="it-IT" sz="2800" err="1"/>
              <a:t>Cerved</a:t>
            </a:r>
            <a:r>
              <a:rPr lang="it-IT" sz="2800"/>
              <a:t> in Italia vi sono 101mila imprese familiari, un modello di business maggiormente presente tra le aziende di minori dimensioni (il 70 per cento delle PMI, contro il 57 per cento delle medie e il 35,6 per cento delle grandi imprese), al Sud e nelle Isole (dove rappresentano il 75 per cento delle imprese contro percentuali comprese tra il 65 per cento e il 68 per cento nel resto del territorio nazionale) e nei settori dell’industria e delle costruzioni (oltre il 75 per cento dei casi).</a:t>
            </a:r>
          </a:p>
        </p:txBody>
      </p:sp>
    </p:spTree>
    <p:extLst>
      <p:ext uri="{BB962C8B-B14F-4D97-AF65-F5344CB8AC3E}">
        <p14:creationId xmlns:p14="http://schemas.microsoft.com/office/powerpoint/2010/main" val="268295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a:t>L’orientamento dell’Ispettorato Nazionale del Lavoro</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endParaRPr lang="it-IT" sz="2800"/>
          </a:p>
          <a:p>
            <a:pPr marL="0" indent="0" algn="ctr">
              <a:spcBef>
                <a:spcPts val="0"/>
              </a:spcBef>
              <a:buClrTx/>
              <a:buSzTx/>
              <a:buNone/>
              <a:defRPr/>
            </a:pPr>
            <a:r>
              <a:rPr lang="it-IT" sz="2800"/>
              <a:t>Il criterio di valutazione non opera in termini assoluti.</a:t>
            </a:r>
          </a:p>
          <a:p>
            <a:pPr marL="0" indent="0" algn="ctr">
              <a:spcBef>
                <a:spcPts val="0"/>
              </a:spcBef>
              <a:buClrTx/>
              <a:buSzTx/>
              <a:buNone/>
              <a:defRPr/>
            </a:pPr>
            <a:endParaRPr lang="it-IT" sz="2800"/>
          </a:p>
          <a:p>
            <a:pPr marL="0" indent="0" algn="ctr">
              <a:spcBef>
                <a:spcPts val="0"/>
              </a:spcBef>
              <a:buClrTx/>
              <a:buSzTx/>
              <a:buNone/>
              <a:defRPr/>
            </a:pPr>
            <a:r>
              <a:rPr lang="it-IT" sz="2800"/>
              <a:t>I verbali ispettivi dovranno essere puntualmente motivati in ordine alla ricostruzione del rapporto in termini di prestazione lavorativa abituale/prevalente.</a:t>
            </a:r>
          </a:p>
          <a:p>
            <a:pPr marL="0" indent="0" algn="ctr">
              <a:spcBef>
                <a:spcPts val="0"/>
              </a:spcBef>
              <a:buClrTx/>
              <a:buSzTx/>
              <a:buNone/>
              <a:defRPr/>
            </a:pPr>
            <a:endParaRPr lang="it-IT" sz="3200"/>
          </a:p>
        </p:txBody>
      </p:sp>
    </p:spTree>
    <p:extLst>
      <p:ext uri="{BB962C8B-B14F-4D97-AF65-F5344CB8AC3E}">
        <p14:creationId xmlns:p14="http://schemas.microsoft.com/office/powerpoint/2010/main" val="17025509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2B0E00-656B-402E-AC90-9B96C94ED279}"/>
              </a:ext>
            </a:extLst>
          </p:cNvPr>
          <p:cNvSpPr>
            <a:spLocks noGrp="1"/>
          </p:cNvSpPr>
          <p:nvPr>
            <p:ph type="title"/>
          </p:nvPr>
        </p:nvSpPr>
        <p:spPr/>
        <p:txBody>
          <a:bodyPr/>
          <a:lstStyle/>
          <a:p>
            <a:r>
              <a:rPr lang="it-IT"/>
              <a:t>Ispettorato</a:t>
            </a:r>
          </a:p>
        </p:txBody>
      </p:sp>
      <p:sp>
        <p:nvSpPr>
          <p:cNvPr id="3" name="Segnaposto contenuto 2">
            <a:extLst>
              <a:ext uri="{FF2B5EF4-FFF2-40B4-BE49-F238E27FC236}">
                <a16:creationId xmlns:a16="http://schemas.microsoft.com/office/drawing/2014/main" id="{91682A5C-8BAA-47BD-9AA6-25683951ABC6}"/>
              </a:ext>
            </a:extLst>
          </p:cNvPr>
          <p:cNvSpPr>
            <a:spLocks noGrp="1"/>
          </p:cNvSpPr>
          <p:nvPr>
            <p:ph idx="1"/>
          </p:nvPr>
        </p:nvSpPr>
        <p:spPr/>
        <p:txBody>
          <a:bodyPr/>
          <a:lstStyle/>
          <a:p>
            <a:r>
              <a:rPr lang="it-IT"/>
              <a:t>Documento di programmazione della vigilanza per il 2022</a:t>
            </a:r>
          </a:p>
          <a:p>
            <a:endParaRPr lang="it-IT"/>
          </a:p>
          <a:p>
            <a:pPr marL="0" indent="0">
              <a:buNone/>
            </a:pPr>
            <a:r>
              <a:rPr lang="it-IT"/>
              <a:t>LAVORO FITTIZIO E RECUPERO PRESTAZIONI</a:t>
            </a:r>
          </a:p>
          <a:p>
            <a:pPr marL="0" indent="0">
              <a:buNone/>
            </a:pPr>
            <a:r>
              <a:rPr lang="it-IT"/>
              <a:t>Utilizzo di mezzi di tutela in modalità fraudolenta</a:t>
            </a:r>
          </a:p>
        </p:txBody>
      </p:sp>
      <p:sp>
        <p:nvSpPr>
          <p:cNvPr id="4" name="Segnaposto data 3">
            <a:extLst>
              <a:ext uri="{FF2B5EF4-FFF2-40B4-BE49-F238E27FC236}">
                <a16:creationId xmlns:a16="http://schemas.microsoft.com/office/drawing/2014/main" id="{EC0870EA-B3D0-45EF-8C8D-2785E15131BE}"/>
              </a:ext>
            </a:extLst>
          </p:cNvPr>
          <p:cNvSpPr>
            <a:spLocks noGrp="1"/>
          </p:cNvSpPr>
          <p:nvPr>
            <p:ph type="dt" sz="half" idx="10"/>
          </p:nvPr>
        </p:nvSpPr>
        <p:spPr/>
        <p:txBody>
          <a:bodyPr/>
          <a:lstStyle/>
          <a:p>
            <a:r>
              <a:rPr lang="it-IT"/>
              <a:t>26/11/2019</a:t>
            </a:r>
          </a:p>
        </p:txBody>
      </p:sp>
    </p:spTree>
    <p:extLst>
      <p:ext uri="{BB962C8B-B14F-4D97-AF65-F5344CB8AC3E}">
        <p14:creationId xmlns:p14="http://schemas.microsoft.com/office/powerpoint/2010/main" val="30290969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2B0E00-656B-402E-AC90-9B96C94ED279}"/>
              </a:ext>
            </a:extLst>
          </p:cNvPr>
          <p:cNvSpPr>
            <a:spLocks noGrp="1"/>
          </p:cNvSpPr>
          <p:nvPr>
            <p:ph type="title"/>
          </p:nvPr>
        </p:nvSpPr>
        <p:spPr/>
        <p:txBody>
          <a:bodyPr/>
          <a:lstStyle/>
          <a:p>
            <a:r>
              <a:rPr lang="it-IT"/>
              <a:t>Aspetti fiscali</a:t>
            </a:r>
          </a:p>
        </p:txBody>
      </p:sp>
      <p:sp>
        <p:nvSpPr>
          <p:cNvPr id="3" name="Segnaposto contenuto 2">
            <a:extLst>
              <a:ext uri="{FF2B5EF4-FFF2-40B4-BE49-F238E27FC236}">
                <a16:creationId xmlns:a16="http://schemas.microsoft.com/office/drawing/2014/main" id="{91682A5C-8BAA-47BD-9AA6-25683951ABC6}"/>
              </a:ext>
            </a:extLst>
          </p:cNvPr>
          <p:cNvSpPr>
            <a:spLocks noGrp="1"/>
          </p:cNvSpPr>
          <p:nvPr>
            <p:ph idx="1"/>
          </p:nvPr>
        </p:nvSpPr>
        <p:spPr/>
        <p:txBody>
          <a:bodyPr/>
          <a:lstStyle/>
          <a:p>
            <a:r>
              <a:rPr lang="it-IT"/>
              <a:t>Il compenso devoluto ai familiari  ovvero al coniuge ,ai figli minorenni o maggiorenni se inabili al lavoro e agli ascendenti e parenti entro il 3 grado e agli affini entro il 2 grado non è deducibile dal reddito (rimangono deducibili i soli contributi previdenziali) mentre, al contrario, rimane deducibile il compenso svolto in presenza di attività di lavoro autonomo (coniuge avvocato con partita IVA che fattura al marito commercialista le sue prestazioni). </a:t>
            </a:r>
          </a:p>
          <a:p>
            <a:r>
              <a:rPr lang="it-IT"/>
              <a:t> </a:t>
            </a:r>
          </a:p>
        </p:txBody>
      </p:sp>
      <p:sp>
        <p:nvSpPr>
          <p:cNvPr id="4" name="Segnaposto data 3">
            <a:extLst>
              <a:ext uri="{FF2B5EF4-FFF2-40B4-BE49-F238E27FC236}">
                <a16:creationId xmlns:a16="http://schemas.microsoft.com/office/drawing/2014/main" id="{EC0870EA-B3D0-45EF-8C8D-2785E15131BE}"/>
              </a:ext>
            </a:extLst>
          </p:cNvPr>
          <p:cNvSpPr>
            <a:spLocks noGrp="1"/>
          </p:cNvSpPr>
          <p:nvPr>
            <p:ph type="dt" sz="half" idx="10"/>
          </p:nvPr>
        </p:nvSpPr>
        <p:spPr/>
        <p:txBody>
          <a:bodyPr/>
          <a:lstStyle/>
          <a:p>
            <a:r>
              <a:rPr lang="it-IT"/>
              <a:t>26/11/2019</a:t>
            </a:r>
          </a:p>
        </p:txBody>
      </p:sp>
    </p:spTree>
    <p:extLst>
      <p:ext uri="{BB962C8B-B14F-4D97-AF65-F5344CB8AC3E}">
        <p14:creationId xmlns:p14="http://schemas.microsoft.com/office/powerpoint/2010/main" val="25382115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E3005DF-B724-4BB0-9602-D06F54B238FE}"/>
              </a:ext>
            </a:extLst>
          </p:cNvPr>
          <p:cNvSpPr>
            <a:spLocks noGrp="1"/>
          </p:cNvSpPr>
          <p:nvPr>
            <p:ph type="title"/>
          </p:nvPr>
        </p:nvSpPr>
        <p:spPr/>
        <p:txBody>
          <a:bodyPr/>
          <a:lstStyle/>
          <a:p>
            <a:r>
              <a:rPr lang="it-IT"/>
              <a:t>Aspetti fiscali</a:t>
            </a:r>
          </a:p>
        </p:txBody>
      </p:sp>
      <p:sp>
        <p:nvSpPr>
          <p:cNvPr id="3" name="Segnaposto contenuto 2">
            <a:extLst>
              <a:ext uri="{FF2B5EF4-FFF2-40B4-BE49-F238E27FC236}">
                <a16:creationId xmlns:a16="http://schemas.microsoft.com/office/drawing/2014/main" id="{2A3CC59E-D873-47DC-AA11-AEE3F202B841}"/>
              </a:ext>
            </a:extLst>
          </p:cNvPr>
          <p:cNvSpPr>
            <a:spLocks noGrp="1"/>
          </p:cNvSpPr>
          <p:nvPr>
            <p:ph idx="1"/>
          </p:nvPr>
        </p:nvSpPr>
        <p:spPr/>
        <p:txBody>
          <a:bodyPr>
            <a:normAutofit fontScale="92500" lnSpcReduction="10000"/>
          </a:bodyPr>
          <a:lstStyle/>
          <a:p>
            <a:r>
              <a:rPr lang="it-IT"/>
              <a:t>La relativa disciplina fiscale è regolata rispettivamente:</a:t>
            </a:r>
          </a:p>
          <a:p>
            <a:r>
              <a:rPr lang="it-IT" b="1"/>
              <a:t>dall’articolo 54, comma 6-bis</a:t>
            </a:r>
            <a:r>
              <a:rPr lang="it-IT"/>
              <a:t>, Tuir per quanto riguarda i compensi corrisposti ai familiari da parte di un </a:t>
            </a:r>
            <a:r>
              <a:rPr lang="it-IT" b="1"/>
              <a:t>lavoratore autonomo</a:t>
            </a:r>
            <a:r>
              <a:rPr lang="it-IT"/>
              <a:t>;</a:t>
            </a:r>
          </a:p>
          <a:p>
            <a:r>
              <a:rPr lang="it-IT" b="1"/>
              <a:t>dall’articolo 60 Tuir</a:t>
            </a:r>
            <a:r>
              <a:rPr lang="it-IT"/>
              <a:t> per quelli corrisposti </a:t>
            </a:r>
            <a:r>
              <a:rPr lang="it-IT" b="1"/>
              <a:t>nell’esercizio di imprese</a:t>
            </a:r>
            <a:r>
              <a:rPr lang="it-IT"/>
              <a:t>.</a:t>
            </a:r>
          </a:p>
          <a:p>
            <a:r>
              <a:rPr lang="it-IT"/>
              <a:t>In particolare la prima norma stabilisce che “</a:t>
            </a:r>
            <a:r>
              <a:rPr lang="it-IT" i="1"/>
              <a:t>Non sono ammesse deduzioni per i compensi al coniuge, ai figli, affidati o affiliati, minori di età o permanentemente inabili al lavoro, nonché agli ascendenti dell’artista o professionista ovvero dei soci o associati per il lavoro prestato o l’opera svolta nei confronti dell’artista o professionista ovvero della società o associazione. I compensi non ammessi in deduzione non concorrono a formare il reddito complessivo dei percipienti</a:t>
            </a:r>
            <a:r>
              <a:rPr lang="it-IT"/>
              <a:t>”.</a:t>
            </a:r>
          </a:p>
          <a:p>
            <a:endParaRPr lang="it-IT"/>
          </a:p>
        </p:txBody>
      </p:sp>
      <p:sp>
        <p:nvSpPr>
          <p:cNvPr id="4" name="Segnaposto data 3">
            <a:extLst>
              <a:ext uri="{FF2B5EF4-FFF2-40B4-BE49-F238E27FC236}">
                <a16:creationId xmlns:a16="http://schemas.microsoft.com/office/drawing/2014/main" id="{A36827DA-3F7C-4DE5-81C8-21B262CDEA82}"/>
              </a:ext>
            </a:extLst>
          </p:cNvPr>
          <p:cNvSpPr>
            <a:spLocks noGrp="1"/>
          </p:cNvSpPr>
          <p:nvPr>
            <p:ph type="dt" sz="half" idx="10"/>
          </p:nvPr>
        </p:nvSpPr>
        <p:spPr/>
        <p:txBody>
          <a:bodyPr/>
          <a:lstStyle/>
          <a:p>
            <a:r>
              <a:rPr lang="it-IT"/>
              <a:t>26/11/2019</a:t>
            </a:r>
          </a:p>
        </p:txBody>
      </p:sp>
    </p:spTree>
    <p:extLst>
      <p:ext uri="{BB962C8B-B14F-4D97-AF65-F5344CB8AC3E}">
        <p14:creationId xmlns:p14="http://schemas.microsoft.com/office/powerpoint/2010/main" val="2396102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CB2B510-C1DA-44E2-B0C0-1F287C1A2DD0}"/>
              </a:ext>
            </a:extLst>
          </p:cNvPr>
          <p:cNvSpPr>
            <a:spLocks noGrp="1"/>
          </p:cNvSpPr>
          <p:nvPr>
            <p:ph type="title"/>
          </p:nvPr>
        </p:nvSpPr>
        <p:spPr/>
        <p:txBody>
          <a:bodyPr/>
          <a:lstStyle/>
          <a:p>
            <a:r>
              <a:rPr lang="it-IT"/>
              <a:t>Ricapitolando</a:t>
            </a:r>
          </a:p>
        </p:txBody>
      </p:sp>
      <p:sp>
        <p:nvSpPr>
          <p:cNvPr id="3" name="Segnaposto contenuto 2">
            <a:extLst>
              <a:ext uri="{FF2B5EF4-FFF2-40B4-BE49-F238E27FC236}">
                <a16:creationId xmlns:a16="http://schemas.microsoft.com/office/drawing/2014/main" id="{EBAB8E46-984C-4D38-B1AD-BC44409F41EC}"/>
              </a:ext>
            </a:extLst>
          </p:cNvPr>
          <p:cNvSpPr>
            <a:spLocks noGrp="1"/>
          </p:cNvSpPr>
          <p:nvPr>
            <p:ph idx="1"/>
          </p:nvPr>
        </p:nvSpPr>
        <p:spPr/>
        <p:txBody>
          <a:bodyPr>
            <a:normAutofit fontScale="92500" lnSpcReduction="20000"/>
          </a:bodyPr>
          <a:lstStyle/>
          <a:p>
            <a:pPr marL="0" indent="0">
              <a:buNone/>
            </a:pPr>
            <a:r>
              <a:rPr lang="it-IT"/>
              <a:t>Vige </a:t>
            </a:r>
            <a:r>
              <a:rPr lang="it-IT" b="1"/>
              <a:t>l’indeducibilità dei compensi corrisposti</a:t>
            </a:r>
            <a:r>
              <a:rPr lang="it-IT"/>
              <a:t>:</a:t>
            </a:r>
          </a:p>
          <a:p>
            <a:r>
              <a:rPr lang="it-IT" b="1"/>
              <a:t>il coniuge, anche separato;</a:t>
            </a:r>
            <a:endParaRPr lang="it-IT"/>
          </a:p>
          <a:p>
            <a:r>
              <a:rPr lang="it-IT" b="1"/>
              <a:t>i figli minori di età, anche affidati o affiliati;</a:t>
            </a:r>
            <a:endParaRPr lang="it-IT"/>
          </a:p>
          <a:p>
            <a:r>
              <a:rPr lang="it-IT" b="1"/>
              <a:t>i figli permanentemente inabili al lavoro;</a:t>
            </a:r>
            <a:endParaRPr lang="it-IT"/>
          </a:p>
          <a:p>
            <a:r>
              <a:rPr lang="it-IT" b="1"/>
              <a:t>gli ascendenti, ovvero genitori e nonni</a:t>
            </a:r>
            <a:r>
              <a:rPr lang="it-IT"/>
              <a:t>.</a:t>
            </a:r>
          </a:p>
          <a:p>
            <a:pPr marL="0" indent="0">
              <a:buNone/>
            </a:pPr>
            <a:r>
              <a:rPr lang="it-IT"/>
              <a:t>Restano pertanto esclusi i figli maggiorenni abili al lavoro, i fratelli, gli zii, gli affini.</a:t>
            </a:r>
          </a:p>
          <a:p>
            <a:pPr marL="0" indent="0">
              <a:buNone/>
            </a:pPr>
            <a:r>
              <a:rPr lang="it-IT"/>
              <a:t>In secondo luogo vengono identificati i </a:t>
            </a:r>
            <a:r>
              <a:rPr lang="it-IT" b="1"/>
              <a:t>rapporti di lavoro interessati alla disciplina</a:t>
            </a:r>
            <a:r>
              <a:rPr lang="it-IT"/>
              <a:t>, ovverosia deve trattarsi esclusivamente di:</a:t>
            </a:r>
          </a:p>
          <a:p>
            <a:r>
              <a:rPr lang="it-IT" b="1"/>
              <a:t>rapporti di lavoro dipendente (“lavoro prestato”);</a:t>
            </a:r>
            <a:endParaRPr lang="it-IT"/>
          </a:p>
          <a:p>
            <a:r>
              <a:rPr lang="it-IT" b="1"/>
              <a:t>rapporti di collaborazione coordinate e continuativa (“opera svolta”);</a:t>
            </a:r>
            <a:endParaRPr lang="it-IT"/>
          </a:p>
          <a:p>
            <a:r>
              <a:rPr lang="it-IT" b="1"/>
              <a:t>prestazioni di lavoro occasionale</a:t>
            </a:r>
            <a:r>
              <a:rPr lang="it-IT"/>
              <a:t>.</a:t>
            </a:r>
          </a:p>
          <a:p>
            <a:endParaRPr lang="it-IT"/>
          </a:p>
        </p:txBody>
      </p:sp>
      <p:sp>
        <p:nvSpPr>
          <p:cNvPr id="4" name="Segnaposto data 3">
            <a:extLst>
              <a:ext uri="{FF2B5EF4-FFF2-40B4-BE49-F238E27FC236}">
                <a16:creationId xmlns:a16="http://schemas.microsoft.com/office/drawing/2014/main" id="{376C1C47-748D-4F5B-8C51-C76CB9A05833}"/>
              </a:ext>
            </a:extLst>
          </p:cNvPr>
          <p:cNvSpPr>
            <a:spLocks noGrp="1"/>
          </p:cNvSpPr>
          <p:nvPr>
            <p:ph type="dt" sz="half" idx="10"/>
          </p:nvPr>
        </p:nvSpPr>
        <p:spPr/>
        <p:txBody>
          <a:bodyPr/>
          <a:lstStyle/>
          <a:p>
            <a:r>
              <a:rPr lang="it-IT"/>
              <a:t>26/11/2019</a:t>
            </a:r>
          </a:p>
        </p:txBody>
      </p:sp>
    </p:spTree>
    <p:extLst>
      <p:ext uri="{BB962C8B-B14F-4D97-AF65-F5344CB8AC3E}">
        <p14:creationId xmlns:p14="http://schemas.microsoft.com/office/powerpoint/2010/main" val="39825668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CB2B510-C1DA-44E2-B0C0-1F287C1A2DD0}"/>
              </a:ext>
            </a:extLst>
          </p:cNvPr>
          <p:cNvSpPr>
            <a:spLocks noGrp="1"/>
          </p:cNvSpPr>
          <p:nvPr>
            <p:ph type="title"/>
          </p:nvPr>
        </p:nvSpPr>
        <p:spPr/>
        <p:txBody>
          <a:bodyPr/>
          <a:lstStyle/>
          <a:p>
            <a:r>
              <a:rPr lang="it-IT"/>
              <a:t>Ricapitolando</a:t>
            </a:r>
          </a:p>
        </p:txBody>
      </p:sp>
      <p:sp>
        <p:nvSpPr>
          <p:cNvPr id="3" name="Segnaposto contenuto 2">
            <a:extLst>
              <a:ext uri="{FF2B5EF4-FFF2-40B4-BE49-F238E27FC236}">
                <a16:creationId xmlns:a16="http://schemas.microsoft.com/office/drawing/2014/main" id="{EBAB8E46-984C-4D38-B1AD-BC44409F41EC}"/>
              </a:ext>
            </a:extLst>
          </p:cNvPr>
          <p:cNvSpPr>
            <a:spLocks noGrp="1"/>
          </p:cNvSpPr>
          <p:nvPr>
            <p:ph idx="1"/>
          </p:nvPr>
        </p:nvSpPr>
        <p:spPr/>
        <p:txBody>
          <a:bodyPr>
            <a:normAutofit/>
          </a:bodyPr>
          <a:lstStyle/>
          <a:p>
            <a:pPr marL="0" indent="0">
              <a:buNone/>
            </a:pPr>
            <a:r>
              <a:rPr lang="it-IT"/>
              <a:t>La disciplina della deducibilità dei compensi corrisposti ai familiari da parte di un imprenditore individuale è contenuta nell’art. 60 del TUIR, il quale recita: </a:t>
            </a:r>
            <a:br>
              <a:rPr lang="it-IT"/>
            </a:br>
            <a:br>
              <a:rPr lang="it-IT"/>
            </a:br>
            <a:r>
              <a:rPr lang="it-IT"/>
              <a:t>“</a:t>
            </a:r>
            <a:r>
              <a:rPr lang="it-IT" b="1"/>
              <a:t>Non sono ammesse in deduzione a titolo di compenso del lavoro prestato o dell’opera svolta dall’imprenditore, dal coniuge, dai figli, affidati o affiliati, minori d’età e permanentemente inabili al lavoro e degli ascendenti, nonché dei familiari partecipanti all’impresa di cui al comma 4 dell’articolo 5</a:t>
            </a:r>
            <a:r>
              <a:rPr lang="it-IT"/>
              <a:t>.”.</a:t>
            </a:r>
            <a:br>
              <a:rPr lang="it-IT" b="1"/>
            </a:br>
            <a:endParaRPr lang="it-IT"/>
          </a:p>
        </p:txBody>
      </p:sp>
      <p:sp>
        <p:nvSpPr>
          <p:cNvPr id="4" name="Segnaposto data 3">
            <a:extLst>
              <a:ext uri="{FF2B5EF4-FFF2-40B4-BE49-F238E27FC236}">
                <a16:creationId xmlns:a16="http://schemas.microsoft.com/office/drawing/2014/main" id="{376C1C47-748D-4F5B-8C51-C76CB9A05833}"/>
              </a:ext>
            </a:extLst>
          </p:cNvPr>
          <p:cNvSpPr>
            <a:spLocks noGrp="1"/>
          </p:cNvSpPr>
          <p:nvPr>
            <p:ph type="dt" sz="half" idx="10"/>
          </p:nvPr>
        </p:nvSpPr>
        <p:spPr/>
        <p:txBody>
          <a:bodyPr/>
          <a:lstStyle/>
          <a:p>
            <a:r>
              <a:rPr lang="it-IT"/>
              <a:t>26/11/2019</a:t>
            </a:r>
          </a:p>
        </p:txBody>
      </p:sp>
    </p:spTree>
    <p:extLst>
      <p:ext uri="{BB962C8B-B14F-4D97-AF65-F5344CB8AC3E}">
        <p14:creationId xmlns:p14="http://schemas.microsoft.com/office/powerpoint/2010/main" val="348280467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CB2B510-C1DA-44E2-B0C0-1F287C1A2DD0}"/>
              </a:ext>
            </a:extLst>
          </p:cNvPr>
          <p:cNvSpPr>
            <a:spLocks noGrp="1"/>
          </p:cNvSpPr>
          <p:nvPr>
            <p:ph type="title"/>
          </p:nvPr>
        </p:nvSpPr>
        <p:spPr/>
        <p:txBody>
          <a:bodyPr/>
          <a:lstStyle/>
          <a:p>
            <a:r>
              <a:rPr lang="it-IT"/>
              <a:t>Ricapitolando</a:t>
            </a:r>
          </a:p>
        </p:txBody>
      </p:sp>
      <p:sp>
        <p:nvSpPr>
          <p:cNvPr id="3" name="Segnaposto contenuto 2">
            <a:extLst>
              <a:ext uri="{FF2B5EF4-FFF2-40B4-BE49-F238E27FC236}">
                <a16:creationId xmlns:a16="http://schemas.microsoft.com/office/drawing/2014/main" id="{EBAB8E46-984C-4D38-B1AD-BC44409F41EC}"/>
              </a:ext>
            </a:extLst>
          </p:cNvPr>
          <p:cNvSpPr>
            <a:spLocks noGrp="1"/>
          </p:cNvSpPr>
          <p:nvPr>
            <p:ph idx="1"/>
          </p:nvPr>
        </p:nvSpPr>
        <p:spPr/>
        <p:txBody>
          <a:bodyPr>
            <a:normAutofit/>
          </a:bodyPr>
          <a:lstStyle/>
          <a:p>
            <a:pPr marL="0" indent="0">
              <a:buNone/>
            </a:pPr>
            <a:r>
              <a:rPr lang="it-IT"/>
              <a:t>Risulta utile ricordare che nel caso di impresa familiare il </a:t>
            </a:r>
            <a:r>
              <a:rPr lang="it-IT" b="1"/>
              <a:t>reddito</a:t>
            </a:r>
            <a:r>
              <a:rPr lang="it-IT"/>
              <a:t> dell’imprenditore può essere imputato, a specifiche condizioni stabilite dall’art. 5, comma 4 TUIR, </a:t>
            </a:r>
            <a:r>
              <a:rPr lang="it-IT" b="1"/>
              <a:t>nella misura massima del 49 % ai familiari che collaborano nell’impresa</a:t>
            </a:r>
            <a:r>
              <a:rPr lang="it-IT"/>
              <a:t>, in proporzione alle quote di partecipazione agli utili a loro riconosciute.</a:t>
            </a:r>
          </a:p>
        </p:txBody>
      </p:sp>
      <p:sp>
        <p:nvSpPr>
          <p:cNvPr id="4" name="Segnaposto data 3">
            <a:extLst>
              <a:ext uri="{FF2B5EF4-FFF2-40B4-BE49-F238E27FC236}">
                <a16:creationId xmlns:a16="http://schemas.microsoft.com/office/drawing/2014/main" id="{376C1C47-748D-4F5B-8C51-C76CB9A05833}"/>
              </a:ext>
            </a:extLst>
          </p:cNvPr>
          <p:cNvSpPr>
            <a:spLocks noGrp="1"/>
          </p:cNvSpPr>
          <p:nvPr>
            <p:ph type="dt" sz="half" idx="10"/>
          </p:nvPr>
        </p:nvSpPr>
        <p:spPr/>
        <p:txBody>
          <a:bodyPr/>
          <a:lstStyle/>
          <a:p>
            <a:r>
              <a:rPr lang="it-IT"/>
              <a:t>26/11/2019</a:t>
            </a:r>
          </a:p>
        </p:txBody>
      </p:sp>
    </p:spTree>
    <p:extLst>
      <p:ext uri="{BB962C8B-B14F-4D97-AF65-F5344CB8AC3E}">
        <p14:creationId xmlns:p14="http://schemas.microsoft.com/office/powerpoint/2010/main" val="25695866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Sentenza 4535/2018</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endParaRPr lang="it-IT" sz="2800" dirty="0"/>
          </a:p>
          <a:p>
            <a:pPr marL="0" indent="0" algn="ctr">
              <a:spcBef>
                <a:spcPts val="0"/>
              </a:spcBef>
              <a:buClrTx/>
              <a:buSzTx/>
              <a:buNone/>
              <a:defRPr/>
            </a:pPr>
            <a:r>
              <a:rPr lang="it-IT" sz="2800" dirty="0"/>
              <a:t>La sentenza n.4535/2018 della Corte di Cassazione, è contraria alle operazioni presuntive spesso contenute nei verbali ispettivi dell'INPS, che:</a:t>
            </a:r>
          </a:p>
          <a:p>
            <a:pPr marL="0" indent="0" algn="ctr">
              <a:spcBef>
                <a:spcPts val="0"/>
              </a:spcBef>
              <a:buClrTx/>
              <a:buSzTx/>
              <a:buNone/>
              <a:defRPr/>
            </a:pPr>
            <a:endParaRPr lang="it-IT" sz="2800" dirty="0"/>
          </a:p>
          <a:p>
            <a:pPr algn="ctr">
              <a:spcBef>
                <a:spcPts val="0"/>
              </a:spcBef>
              <a:buClrTx/>
              <a:buSzTx/>
              <a:defRPr/>
            </a:pPr>
            <a:r>
              <a:rPr lang="it-IT" sz="2800" dirty="0"/>
              <a:t> tendono a negare la sussistenza del rapporto di lavoro subordinato;</a:t>
            </a:r>
          </a:p>
          <a:p>
            <a:pPr algn="ctr">
              <a:spcBef>
                <a:spcPts val="0"/>
              </a:spcBef>
              <a:buClrTx/>
              <a:buSzTx/>
              <a:defRPr/>
            </a:pPr>
            <a:endParaRPr lang="it-IT" sz="2800" dirty="0"/>
          </a:p>
          <a:p>
            <a:pPr algn="ctr">
              <a:spcBef>
                <a:spcPts val="0"/>
              </a:spcBef>
              <a:buClrTx/>
              <a:buSzTx/>
              <a:defRPr/>
            </a:pPr>
            <a:r>
              <a:rPr lang="it-IT" sz="2800" dirty="0"/>
              <a:t> privilegiano la prevalenza del legame familiare.</a:t>
            </a:r>
          </a:p>
          <a:p>
            <a:pPr marL="0" indent="0" algn="ctr">
              <a:spcBef>
                <a:spcPts val="0"/>
              </a:spcBef>
              <a:buClrTx/>
              <a:buSzTx/>
              <a:buNone/>
              <a:defRPr/>
            </a:pPr>
            <a:endParaRPr lang="it-IT" sz="3200" dirty="0"/>
          </a:p>
        </p:txBody>
      </p:sp>
    </p:spTree>
    <p:extLst>
      <p:ext uri="{BB962C8B-B14F-4D97-AF65-F5344CB8AC3E}">
        <p14:creationId xmlns:p14="http://schemas.microsoft.com/office/powerpoint/2010/main" val="7360000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La sentenza</a:t>
            </a:r>
          </a:p>
        </p:txBody>
      </p:sp>
      <p:sp>
        <p:nvSpPr>
          <p:cNvPr id="3" name="Segnaposto contenuto 2"/>
          <p:cNvSpPr>
            <a:spLocks noGrp="1"/>
          </p:cNvSpPr>
          <p:nvPr>
            <p:ph idx="1"/>
          </p:nvPr>
        </p:nvSpPr>
        <p:spPr/>
        <p:txBody>
          <a:bodyPr>
            <a:normAutofit/>
          </a:bodyPr>
          <a:lstStyle/>
          <a:p>
            <a:pPr marL="0" indent="0" algn="ctr">
              <a:spcBef>
                <a:spcPts val="0"/>
              </a:spcBef>
              <a:buClrTx/>
              <a:buSzTx/>
              <a:buNone/>
              <a:defRPr/>
            </a:pPr>
            <a:r>
              <a:rPr lang="it-IT" sz="2800"/>
              <a:t>Sono ritenuti necessari indici oggettivi che comprovino l’effettivo inserimento organizzativo e gerarchico:</a:t>
            </a:r>
          </a:p>
          <a:p>
            <a:pPr marL="514350" indent="-514350">
              <a:buFont typeface="+mj-lt"/>
              <a:buAutoNum type="arabicPeriod"/>
            </a:pPr>
            <a:r>
              <a:rPr lang="it-IT" sz="2800"/>
              <a:t>L’onerosità della prestazione;</a:t>
            </a:r>
          </a:p>
          <a:p>
            <a:pPr marL="514350" indent="-514350">
              <a:buFont typeface="+mj-lt"/>
              <a:buAutoNum type="arabicPeriod"/>
            </a:pPr>
            <a:r>
              <a:rPr lang="it-IT" sz="2800"/>
              <a:t>La presenza costante presso il luogo di lavoro;</a:t>
            </a:r>
          </a:p>
          <a:p>
            <a:pPr marL="514350" indent="-514350">
              <a:buFont typeface="+mj-lt"/>
              <a:buAutoNum type="arabicPeriod"/>
            </a:pPr>
            <a:r>
              <a:rPr lang="it-IT" sz="2800"/>
              <a:t>L’osservanza di un orario;</a:t>
            </a:r>
          </a:p>
          <a:p>
            <a:pPr marL="514350" indent="-514350">
              <a:buFont typeface="+mj-lt"/>
              <a:buAutoNum type="arabicPeriod"/>
            </a:pPr>
            <a:r>
              <a:rPr lang="it-IT" sz="2800"/>
              <a:t>Il «programmatico valersi da parte del titolare della prestazione lavorativa» (del familiare);</a:t>
            </a:r>
          </a:p>
          <a:p>
            <a:pPr marL="514350" indent="-514350">
              <a:buFont typeface="+mj-lt"/>
              <a:buAutoNum type="arabicPeriod"/>
            </a:pPr>
            <a:r>
              <a:rPr lang="it-IT" sz="2800"/>
              <a:t>La corresponsione di un compenso a cadenze fisse</a:t>
            </a:r>
          </a:p>
          <a:p>
            <a:pPr marL="0" indent="0" algn="ctr">
              <a:spcBef>
                <a:spcPts val="0"/>
              </a:spcBef>
              <a:buClrTx/>
              <a:buSzTx/>
              <a:buNone/>
              <a:defRPr/>
            </a:pPr>
            <a:endParaRPr lang="it-IT" sz="3200"/>
          </a:p>
        </p:txBody>
      </p:sp>
    </p:spTree>
    <p:extLst>
      <p:ext uri="{BB962C8B-B14F-4D97-AF65-F5344CB8AC3E}">
        <p14:creationId xmlns:p14="http://schemas.microsoft.com/office/powerpoint/2010/main" val="18204230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L’orientamento</a:t>
            </a:r>
          </a:p>
        </p:txBody>
      </p:sp>
      <p:sp>
        <p:nvSpPr>
          <p:cNvPr id="3" name="Segnaposto contenuto 2"/>
          <p:cNvSpPr>
            <a:spLocks noGrp="1"/>
          </p:cNvSpPr>
          <p:nvPr>
            <p:ph idx="1"/>
          </p:nvPr>
        </p:nvSpPr>
        <p:spPr/>
        <p:txBody>
          <a:bodyPr>
            <a:normAutofit lnSpcReduction="10000"/>
          </a:bodyPr>
          <a:lstStyle/>
          <a:p>
            <a:pPr marL="0" indent="0">
              <a:buNone/>
            </a:pPr>
            <a:r>
              <a:rPr lang="it-IT" sz="2800"/>
              <a:t>Tale orientamento può </a:t>
            </a:r>
            <a:r>
              <a:rPr lang="it-IT" sz="2800" b="1"/>
              <a:t>oggettivamente</a:t>
            </a:r>
            <a:r>
              <a:rPr lang="it-IT" sz="2800"/>
              <a:t> desumersi “piuttosto che una partecipazione all'attività dettata da motivi di assistenza familiare legati alla condizione personale […] una tipologia di relazione maggiormente compatibile con la logica del corrispettivo della prestazione, piuttosto che con la destinazione alla copertura di contingenti e dunque variabili esigenze di vita, riconducibili alla nozione elaborata dalla giurisprudenza di questa Corte di elemento sintomatico della </a:t>
            </a:r>
            <a:r>
              <a:rPr lang="it-IT" sz="2800" b="1"/>
              <a:t>subordinazione</a:t>
            </a:r>
            <a:r>
              <a:rPr lang="it-IT" sz="2800"/>
              <a:t> e come tali idonee ad offrire fondamento probatorio alla domanda dell'attore”.</a:t>
            </a:r>
          </a:p>
          <a:p>
            <a:pPr marL="0" indent="0" algn="ctr">
              <a:spcBef>
                <a:spcPts val="0"/>
              </a:spcBef>
              <a:buClrTx/>
              <a:buSzTx/>
              <a:buNone/>
              <a:defRPr/>
            </a:pPr>
            <a:endParaRPr lang="it-IT" sz="3200"/>
          </a:p>
        </p:txBody>
      </p:sp>
    </p:spTree>
    <p:extLst>
      <p:ext uri="{BB962C8B-B14F-4D97-AF65-F5344CB8AC3E}">
        <p14:creationId xmlns:p14="http://schemas.microsoft.com/office/powerpoint/2010/main" val="895162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a:t>I rapporti familiari</a:t>
            </a:r>
          </a:p>
        </p:txBody>
      </p:sp>
      <p:sp>
        <p:nvSpPr>
          <p:cNvPr id="3" name="Segnaposto contenuto 2"/>
          <p:cNvSpPr>
            <a:spLocks noGrp="1"/>
          </p:cNvSpPr>
          <p:nvPr>
            <p:ph idx="1"/>
          </p:nvPr>
        </p:nvSpPr>
        <p:spPr/>
        <p:txBody>
          <a:bodyPr>
            <a:normAutofit/>
          </a:bodyPr>
          <a:lstStyle/>
          <a:p>
            <a:endParaRPr lang="it-IT" sz="2800"/>
          </a:p>
          <a:p>
            <a:r>
              <a:rPr lang="it-IT" sz="2800"/>
              <a:t>PARENTELA = stesso stipite</a:t>
            </a:r>
          </a:p>
          <a:p>
            <a:endParaRPr lang="it-IT" sz="2800"/>
          </a:p>
          <a:p>
            <a:r>
              <a:rPr lang="it-IT" sz="2800"/>
              <a:t>AFFINITA’ = vincolo tra un coniuge e parenti dell’altro coniuge</a:t>
            </a:r>
          </a:p>
        </p:txBody>
      </p:sp>
    </p:spTree>
    <p:extLst>
      <p:ext uri="{BB962C8B-B14F-4D97-AF65-F5344CB8AC3E}">
        <p14:creationId xmlns:p14="http://schemas.microsoft.com/office/powerpoint/2010/main" val="25830126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Il convivente More Uxorio</a:t>
            </a:r>
          </a:p>
        </p:txBody>
      </p:sp>
      <p:sp>
        <p:nvSpPr>
          <p:cNvPr id="3" name="Segnaposto contenuto 2"/>
          <p:cNvSpPr>
            <a:spLocks noGrp="1"/>
          </p:cNvSpPr>
          <p:nvPr>
            <p:ph idx="1"/>
          </p:nvPr>
        </p:nvSpPr>
        <p:spPr/>
        <p:txBody>
          <a:bodyPr>
            <a:normAutofit/>
          </a:bodyPr>
          <a:lstStyle/>
          <a:p>
            <a:pPr marL="0" indent="0">
              <a:buNone/>
            </a:pPr>
            <a:r>
              <a:rPr lang="it-IT" sz="2800"/>
              <a:t>Quando si parla di </a:t>
            </a:r>
            <a:r>
              <a:rPr lang="it-IT" sz="2800" b="1"/>
              <a:t>convivenza more uxorio</a:t>
            </a:r>
            <a:r>
              <a:rPr lang="it-IT" sz="2800"/>
              <a:t> si indicano due persone maggiorenni (eterosessuali oppure omosessuali), legate da un </a:t>
            </a:r>
            <a:r>
              <a:rPr lang="it-IT" sz="2800" b="1"/>
              <a:t>rapporto affettivo e amoroso</a:t>
            </a:r>
            <a:r>
              <a:rPr lang="it-IT" sz="2800"/>
              <a:t>, che vivono insieme sotto lo stesso tetto come se fossero sposati. Infatti, la locuzione “</a:t>
            </a:r>
            <a:r>
              <a:rPr lang="it-IT" sz="2800" b="1"/>
              <a:t>more uxorio</a:t>
            </a:r>
            <a:r>
              <a:rPr lang="it-IT" sz="2800"/>
              <a:t>” sta a indicare una coppia che vive il rapporto alla stregua di un </a:t>
            </a:r>
            <a:r>
              <a:rPr lang="it-IT" sz="2800" b="1"/>
              <a:t>matrimonio</a:t>
            </a:r>
            <a:endParaRPr lang="it-IT" sz="3200"/>
          </a:p>
        </p:txBody>
      </p:sp>
    </p:spTree>
    <p:extLst>
      <p:ext uri="{BB962C8B-B14F-4D97-AF65-F5344CB8AC3E}">
        <p14:creationId xmlns:p14="http://schemas.microsoft.com/office/powerpoint/2010/main" val="14681105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Il convivente More Uxorio</a:t>
            </a:r>
          </a:p>
        </p:txBody>
      </p:sp>
      <p:sp>
        <p:nvSpPr>
          <p:cNvPr id="3" name="Segnaposto contenuto 2"/>
          <p:cNvSpPr>
            <a:spLocks noGrp="1"/>
          </p:cNvSpPr>
          <p:nvPr>
            <p:ph idx="1"/>
          </p:nvPr>
        </p:nvSpPr>
        <p:spPr/>
        <p:txBody>
          <a:bodyPr>
            <a:normAutofit/>
          </a:bodyPr>
          <a:lstStyle/>
          <a:p>
            <a:pPr marL="0" indent="0">
              <a:buNone/>
            </a:pPr>
            <a:r>
              <a:rPr lang="it-IT" sz="2800"/>
              <a:t>I </a:t>
            </a:r>
            <a:r>
              <a:rPr lang="it-IT" sz="2800" b="1"/>
              <a:t>conviventi di fatto</a:t>
            </a:r>
            <a:r>
              <a:rPr lang="it-IT" sz="2800"/>
              <a:t> possono dimostrare la loro</a:t>
            </a:r>
            <a:r>
              <a:rPr lang="it-IT" sz="2800" b="1"/>
              <a:t> convivenza</a:t>
            </a:r>
            <a:r>
              <a:rPr lang="it-IT" sz="2800"/>
              <a:t> con una </a:t>
            </a:r>
            <a:r>
              <a:rPr lang="it-IT" sz="2800" b="1"/>
              <a:t>dichiarazione all’Anagrafe</a:t>
            </a:r>
            <a:r>
              <a:rPr lang="it-IT" sz="2800"/>
              <a:t> del Comune nel quale risiedono.</a:t>
            </a:r>
            <a:endParaRPr lang="it-IT" sz="3200"/>
          </a:p>
        </p:txBody>
      </p:sp>
    </p:spTree>
    <p:extLst>
      <p:ext uri="{BB962C8B-B14F-4D97-AF65-F5344CB8AC3E}">
        <p14:creationId xmlns:p14="http://schemas.microsoft.com/office/powerpoint/2010/main" val="1376046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Il convivente More Uxorio</a:t>
            </a:r>
          </a:p>
        </p:txBody>
      </p:sp>
      <p:sp>
        <p:nvSpPr>
          <p:cNvPr id="3" name="Segnaposto contenuto 2"/>
          <p:cNvSpPr>
            <a:spLocks noGrp="1"/>
          </p:cNvSpPr>
          <p:nvPr>
            <p:ph idx="1"/>
          </p:nvPr>
        </p:nvSpPr>
        <p:spPr/>
        <p:txBody>
          <a:bodyPr>
            <a:normAutofit/>
          </a:bodyPr>
          <a:lstStyle/>
          <a:p>
            <a:pPr marL="0" indent="0">
              <a:buNone/>
            </a:pPr>
            <a:r>
              <a:rPr lang="it-IT" sz="2800"/>
              <a:t>Sentenza 1833/2009 in merito ad ex partner dell’imprenditore che richiedeva inquadramento come dipendente.</a:t>
            </a:r>
          </a:p>
          <a:p>
            <a:pPr marL="0" indent="0">
              <a:buNone/>
            </a:pPr>
            <a:endParaRPr lang="it-IT" sz="2800"/>
          </a:p>
          <a:p>
            <a:pPr marL="0" indent="0">
              <a:buNone/>
            </a:pPr>
            <a:r>
              <a:rPr lang="it-IT" sz="2800"/>
              <a:t>La corte afferma che seppure sia stata estesa la presunzione di gratuità è necessario dimostrare che la convivenza produca effetti anche da un punto di vista economico e non solo affettivo.</a:t>
            </a:r>
            <a:endParaRPr lang="it-IT" sz="3200"/>
          </a:p>
        </p:txBody>
      </p:sp>
    </p:spTree>
    <p:extLst>
      <p:ext uri="{BB962C8B-B14F-4D97-AF65-F5344CB8AC3E}">
        <p14:creationId xmlns:p14="http://schemas.microsoft.com/office/powerpoint/2010/main" val="23862936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a:t>Il convivente More Uxorio</a:t>
            </a:r>
          </a:p>
        </p:txBody>
      </p:sp>
      <p:sp>
        <p:nvSpPr>
          <p:cNvPr id="3" name="Segnaposto contenuto 2"/>
          <p:cNvSpPr>
            <a:spLocks noGrp="1"/>
          </p:cNvSpPr>
          <p:nvPr>
            <p:ph idx="1"/>
          </p:nvPr>
        </p:nvSpPr>
        <p:spPr/>
        <p:txBody>
          <a:bodyPr>
            <a:normAutofit/>
          </a:bodyPr>
          <a:lstStyle/>
          <a:p>
            <a:pPr marL="0" indent="0">
              <a:buNone/>
            </a:pPr>
            <a:r>
              <a:rPr lang="it-IT" sz="2800"/>
              <a:t>Sentenza 1833/2009</a:t>
            </a:r>
          </a:p>
          <a:p>
            <a:pPr marL="0" indent="0">
              <a:buNone/>
            </a:pPr>
            <a:r>
              <a:rPr lang="it-IT" sz="2800"/>
              <a:t>Nel caso è stato valutato che la relazione è stata più volte interrotta e difettava della condivisione di un tenore di vita comune.</a:t>
            </a:r>
          </a:p>
          <a:p>
            <a:pPr marL="0" indent="0">
              <a:buNone/>
            </a:pPr>
            <a:r>
              <a:rPr lang="it-IT" sz="2800"/>
              <a:t>L’interessata aveva beneficiato solamente di qualche elargizione e l’utilizzo gratuito di un appartamento.</a:t>
            </a:r>
          </a:p>
          <a:p>
            <a:pPr marL="0" indent="0">
              <a:buNone/>
            </a:pPr>
            <a:endParaRPr lang="it-IT" sz="2800"/>
          </a:p>
          <a:p>
            <a:pPr marL="0" indent="0">
              <a:buNone/>
            </a:pPr>
            <a:r>
              <a:rPr lang="it-IT" sz="2800"/>
              <a:t>La corte non ha ravvisato quindi presunzione di gratuità</a:t>
            </a:r>
          </a:p>
        </p:txBody>
      </p:sp>
    </p:spTree>
    <p:extLst>
      <p:ext uri="{BB962C8B-B14F-4D97-AF65-F5344CB8AC3E}">
        <p14:creationId xmlns:p14="http://schemas.microsoft.com/office/powerpoint/2010/main" val="29673285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1484784"/>
            <a:ext cx="8229600" cy="1944216"/>
          </a:xfrm>
        </p:spPr>
        <p:txBody>
          <a:bodyPr>
            <a:normAutofit/>
          </a:bodyPr>
          <a:lstStyle/>
          <a:p>
            <a:pPr marL="742950" indent="-742950">
              <a:buFont typeface="+mj-lt"/>
              <a:buAutoNum type="arabicParenR" startAt="5"/>
            </a:pPr>
            <a:r>
              <a:rPr lang="it-IT" b="1"/>
              <a:t>CONCLUSIONI</a:t>
            </a:r>
          </a:p>
        </p:txBody>
      </p:sp>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0112" y="5887210"/>
            <a:ext cx="3738380" cy="970790"/>
          </a:xfrm>
          <a:prstGeom prst="rect">
            <a:avLst/>
          </a:prstGeom>
        </p:spPr>
      </p:pic>
    </p:spTree>
    <p:extLst>
      <p:ext uri="{BB962C8B-B14F-4D97-AF65-F5344CB8AC3E}">
        <p14:creationId xmlns:p14="http://schemas.microsoft.com/office/powerpoint/2010/main" val="23158979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buNone/>
            </a:pPr>
            <a:r>
              <a:rPr lang="it-IT" sz="2800"/>
              <a:t>GIURISPRUDENZA</a:t>
            </a:r>
          </a:p>
          <a:p>
            <a:pPr marL="0" indent="0">
              <a:buNone/>
            </a:pPr>
            <a:endParaRPr lang="it-IT" sz="2800"/>
          </a:p>
          <a:p>
            <a:pPr marL="0" indent="0">
              <a:buNone/>
            </a:pPr>
            <a:r>
              <a:rPr lang="it-IT" sz="2800"/>
              <a:t>la </a:t>
            </a:r>
            <a:r>
              <a:rPr lang="it-IT" sz="2800" b="1"/>
              <a:t>sussistenza di un vincolo familiare può</a:t>
            </a:r>
            <a:r>
              <a:rPr lang="it-IT" sz="2800"/>
              <a:t> (e non deve necessariamente) costituire una ragione per </a:t>
            </a:r>
            <a:r>
              <a:rPr lang="it-IT" sz="2800" b="1"/>
              <a:t>respingere</a:t>
            </a:r>
            <a:r>
              <a:rPr lang="it-IT" sz="2800"/>
              <a:t> la qualificazione della </a:t>
            </a:r>
            <a:r>
              <a:rPr lang="it-IT" sz="2800" b="1"/>
              <a:t>natura subordinata</a:t>
            </a:r>
            <a:r>
              <a:rPr lang="it-IT" sz="2800"/>
              <a:t> del rapporto di lavoro, intrattenuto tra le parti, quale alternativa alla ordinaria presunzione di onerosità del rapporto di lavoro subordinato.</a:t>
            </a:r>
          </a:p>
          <a:p>
            <a:pPr marL="0" indent="0" algn="ctr">
              <a:spcBef>
                <a:spcPts val="0"/>
              </a:spcBef>
              <a:buClrTx/>
              <a:buSzTx/>
              <a:buNone/>
              <a:defRPr/>
            </a:pPr>
            <a:endParaRPr lang="it-IT" sz="3200"/>
          </a:p>
        </p:txBody>
      </p:sp>
      <p:sp>
        <p:nvSpPr>
          <p:cNvPr id="4" name="Freccia in giù 3"/>
          <p:cNvSpPr/>
          <p:nvPr/>
        </p:nvSpPr>
        <p:spPr>
          <a:xfrm>
            <a:off x="3951829" y="2191159"/>
            <a:ext cx="28803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6563985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528" y="548680"/>
            <a:ext cx="8229600" cy="5904656"/>
          </a:xfrm>
        </p:spPr>
        <p:txBody>
          <a:bodyPr>
            <a:normAutofit/>
          </a:bodyPr>
          <a:lstStyle/>
          <a:p>
            <a:pPr marL="0" indent="0">
              <a:buNone/>
            </a:pPr>
            <a:r>
              <a:rPr lang="it-IT" sz="2800"/>
              <a:t>LA VALUTAZIONE DEGLI INDICI</a:t>
            </a:r>
          </a:p>
          <a:p>
            <a:pPr marL="0" indent="0">
              <a:buNone/>
            </a:pPr>
            <a:endParaRPr lang="it-IT" sz="2800"/>
          </a:p>
          <a:p>
            <a:pPr marL="0" indent="0">
              <a:buNone/>
            </a:pPr>
            <a:r>
              <a:rPr lang="it-IT" sz="2800"/>
              <a:t>INTERNI</a:t>
            </a:r>
          </a:p>
          <a:p>
            <a:pPr marL="0" indent="0">
              <a:buNone/>
            </a:pPr>
            <a:r>
              <a:rPr lang="it-IT" sz="2800"/>
              <a:t>• Assoggettamento alle direttive </a:t>
            </a:r>
          </a:p>
          <a:p>
            <a:pPr marL="0" indent="0">
              <a:buNone/>
            </a:pPr>
            <a:r>
              <a:rPr lang="it-IT" sz="2800"/>
              <a:t>• Esistenza di un potere disciplinare </a:t>
            </a:r>
          </a:p>
          <a:p>
            <a:pPr marL="0" indent="0">
              <a:buNone/>
            </a:pPr>
            <a:r>
              <a:rPr lang="it-IT" sz="2800"/>
              <a:t>• Esistenza di un potere di controllo </a:t>
            </a:r>
          </a:p>
          <a:p>
            <a:pPr marL="0" indent="0">
              <a:buNone/>
            </a:pPr>
            <a:r>
              <a:rPr lang="it-IT" sz="2800"/>
              <a:t>• Esistenza di un potere di vigilanza </a:t>
            </a:r>
          </a:p>
          <a:p>
            <a:pPr marL="0" indent="0">
              <a:buNone/>
            </a:pPr>
            <a:endParaRPr lang="it-IT" sz="2800"/>
          </a:p>
          <a:p>
            <a:pPr marL="0" indent="0">
              <a:buNone/>
            </a:pPr>
            <a:r>
              <a:rPr lang="it-IT" sz="2800"/>
              <a:t>La presenza di questi indici è condizione necessaria e sufficiente per il riconoscimento della subordinazione</a:t>
            </a:r>
          </a:p>
          <a:p>
            <a:pPr marL="0" indent="0" algn="ctr">
              <a:spcBef>
                <a:spcPts val="0"/>
              </a:spcBef>
              <a:buClrTx/>
              <a:buSzTx/>
              <a:buNone/>
              <a:defRPr/>
            </a:pPr>
            <a:endParaRPr lang="it-IT" sz="3200"/>
          </a:p>
        </p:txBody>
      </p:sp>
    </p:spTree>
    <p:extLst>
      <p:ext uri="{BB962C8B-B14F-4D97-AF65-F5344CB8AC3E}">
        <p14:creationId xmlns:p14="http://schemas.microsoft.com/office/powerpoint/2010/main" val="6585044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528" y="548680"/>
            <a:ext cx="8229600" cy="5904656"/>
          </a:xfrm>
        </p:spPr>
        <p:txBody>
          <a:bodyPr>
            <a:normAutofit/>
          </a:bodyPr>
          <a:lstStyle/>
          <a:p>
            <a:pPr marL="0" indent="0">
              <a:buNone/>
            </a:pPr>
            <a:r>
              <a:rPr lang="it-IT" sz="2800"/>
              <a:t>LA VALUTAZIONE DEGLI INDICI</a:t>
            </a:r>
          </a:p>
          <a:p>
            <a:pPr marL="0" indent="0">
              <a:buNone/>
            </a:pPr>
            <a:endParaRPr lang="it-IT" sz="2800"/>
          </a:p>
          <a:p>
            <a:pPr marL="0" indent="0">
              <a:buNone/>
            </a:pPr>
            <a:r>
              <a:rPr lang="it-IT" sz="2800"/>
              <a:t>ESTERNI</a:t>
            </a:r>
          </a:p>
          <a:p>
            <a:pPr marL="0" indent="0">
              <a:buNone/>
            </a:pPr>
            <a:r>
              <a:rPr lang="it-IT" sz="2800"/>
              <a:t>• Inserimento nell’organizzazione aziendale </a:t>
            </a:r>
          </a:p>
          <a:p>
            <a:pPr marL="0" indent="0">
              <a:buNone/>
            </a:pPr>
            <a:r>
              <a:rPr lang="it-IT" sz="2800"/>
              <a:t>• Continuità della prestazione </a:t>
            </a:r>
          </a:p>
          <a:p>
            <a:pPr marL="0" indent="0">
              <a:buNone/>
            </a:pPr>
            <a:r>
              <a:rPr lang="it-IT" sz="2800"/>
              <a:t>• Collaborazione </a:t>
            </a:r>
          </a:p>
          <a:p>
            <a:pPr marL="0" indent="0">
              <a:buNone/>
            </a:pPr>
            <a:endParaRPr lang="it-IT" sz="2800"/>
          </a:p>
          <a:p>
            <a:pPr marL="0" indent="0">
              <a:buNone/>
            </a:pPr>
            <a:r>
              <a:rPr lang="it-IT" sz="2800"/>
              <a:t>Possono sostituire l’indice principale o compensare una sua attenuazione.</a:t>
            </a:r>
            <a:endParaRPr lang="it-IT" sz="3200"/>
          </a:p>
        </p:txBody>
      </p:sp>
    </p:spTree>
    <p:extLst>
      <p:ext uri="{BB962C8B-B14F-4D97-AF65-F5344CB8AC3E}">
        <p14:creationId xmlns:p14="http://schemas.microsoft.com/office/powerpoint/2010/main" val="403783159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528" y="548680"/>
            <a:ext cx="8229600" cy="5904656"/>
          </a:xfrm>
        </p:spPr>
        <p:txBody>
          <a:bodyPr>
            <a:normAutofit fontScale="92500" lnSpcReduction="20000"/>
          </a:bodyPr>
          <a:lstStyle/>
          <a:p>
            <a:pPr marL="0" indent="0">
              <a:buNone/>
            </a:pPr>
            <a:r>
              <a:rPr lang="it-IT" sz="2800"/>
              <a:t>LA VALUTAZIONE DEGLI INDICI</a:t>
            </a:r>
          </a:p>
          <a:p>
            <a:pPr marL="0" indent="0">
              <a:buNone/>
            </a:pPr>
            <a:endParaRPr lang="it-IT" sz="2800"/>
          </a:p>
          <a:p>
            <a:pPr marL="0" indent="0">
              <a:buNone/>
            </a:pPr>
            <a:r>
              <a:rPr lang="it-IT" sz="2800"/>
              <a:t>SUSSIDIARI (sempre valutati collegati)</a:t>
            </a:r>
          </a:p>
          <a:p>
            <a:pPr marL="0" indent="0">
              <a:buNone/>
            </a:pPr>
            <a:r>
              <a:rPr lang="it-IT" sz="2800"/>
              <a:t>• </a:t>
            </a:r>
            <a:r>
              <a:rPr lang="it-IT" sz="2800" err="1"/>
              <a:t>Nomen</a:t>
            </a:r>
            <a:r>
              <a:rPr lang="it-IT" sz="2800"/>
              <a:t> </a:t>
            </a:r>
            <a:r>
              <a:rPr lang="it-IT" sz="2800" err="1"/>
              <a:t>iuris</a:t>
            </a:r>
            <a:r>
              <a:rPr lang="it-IT" sz="2800"/>
              <a:t> </a:t>
            </a:r>
          </a:p>
          <a:p>
            <a:pPr marL="0" indent="0">
              <a:buNone/>
            </a:pPr>
            <a:r>
              <a:rPr lang="it-IT" sz="2800"/>
              <a:t>• Oggetto della prestazione: energia lavorativa (</a:t>
            </a:r>
            <a:r>
              <a:rPr lang="it-IT" sz="2800" err="1"/>
              <a:t>operae</a:t>
            </a:r>
            <a:r>
              <a:rPr lang="it-IT" sz="2800"/>
              <a:t>) e non mero risultato (opus) </a:t>
            </a:r>
          </a:p>
          <a:p>
            <a:pPr marL="0" indent="0">
              <a:buNone/>
            </a:pPr>
            <a:r>
              <a:rPr lang="it-IT" sz="2800"/>
              <a:t>• Esecuzione personale della prestazione </a:t>
            </a:r>
          </a:p>
          <a:p>
            <a:pPr marL="0" indent="0">
              <a:buNone/>
            </a:pPr>
            <a:r>
              <a:rPr lang="it-IT" sz="2800"/>
              <a:t>• Proprietà degli strumenti di lavoro </a:t>
            </a:r>
          </a:p>
          <a:p>
            <a:pPr marL="0" indent="0">
              <a:buNone/>
            </a:pPr>
            <a:r>
              <a:rPr lang="it-IT" sz="2800"/>
              <a:t>• Assenza di rischio economico in capo al prestatore </a:t>
            </a:r>
          </a:p>
          <a:p>
            <a:pPr marL="0" indent="0">
              <a:buNone/>
            </a:pPr>
            <a:r>
              <a:rPr lang="it-IT" sz="2800"/>
              <a:t>• Modalità e forma della retribuzione </a:t>
            </a:r>
          </a:p>
          <a:p>
            <a:pPr marL="0" indent="0">
              <a:buNone/>
            </a:pPr>
            <a:r>
              <a:rPr lang="it-IT" sz="2800"/>
              <a:t>• Obbligo di osservare un orario di lavoro e gestione delle ferie </a:t>
            </a:r>
          </a:p>
          <a:p>
            <a:pPr marL="0" indent="0">
              <a:buNone/>
            </a:pPr>
            <a:r>
              <a:rPr lang="it-IT" sz="2800"/>
              <a:t>• Continuità temporale della prestazione </a:t>
            </a:r>
          </a:p>
          <a:p>
            <a:pPr marL="0" indent="0">
              <a:buNone/>
            </a:pPr>
            <a:r>
              <a:rPr lang="it-IT" sz="2800"/>
              <a:t>• Giustificazione delle assenze </a:t>
            </a:r>
          </a:p>
          <a:p>
            <a:pPr marL="0" indent="0">
              <a:buNone/>
            </a:pPr>
            <a:r>
              <a:rPr lang="it-IT" sz="2800"/>
              <a:t>• Esclusività della prestazione</a:t>
            </a:r>
            <a:endParaRPr lang="it-IT" sz="3200"/>
          </a:p>
        </p:txBody>
      </p:sp>
    </p:spTree>
    <p:extLst>
      <p:ext uri="{BB962C8B-B14F-4D97-AF65-F5344CB8AC3E}">
        <p14:creationId xmlns:p14="http://schemas.microsoft.com/office/powerpoint/2010/main" val="18197484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Certificazione rapporto di lavoro</a:t>
            </a:r>
          </a:p>
        </p:txBody>
      </p:sp>
      <p:sp>
        <p:nvSpPr>
          <p:cNvPr id="3" name="Segnaposto contenuto 2"/>
          <p:cNvSpPr>
            <a:spLocks noGrp="1"/>
          </p:cNvSpPr>
          <p:nvPr>
            <p:ph idx="1"/>
          </p:nvPr>
        </p:nvSpPr>
        <p:spPr/>
        <p:txBody>
          <a:bodyPr/>
          <a:lstStyle/>
          <a:p>
            <a:pPr marL="0" lvl="0" indent="0" algn="just" defTabSz="914109">
              <a:buClr>
                <a:srgbClr val="0BD0D9"/>
              </a:buClr>
              <a:buNone/>
              <a:tabLst>
                <a:tab pos="0" algn="l"/>
                <a:tab pos="406000" algn="l"/>
                <a:tab pos="813438" algn="l"/>
                <a:tab pos="1220876" algn="l"/>
                <a:tab pos="1628315" algn="l"/>
                <a:tab pos="2035754" algn="l"/>
                <a:tab pos="2443194" algn="l"/>
                <a:tab pos="2850632" algn="l"/>
                <a:tab pos="3258072" algn="l"/>
                <a:tab pos="3665510" algn="l"/>
                <a:tab pos="4072950" algn="l"/>
                <a:tab pos="4480388" algn="l"/>
                <a:tab pos="4887828" algn="l"/>
                <a:tab pos="5295266" algn="l"/>
                <a:tab pos="5702705" algn="l"/>
                <a:tab pos="6110142" algn="l"/>
                <a:tab pos="6517582" algn="l"/>
                <a:tab pos="6925020" algn="l"/>
                <a:tab pos="7332460" algn="l"/>
                <a:tab pos="7739898" algn="l"/>
                <a:tab pos="8147338" algn="l"/>
              </a:tabLst>
              <a:defRPr/>
            </a:pPr>
            <a:r>
              <a:rPr lang="it-IT" sz="3100">
                <a:solidFill>
                  <a:prstClr val="black"/>
                </a:solidFill>
              </a:rPr>
              <a:t>La certificazione dei contratti di lavoro consiste in una </a:t>
            </a:r>
            <a:r>
              <a:rPr lang="it-IT" sz="3100" b="1">
                <a:solidFill>
                  <a:srgbClr val="FF0000"/>
                </a:solidFill>
              </a:rPr>
              <a:t>speciale procedura</a:t>
            </a:r>
            <a:r>
              <a:rPr lang="it-IT" sz="3100">
                <a:solidFill>
                  <a:prstClr val="black"/>
                </a:solidFill>
              </a:rPr>
              <a:t> a carattere </a:t>
            </a:r>
            <a:r>
              <a:rPr lang="it-IT" sz="3100" b="1">
                <a:solidFill>
                  <a:srgbClr val="FF0000"/>
                </a:solidFill>
              </a:rPr>
              <a:t>volontario</a:t>
            </a:r>
            <a:r>
              <a:rPr lang="it-IT" sz="3100">
                <a:solidFill>
                  <a:prstClr val="black"/>
                </a:solidFill>
              </a:rPr>
              <a:t>, che prende avvio a seguito di un'istanza rivolta </a:t>
            </a:r>
            <a:r>
              <a:rPr lang="it-IT" sz="3100" b="1">
                <a:solidFill>
                  <a:srgbClr val="FF0000"/>
                </a:solidFill>
              </a:rPr>
              <a:t>congiuntamente</a:t>
            </a:r>
            <a:r>
              <a:rPr lang="it-IT" sz="3100">
                <a:solidFill>
                  <a:prstClr val="black"/>
                </a:solidFill>
              </a:rPr>
              <a:t> dalle parti contrattuali a ben determinate </a:t>
            </a:r>
            <a:r>
              <a:rPr lang="it-IT" sz="3100" b="1">
                <a:solidFill>
                  <a:srgbClr val="FF0000"/>
                </a:solidFill>
              </a:rPr>
              <a:t>commissioni</a:t>
            </a:r>
            <a:r>
              <a:rPr lang="it-IT" sz="3100">
                <a:solidFill>
                  <a:prstClr val="black"/>
                </a:solidFill>
              </a:rPr>
              <a:t>, affinché “certifichino” che il </a:t>
            </a:r>
            <a:r>
              <a:rPr lang="it-IT" sz="3100" b="1">
                <a:solidFill>
                  <a:srgbClr val="FF0000"/>
                </a:solidFill>
              </a:rPr>
              <a:t>contratto (di lavoro)</a:t>
            </a:r>
            <a:r>
              <a:rPr lang="it-IT" sz="3100">
                <a:solidFill>
                  <a:prstClr val="black"/>
                </a:solidFill>
              </a:rPr>
              <a:t> che esse intendono sottoscrivere (o già tra esse intercorrente) presenta i </a:t>
            </a:r>
            <a:r>
              <a:rPr lang="it-IT" sz="3100" b="1">
                <a:solidFill>
                  <a:srgbClr val="FF0000"/>
                </a:solidFill>
              </a:rPr>
              <a:t>requisiti di forma e contenuto</a:t>
            </a:r>
            <a:r>
              <a:rPr lang="it-IT" sz="3100">
                <a:solidFill>
                  <a:prstClr val="black"/>
                </a:solidFill>
              </a:rPr>
              <a:t> richiesti dalla legge.</a:t>
            </a:r>
          </a:p>
          <a:p>
            <a:endParaRPr lang="it-IT"/>
          </a:p>
        </p:txBody>
      </p:sp>
    </p:spTree>
    <p:extLst>
      <p:ext uri="{BB962C8B-B14F-4D97-AF65-F5344CB8AC3E}">
        <p14:creationId xmlns:p14="http://schemas.microsoft.com/office/powerpoint/2010/main" val="10492934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a:t>I gradi di parentela</a:t>
            </a:r>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57780561"/>
              </p:ext>
            </p:extLst>
          </p:nvPr>
        </p:nvGraphicFramePr>
        <p:xfrm>
          <a:off x="1907704" y="1916832"/>
          <a:ext cx="5688633" cy="3114040"/>
        </p:xfrm>
        <a:graphic>
          <a:graphicData uri="http://schemas.openxmlformats.org/drawingml/2006/table">
            <a:tbl>
              <a:tblPr firstRow="1" bandRow="1">
                <a:tableStyleId>{5C22544A-7EE6-4342-B048-85BDC9FD1C3A}</a:tableStyleId>
              </a:tblPr>
              <a:tblGrid>
                <a:gridCol w="1368152">
                  <a:extLst>
                    <a:ext uri="{9D8B030D-6E8A-4147-A177-3AD203B41FA5}">
                      <a16:colId xmlns:a16="http://schemas.microsoft.com/office/drawing/2014/main" val="20000"/>
                    </a:ext>
                  </a:extLst>
                </a:gridCol>
                <a:gridCol w="4320481">
                  <a:extLst>
                    <a:ext uri="{9D8B030D-6E8A-4147-A177-3AD203B41FA5}">
                      <a16:colId xmlns:a16="http://schemas.microsoft.com/office/drawing/2014/main" val="20001"/>
                    </a:ext>
                  </a:extLst>
                </a:gridCol>
              </a:tblGrid>
              <a:tr h="370840">
                <a:tc>
                  <a:txBody>
                    <a:bodyPr/>
                    <a:lstStyle/>
                    <a:p>
                      <a:pPr algn="l"/>
                      <a:r>
                        <a:rPr lang="it-IT"/>
                        <a:t>GRADO</a:t>
                      </a:r>
                    </a:p>
                  </a:txBody>
                  <a:tcPr anchor="ctr"/>
                </a:tc>
                <a:tc>
                  <a:txBody>
                    <a:bodyPr/>
                    <a:lstStyle/>
                    <a:p>
                      <a:pPr algn="l"/>
                      <a:r>
                        <a:rPr lang="it-IT"/>
                        <a:t> RAPPORTO DI PARENTELA</a:t>
                      </a:r>
                    </a:p>
                  </a:txBody>
                  <a:tcPr anchor="ctr"/>
                </a:tc>
                <a:extLst>
                  <a:ext uri="{0D108BD9-81ED-4DB2-BD59-A6C34878D82A}">
                    <a16:rowId xmlns:a16="http://schemas.microsoft.com/office/drawing/2014/main" val="10000"/>
                  </a:ext>
                </a:extLst>
              </a:tr>
              <a:tr h="370840">
                <a:tc>
                  <a:txBody>
                    <a:bodyPr/>
                    <a:lstStyle/>
                    <a:p>
                      <a:pPr algn="l"/>
                      <a:r>
                        <a:rPr lang="it-IT"/>
                        <a:t>1° GRADO</a:t>
                      </a:r>
                    </a:p>
                  </a:txBody>
                  <a:tcPr anchor="ctr"/>
                </a:tc>
                <a:tc>
                  <a:txBody>
                    <a:bodyPr/>
                    <a:lstStyle/>
                    <a:p>
                      <a:pPr marL="285750" indent="-285750" algn="l">
                        <a:buFont typeface="Arial" pitchFamily="34" charset="0"/>
                        <a:buChar char="•"/>
                      </a:pPr>
                      <a:r>
                        <a:rPr lang="it-IT"/>
                        <a:t>Padre</a:t>
                      </a:r>
                      <a:r>
                        <a:rPr lang="it-IT" baseline="0"/>
                        <a:t> e madre</a:t>
                      </a:r>
                    </a:p>
                    <a:p>
                      <a:pPr marL="285750" indent="-285750" algn="l">
                        <a:buFont typeface="Arial" pitchFamily="34" charset="0"/>
                        <a:buChar char="•"/>
                      </a:pPr>
                      <a:r>
                        <a:rPr lang="it-IT" baseline="0"/>
                        <a:t>Figlio o figlia</a:t>
                      </a:r>
                      <a:endParaRPr lang="it-IT"/>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800" kern="1200" baseline="0">
                          <a:solidFill>
                            <a:schemeClr val="dk1"/>
                          </a:solidFill>
                          <a:latin typeface="+mn-lt"/>
                          <a:ea typeface="+mn-ea"/>
                          <a:cs typeface="+mn-cs"/>
                        </a:rPr>
                        <a:t>2° GRADO</a:t>
                      </a:r>
                    </a:p>
                  </a:txBody>
                  <a:tcPr anchor="ctr"/>
                </a:tc>
                <a:tc>
                  <a:txBody>
                    <a:bodyPr/>
                    <a:lstStyle/>
                    <a:p>
                      <a:pPr marL="285750" indent="-285750" algn="l" defTabSz="914400" rtl="0" eaLnBrk="1" latinLnBrk="0" hangingPunct="1">
                        <a:buFont typeface="Arial" pitchFamily="34" charset="0"/>
                        <a:buChar char="•"/>
                      </a:pPr>
                      <a:r>
                        <a:rPr lang="it-IT" sz="1800" kern="1200">
                          <a:solidFill>
                            <a:schemeClr val="dk1"/>
                          </a:solidFill>
                          <a:latin typeface="+mn-lt"/>
                          <a:ea typeface="+mn-ea"/>
                          <a:cs typeface="+mn-cs"/>
                        </a:rPr>
                        <a:t>Fratello</a:t>
                      </a:r>
                      <a:r>
                        <a:rPr lang="it-IT" sz="1800" kern="1200" baseline="0">
                          <a:solidFill>
                            <a:schemeClr val="dk1"/>
                          </a:solidFill>
                          <a:latin typeface="+mn-lt"/>
                          <a:ea typeface="+mn-ea"/>
                          <a:cs typeface="+mn-cs"/>
                        </a:rPr>
                        <a:t> o sorella</a:t>
                      </a:r>
                    </a:p>
                    <a:p>
                      <a:pPr marL="285750" indent="-285750" algn="l" defTabSz="914400" rtl="0" eaLnBrk="1" latinLnBrk="0" hangingPunct="1">
                        <a:buFont typeface="Arial" pitchFamily="34" charset="0"/>
                        <a:buChar char="•"/>
                      </a:pPr>
                      <a:r>
                        <a:rPr lang="it-IT" sz="1800" kern="1200" baseline="0">
                          <a:solidFill>
                            <a:schemeClr val="dk1"/>
                          </a:solidFill>
                          <a:latin typeface="+mn-lt"/>
                          <a:ea typeface="+mn-ea"/>
                          <a:cs typeface="+mn-cs"/>
                        </a:rPr>
                        <a:t>Nonni</a:t>
                      </a:r>
                    </a:p>
                    <a:p>
                      <a:pPr marL="285750" indent="-285750" algn="l" defTabSz="914400" rtl="0" eaLnBrk="1" latinLnBrk="0" hangingPunct="1">
                        <a:buFont typeface="Arial" pitchFamily="34" charset="0"/>
                        <a:buChar char="•"/>
                      </a:pPr>
                      <a:r>
                        <a:rPr lang="it-IT" sz="1800" kern="1200" baseline="0">
                          <a:solidFill>
                            <a:schemeClr val="dk1"/>
                          </a:solidFill>
                          <a:latin typeface="+mn-lt"/>
                          <a:ea typeface="+mn-ea"/>
                          <a:cs typeface="+mn-cs"/>
                        </a:rPr>
                        <a:t>Nipoti (figli del figlio o della figlia)</a:t>
                      </a:r>
                      <a:endParaRPr lang="it-IT" sz="1800" kern="1200">
                        <a:solidFill>
                          <a:schemeClr val="dk1"/>
                        </a:solidFill>
                        <a:latin typeface="+mn-lt"/>
                        <a:ea typeface="+mn-ea"/>
                        <a:cs typeface="+mn-cs"/>
                      </a:endParaRPr>
                    </a:p>
                  </a:txBody>
                  <a:tcPr anchor="ct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800" kern="1200" baseline="0">
                          <a:solidFill>
                            <a:schemeClr val="dk1"/>
                          </a:solidFill>
                          <a:latin typeface="+mn-lt"/>
                          <a:ea typeface="+mn-ea"/>
                          <a:cs typeface="+mn-cs"/>
                        </a:rPr>
                        <a:t>3° GRADO</a:t>
                      </a:r>
                    </a:p>
                  </a:txBody>
                  <a:tcPr anchor="ctr"/>
                </a:tc>
                <a:tc>
                  <a:txBody>
                    <a:bodyPr/>
                    <a:lstStyle/>
                    <a:p>
                      <a:pPr marL="285750" indent="-285750" algn="l">
                        <a:buFont typeface="Arial" pitchFamily="34" charset="0"/>
                        <a:buChar char="•"/>
                      </a:pPr>
                      <a:r>
                        <a:rPr lang="it-IT"/>
                        <a:t>Bisnonni</a:t>
                      </a:r>
                    </a:p>
                    <a:p>
                      <a:pPr marL="285750" indent="-285750" algn="l">
                        <a:buFont typeface="Arial" pitchFamily="34" charset="0"/>
                        <a:buChar char="•"/>
                      </a:pPr>
                      <a:r>
                        <a:rPr lang="it-IT"/>
                        <a:t>Pronipote</a:t>
                      </a:r>
                      <a:r>
                        <a:rPr lang="it-IT" baseline="0"/>
                        <a:t> (figlio del nipote)</a:t>
                      </a:r>
                    </a:p>
                    <a:p>
                      <a:pPr marL="285750" indent="-285750" algn="l">
                        <a:buFont typeface="Arial" pitchFamily="34" charset="0"/>
                        <a:buChar char="•"/>
                      </a:pPr>
                      <a:r>
                        <a:rPr lang="it-IT" baseline="0"/>
                        <a:t>Nipoti </a:t>
                      </a:r>
                      <a:r>
                        <a:rPr lang="it-IT" sz="1800" kern="1200" baseline="0">
                          <a:solidFill>
                            <a:schemeClr val="dk1"/>
                          </a:solidFill>
                          <a:latin typeface="+mn-lt"/>
                          <a:ea typeface="+mn-ea"/>
                          <a:cs typeface="+mn-cs"/>
                        </a:rPr>
                        <a:t>(figli del fratello o sorella)</a:t>
                      </a:r>
                    </a:p>
                    <a:p>
                      <a:pPr marL="285750" indent="-285750" algn="l">
                        <a:buFont typeface="Arial" pitchFamily="34" charset="0"/>
                        <a:buChar char="•"/>
                      </a:pPr>
                      <a:r>
                        <a:rPr lang="it-IT" sz="1800" kern="1200" baseline="0">
                          <a:solidFill>
                            <a:schemeClr val="dk1"/>
                          </a:solidFill>
                          <a:latin typeface="+mn-lt"/>
                          <a:ea typeface="+mn-ea"/>
                          <a:cs typeface="+mn-cs"/>
                        </a:rPr>
                        <a:t>Zii</a:t>
                      </a:r>
                      <a:endParaRPr lang="it-IT" baseline="0"/>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35568862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In generale</a:t>
            </a:r>
          </a:p>
        </p:txBody>
      </p:sp>
      <p:sp>
        <p:nvSpPr>
          <p:cNvPr id="3" name="Segnaposto contenuto 2"/>
          <p:cNvSpPr>
            <a:spLocks noGrp="1"/>
          </p:cNvSpPr>
          <p:nvPr>
            <p:ph idx="1"/>
          </p:nvPr>
        </p:nvSpPr>
        <p:spPr/>
        <p:txBody>
          <a:bodyPr/>
          <a:lstStyle/>
          <a:p>
            <a:pPr marL="0" lvl="0" indent="0" algn="ctr" defTabSz="912873">
              <a:buClr>
                <a:srgbClr val="0BD0D9"/>
              </a:buClr>
              <a:tabLst>
                <a:tab pos="0" algn="l"/>
                <a:tab pos="404602" algn="l"/>
                <a:tab pos="812082" algn="l"/>
                <a:tab pos="1219564" algn="l"/>
                <a:tab pos="1627045" algn="l"/>
                <a:tab pos="2034526" algn="l"/>
                <a:tab pos="2442007" algn="l"/>
                <a:tab pos="2849488" algn="l"/>
                <a:tab pos="3256969" algn="l"/>
                <a:tab pos="3664451" algn="l"/>
                <a:tab pos="4071931" algn="l"/>
                <a:tab pos="4479413" algn="l"/>
                <a:tab pos="4886893" algn="l"/>
                <a:tab pos="5294375" algn="l"/>
                <a:tab pos="5701856" algn="l"/>
                <a:tab pos="6109337" algn="l"/>
                <a:tab pos="6516818" algn="l"/>
                <a:tab pos="6924299" algn="l"/>
                <a:tab pos="7331780" algn="l"/>
                <a:tab pos="7739261" algn="l"/>
                <a:tab pos="8146742" algn="l"/>
              </a:tabLst>
              <a:defRPr/>
            </a:pPr>
            <a:r>
              <a:rPr lang="it-IT" altLang="it-IT" sz="3800">
                <a:solidFill>
                  <a:prstClr val="black"/>
                </a:solidFill>
              </a:rPr>
              <a:t>Inoltre, e ben più importante:</a:t>
            </a:r>
          </a:p>
          <a:p>
            <a:pPr marL="0" lvl="0" indent="0" algn="ctr" defTabSz="912873">
              <a:buClr>
                <a:srgbClr val="0BD0D9"/>
              </a:buClr>
              <a:tabLst>
                <a:tab pos="0" algn="l"/>
                <a:tab pos="404602" algn="l"/>
                <a:tab pos="812082" algn="l"/>
                <a:tab pos="1219564" algn="l"/>
                <a:tab pos="1627045" algn="l"/>
                <a:tab pos="2034526" algn="l"/>
                <a:tab pos="2442007" algn="l"/>
                <a:tab pos="2849488" algn="l"/>
                <a:tab pos="3256969" algn="l"/>
                <a:tab pos="3664451" algn="l"/>
                <a:tab pos="4071931" algn="l"/>
                <a:tab pos="4479413" algn="l"/>
                <a:tab pos="4886893" algn="l"/>
                <a:tab pos="5294375" algn="l"/>
                <a:tab pos="5701856" algn="l"/>
                <a:tab pos="6109337" algn="l"/>
                <a:tab pos="6516818" algn="l"/>
                <a:tab pos="6924299" algn="l"/>
                <a:tab pos="7331780" algn="l"/>
                <a:tab pos="7739261" algn="l"/>
                <a:tab pos="8146742" algn="l"/>
              </a:tabLst>
              <a:defRPr/>
            </a:pPr>
            <a:endParaRPr lang="it-IT" altLang="it-IT" sz="3800">
              <a:solidFill>
                <a:prstClr val="black"/>
              </a:solidFill>
            </a:endParaRPr>
          </a:p>
          <a:p>
            <a:pPr marL="0" lvl="0" indent="0" algn="ctr" defTabSz="912873">
              <a:buClr>
                <a:srgbClr val="0BD0D9"/>
              </a:buClr>
              <a:tabLst>
                <a:tab pos="0" algn="l"/>
                <a:tab pos="404602" algn="l"/>
                <a:tab pos="812082" algn="l"/>
                <a:tab pos="1219564" algn="l"/>
                <a:tab pos="1627045" algn="l"/>
                <a:tab pos="2034526" algn="l"/>
                <a:tab pos="2442007" algn="l"/>
                <a:tab pos="2849488" algn="l"/>
                <a:tab pos="3256969" algn="l"/>
                <a:tab pos="3664451" algn="l"/>
                <a:tab pos="4071931" algn="l"/>
                <a:tab pos="4479413" algn="l"/>
                <a:tab pos="4886893" algn="l"/>
                <a:tab pos="5294375" algn="l"/>
                <a:tab pos="5701856" algn="l"/>
                <a:tab pos="6109337" algn="l"/>
                <a:tab pos="6516818" algn="l"/>
                <a:tab pos="6924299" algn="l"/>
                <a:tab pos="7331780" algn="l"/>
                <a:tab pos="7739261" algn="l"/>
                <a:tab pos="8146742" algn="l"/>
              </a:tabLst>
              <a:defRPr/>
            </a:pPr>
            <a:r>
              <a:rPr lang="it-IT" altLang="it-IT" sz="3800">
                <a:solidFill>
                  <a:prstClr val="black"/>
                </a:solidFill>
              </a:rPr>
              <a:t>LA CERTIFICAZIONE DI UN CONTRATTO DI LAVORO, ACCERTA ED ATTESTA LA </a:t>
            </a:r>
            <a:r>
              <a:rPr lang="it-IT" altLang="it-IT" sz="3800">
                <a:solidFill>
                  <a:srgbClr val="FF0000"/>
                </a:solidFill>
              </a:rPr>
              <a:t>VOLONTA' DELLE PARTI</a:t>
            </a:r>
            <a:r>
              <a:rPr lang="it-IT" altLang="it-IT" sz="3800">
                <a:solidFill>
                  <a:prstClr val="black"/>
                </a:solidFill>
              </a:rPr>
              <a:t>.</a:t>
            </a:r>
          </a:p>
          <a:p>
            <a:endParaRPr lang="it-IT"/>
          </a:p>
        </p:txBody>
      </p:sp>
    </p:spTree>
    <p:extLst>
      <p:ext uri="{BB962C8B-B14F-4D97-AF65-F5344CB8AC3E}">
        <p14:creationId xmlns:p14="http://schemas.microsoft.com/office/powerpoint/2010/main" val="332205463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Vantaggi</a:t>
            </a:r>
          </a:p>
        </p:txBody>
      </p:sp>
      <p:sp>
        <p:nvSpPr>
          <p:cNvPr id="3" name="Segnaposto contenuto 2"/>
          <p:cNvSpPr>
            <a:spLocks noGrp="1"/>
          </p:cNvSpPr>
          <p:nvPr>
            <p:ph idx="1"/>
          </p:nvPr>
        </p:nvSpPr>
        <p:spPr/>
        <p:txBody>
          <a:bodyPr/>
          <a:lstStyle/>
          <a:p>
            <a:endParaRPr lang="it-IT"/>
          </a:p>
          <a:p>
            <a:r>
              <a:rPr lang="it-IT"/>
              <a:t>le parti sono assistite nella qualificazione del rapporto di lavoro;</a:t>
            </a:r>
          </a:p>
          <a:p>
            <a:endParaRPr lang="it-IT"/>
          </a:p>
          <a:p>
            <a:r>
              <a:rPr lang="it-IT"/>
              <a:t>la qualificazione certificata resiste alle contestazioni degli organi di vigilanza e conserva efficacia fino a sentenza del Tribunale, rappresentando uno strumento sostanzialmente deflativo delle controversie.</a:t>
            </a:r>
          </a:p>
        </p:txBody>
      </p:sp>
    </p:spTree>
    <p:extLst>
      <p:ext uri="{BB962C8B-B14F-4D97-AF65-F5344CB8AC3E}">
        <p14:creationId xmlns:p14="http://schemas.microsoft.com/office/powerpoint/2010/main" val="291199628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Ricorso</a:t>
            </a:r>
          </a:p>
        </p:txBody>
      </p:sp>
      <p:sp>
        <p:nvSpPr>
          <p:cNvPr id="3" name="Segnaposto contenuto 2"/>
          <p:cNvSpPr>
            <a:spLocks noGrp="1"/>
          </p:cNvSpPr>
          <p:nvPr>
            <p:ph idx="1"/>
          </p:nvPr>
        </p:nvSpPr>
        <p:spPr/>
        <p:txBody>
          <a:bodyPr/>
          <a:lstStyle/>
          <a:p>
            <a:r>
              <a:rPr lang="it-IT"/>
              <a:t>L’art. 80, comma 1 “Nei confronti dell’atto di certificazione, le parti e i terzi nella cui sfera giuridica l’atto stesso è destinato a produrre effetti, possono proporre ricorso, presso l’autorità giudiziaria di cui all’articolo 413 del codice di procedura civile, per erronea qualificazione del contratto oppure difformità tra il programma negoziale certificato e la sua successiva attuazione. Sempre presso la medesima autorità giudiziaria, le parti del contratto certificato potranno impugnare l’atto di certificazione anche per vizi del consenso”.</a:t>
            </a:r>
          </a:p>
        </p:txBody>
      </p:sp>
    </p:spTree>
    <p:extLst>
      <p:ext uri="{BB962C8B-B14F-4D97-AF65-F5344CB8AC3E}">
        <p14:creationId xmlns:p14="http://schemas.microsoft.com/office/powerpoint/2010/main" val="230974618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Ricorso</a:t>
            </a:r>
          </a:p>
        </p:txBody>
      </p:sp>
      <p:sp>
        <p:nvSpPr>
          <p:cNvPr id="3" name="Segnaposto contenuto 2"/>
          <p:cNvSpPr>
            <a:spLocks noGrp="1"/>
          </p:cNvSpPr>
          <p:nvPr>
            <p:ph idx="1"/>
          </p:nvPr>
        </p:nvSpPr>
        <p:spPr/>
        <p:txBody>
          <a:bodyPr/>
          <a:lstStyle/>
          <a:p>
            <a:r>
              <a:rPr lang="it-IT"/>
              <a:t>l’atto di certificazione può essere impugnato, sempre davanti al giudice del lavoro, per difformità tra il programma negoziale e la sua successiva attuazione. In questa seconda ipotesi, l’effetto dell’accertamento giudiziale decorrerà dal momento in cui il giudizio consente di accertare che ha avuto inizio la difformità stessa (art. 80, comma 2)</a:t>
            </a:r>
          </a:p>
        </p:txBody>
      </p:sp>
    </p:spTree>
    <p:extLst>
      <p:ext uri="{BB962C8B-B14F-4D97-AF65-F5344CB8AC3E}">
        <p14:creationId xmlns:p14="http://schemas.microsoft.com/office/powerpoint/2010/main" val="337469944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079C05-56FF-47F7-A568-C47DB369571E}"/>
              </a:ext>
            </a:extLst>
          </p:cNvPr>
          <p:cNvSpPr>
            <a:spLocks noGrp="1"/>
          </p:cNvSpPr>
          <p:nvPr>
            <p:ph type="title"/>
          </p:nvPr>
        </p:nvSpPr>
        <p:spPr/>
        <p:txBody>
          <a:bodyPr/>
          <a:lstStyle/>
          <a:p>
            <a:r>
              <a:rPr lang="it-IT"/>
              <a:t>DISCONOSIMENTO</a:t>
            </a:r>
          </a:p>
        </p:txBody>
      </p:sp>
      <p:sp>
        <p:nvSpPr>
          <p:cNvPr id="3" name="Segnaposto contenuto 2">
            <a:extLst>
              <a:ext uri="{FF2B5EF4-FFF2-40B4-BE49-F238E27FC236}">
                <a16:creationId xmlns:a16="http://schemas.microsoft.com/office/drawing/2014/main" id="{0A7B50D4-E5D8-44A6-B13C-E022FF88A631}"/>
              </a:ext>
            </a:extLst>
          </p:cNvPr>
          <p:cNvSpPr>
            <a:spLocks noGrp="1"/>
          </p:cNvSpPr>
          <p:nvPr>
            <p:ph idx="1"/>
          </p:nvPr>
        </p:nvSpPr>
        <p:spPr/>
        <p:txBody>
          <a:bodyPr>
            <a:normAutofit/>
          </a:bodyPr>
          <a:lstStyle/>
          <a:p>
            <a:r>
              <a:rPr lang="it-IT" dirty="0"/>
              <a:t>Più in particolare il disconoscimento del rapporto di lavoro subordinato da parte di enti terzi (Ispettorato o ente previdenziale) determina rilevanti conseguenze, primo fra tutti l'</a:t>
            </a:r>
            <a:r>
              <a:rPr lang="it-IT" b="1" dirty="0"/>
              <a:t>annullamento della relativa posizione contributiva</a:t>
            </a:r>
            <a:r>
              <a:rPr lang="it-IT" dirty="0"/>
              <a:t> con la </a:t>
            </a:r>
            <a:r>
              <a:rPr lang="it-IT" b="1" dirty="0"/>
              <a:t>restituzione dei contributi versati</a:t>
            </a:r>
            <a:r>
              <a:rPr lang="it-IT" dirty="0"/>
              <a:t> più gli interessi maturati </a:t>
            </a:r>
            <a:r>
              <a:rPr lang="it-IT" b="1" dirty="0"/>
              <a:t>al netto degli eventuali assegni familiari percepiti</a:t>
            </a:r>
            <a:r>
              <a:rPr lang="it-IT" dirty="0"/>
              <a:t>. Eventuali trattamenti pensionistici in corso </a:t>
            </a:r>
            <a:r>
              <a:rPr lang="it-IT" b="1" dirty="0"/>
              <a:t>saranno annullati</a:t>
            </a:r>
            <a:r>
              <a:rPr lang="it-IT" dirty="0"/>
              <a:t> con recupero delle prestazioni già erogate. Ovviamente la riqualificazione del rapporto comporterà il </a:t>
            </a:r>
            <a:r>
              <a:rPr lang="it-IT" b="1" dirty="0"/>
              <a:t>recupero della relativa contribuzione</a:t>
            </a:r>
            <a:r>
              <a:rPr lang="it-IT" dirty="0"/>
              <a:t> (gestione commercianti, gestione separata ec.)</a:t>
            </a:r>
          </a:p>
        </p:txBody>
      </p:sp>
    </p:spTree>
    <p:extLst>
      <p:ext uri="{BB962C8B-B14F-4D97-AF65-F5344CB8AC3E}">
        <p14:creationId xmlns:p14="http://schemas.microsoft.com/office/powerpoint/2010/main" val="45390610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079C05-56FF-47F7-A568-C47DB369571E}"/>
              </a:ext>
            </a:extLst>
          </p:cNvPr>
          <p:cNvSpPr>
            <a:spLocks noGrp="1"/>
          </p:cNvSpPr>
          <p:nvPr>
            <p:ph type="title"/>
          </p:nvPr>
        </p:nvSpPr>
        <p:spPr/>
        <p:txBody>
          <a:bodyPr/>
          <a:lstStyle/>
          <a:p>
            <a:r>
              <a:rPr lang="it-IT"/>
              <a:t>DISCONOSIMENTO</a:t>
            </a:r>
          </a:p>
        </p:txBody>
      </p:sp>
      <p:sp>
        <p:nvSpPr>
          <p:cNvPr id="3" name="Segnaposto contenuto 2">
            <a:extLst>
              <a:ext uri="{FF2B5EF4-FFF2-40B4-BE49-F238E27FC236}">
                <a16:creationId xmlns:a16="http://schemas.microsoft.com/office/drawing/2014/main" id="{0A7B50D4-E5D8-44A6-B13C-E022FF88A631}"/>
              </a:ext>
            </a:extLst>
          </p:cNvPr>
          <p:cNvSpPr>
            <a:spLocks noGrp="1"/>
          </p:cNvSpPr>
          <p:nvPr>
            <p:ph idx="1"/>
          </p:nvPr>
        </p:nvSpPr>
        <p:spPr/>
        <p:txBody>
          <a:bodyPr>
            <a:normAutofit/>
          </a:bodyPr>
          <a:lstStyle/>
          <a:p>
            <a:r>
              <a:rPr lang="it-IT" dirty="0"/>
              <a:t> L'</a:t>
            </a:r>
            <a:r>
              <a:rPr lang="it-IT" u="sng" dirty="0">
                <a:hlinkClick r:id="rId2"/>
              </a:rPr>
              <a:t>INPS, con messaggio 5 luglio 2017, n. 2799</a:t>
            </a:r>
            <a:r>
              <a:rPr lang="it-IT" dirty="0"/>
              <a:t> , ha fornito chiarimenti circa la individuazione dell'organo competente a decidere i ricorsi avverso il provvedimento di disconoscimento del rapporto di lavoro</a:t>
            </a:r>
          </a:p>
          <a:p>
            <a:pPr marL="0" indent="0">
              <a:buNone/>
            </a:pPr>
            <a:r>
              <a:rPr lang="it-IT" dirty="0"/>
              <a:t> Per quanto concerne la ripartizione delle competenze tra INPS ed INL (v. anche la INL, nota 13 ottobre 2021, prot. n. 15519 ), sinteticamente valgono le regole che seguono.</a:t>
            </a:r>
          </a:p>
        </p:txBody>
      </p:sp>
    </p:spTree>
    <p:extLst>
      <p:ext uri="{BB962C8B-B14F-4D97-AF65-F5344CB8AC3E}">
        <p14:creationId xmlns:p14="http://schemas.microsoft.com/office/powerpoint/2010/main" val="271414154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079C05-56FF-47F7-A568-C47DB369571E}"/>
              </a:ext>
            </a:extLst>
          </p:cNvPr>
          <p:cNvSpPr>
            <a:spLocks noGrp="1"/>
          </p:cNvSpPr>
          <p:nvPr>
            <p:ph type="title"/>
          </p:nvPr>
        </p:nvSpPr>
        <p:spPr/>
        <p:txBody>
          <a:bodyPr/>
          <a:lstStyle/>
          <a:p>
            <a:r>
              <a:rPr lang="it-IT"/>
              <a:t>DISCONOSIMENTO</a:t>
            </a:r>
          </a:p>
        </p:txBody>
      </p:sp>
      <p:sp>
        <p:nvSpPr>
          <p:cNvPr id="3" name="Segnaposto contenuto 2">
            <a:extLst>
              <a:ext uri="{FF2B5EF4-FFF2-40B4-BE49-F238E27FC236}">
                <a16:creationId xmlns:a16="http://schemas.microsoft.com/office/drawing/2014/main" id="{0A7B50D4-E5D8-44A6-B13C-E022FF88A631}"/>
              </a:ext>
            </a:extLst>
          </p:cNvPr>
          <p:cNvSpPr>
            <a:spLocks noGrp="1"/>
          </p:cNvSpPr>
          <p:nvPr>
            <p:ph idx="1"/>
          </p:nvPr>
        </p:nvSpPr>
        <p:spPr/>
        <p:txBody>
          <a:bodyPr>
            <a:normAutofit/>
          </a:bodyPr>
          <a:lstStyle/>
          <a:p>
            <a:pPr marL="0" indent="0">
              <a:buNone/>
            </a:pPr>
            <a:r>
              <a:rPr lang="it-IT"/>
              <a:t>Al Comitato per i rapporti di lavoro si presentano i ricorsi avverso gli atti di accertamento dell'Ispettorato Nazionale del Lavoro, ivi compresi quelli adottati dal personale ispettivo proveniente dagli Istituti previdenziali. </a:t>
            </a:r>
          </a:p>
          <a:p>
            <a:pPr marL="0" indent="0">
              <a:buNone/>
            </a:pPr>
            <a:r>
              <a:rPr lang="it-IT"/>
              <a:t>Al comitato regionale INPS (ex art. 42 e segg. </a:t>
            </a:r>
            <a:r>
              <a:rPr lang="it-IT" u="sng">
                <a:hlinkClick r:id="rId2"/>
              </a:rPr>
              <a:t>legge 9 marzo 1989, n. 88</a:t>
            </a:r>
            <a:r>
              <a:rPr lang="it-IT"/>
              <a:t> ) si presentano i ricorsi avverso provvedimenti diversi dai verbali di accertamento ispettivo o concernenti irregolarità non contestate in sede ispettiva ed i ricorsi proposti dai lavoratori avverso atti amministrativi di disconoscimento dei rapporti di lavoro che trovano il loro presupposto in verbali ispettivi emessi nei confronti dei datori di lavoro.</a:t>
            </a:r>
          </a:p>
        </p:txBody>
      </p:sp>
    </p:spTree>
    <p:extLst>
      <p:ext uri="{BB962C8B-B14F-4D97-AF65-F5344CB8AC3E}">
        <p14:creationId xmlns:p14="http://schemas.microsoft.com/office/powerpoint/2010/main" val="36837773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079C05-56FF-47F7-A568-C47DB369571E}"/>
              </a:ext>
            </a:extLst>
          </p:cNvPr>
          <p:cNvSpPr>
            <a:spLocks noGrp="1"/>
          </p:cNvSpPr>
          <p:nvPr>
            <p:ph type="title"/>
          </p:nvPr>
        </p:nvSpPr>
        <p:spPr/>
        <p:txBody>
          <a:bodyPr/>
          <a:lstStyle/>
          <a:p>
            <a:r>
              <a:rPr lang="it-IT" dirty="0"/>
              <a:t>DISCONOSIMENTO</a:t>
            </a:r>
          </a:p>
        </p:txBody>
      </p:sp>
      <p:sp>
        <p:nvSpPr>
          <p:cNvPr id="3" name="Segnaposto contenuto 2">
            <a:extLst>
              <a:ext uri="{FF2B5EF4-FFF2-40B4-BE49-F238E27FC236}">
                <a16:creationId xmlns:a16="http://schemas.microsoft.com/office/drawing/2014/main" id="{0A7B50D4-E5D8-44A6-B13C-E022FF88A631}"/>
              </a:ext>
            </a:extLst>
          </p:cNvPr>
          <p:cNvSpPr>
            <a:spLocks noGrp="1"/>
          </p:cNvSpPr>
          <p:nvPr>
            <p:ph idx="1"/>
          </p:nvPr>
        </p:nvSpPr>
        <p:spPr/>
        <p:txBody>
          <a:bodyPr>
            <a:normAutofit fontScale="77500" lnSpcReduction="20000"/>
          </a:bodyPr>
          <a:lstStyle/>
          <a:p>
            <a:r>
              <a:rPr lang="it-IT" dirty="0"/>
              <a:t>  il ricorrente osservava un orario di lavoro predeterminato dalle____ alle_______  dei giorni _____________, come esattamente acclarato dalle dichiarazioni sostitutive di atto di notorietà dei lavoratori  ___________ che si producono in allegato;</a:t>
            </a:r>
          </a:p>
          <a:p>
            <a:r>
              <a:rPr lang="it-IT" dirty="0"/>
              <a:t>  il ricorrente percepiva una retribuzione di misura predeterminata il cui pagamento avveniva mediante cedolini paga (in allegato) assoggettata al regime fiscale e contributivo applicato alla generalità dei lavoratori dipendenti (in allegato copia degli F24, CU, Uniemens, CCNL applicato </a:t>
            </a:r>
            <a:r>
              <a:rPr lang="it-IT" dirty="0" err="1"/>
              <a:t>ec</a:t>
            </a:r>
            <a:r>
              <a:rPr lang="it-IT" dirty="0"/>
              <a:t>);</a:t>
            </a:r>
          </a:p>
          <a:p>
            <a:r>
              <a:rPr lang="it-IT" dirty="0"/>
              <a:t>il ricorrente era sottoposto al potere di controllo e disciplinare del superiore gerarchico come risulta dal contratto di lavoro, (ovvero testimonianze degli altri lavoratori, dichiarazione sostitutiva di atto di notorietà), che si producono in allegato. (indicare altri indici presuntivi della esistenza di un rapporto di lavoro subordinato: es. il rispetto di orari, periodi di ferie, permessi ec. al pari di ogni altro lavoratore subordinato della società)</a:t>
            </a:r>
          </a:p>
          <a:p>
            <a:r>
              <a:rPr lang="it-IT" dirty="0"/>
              <a:t>le mansioni espletate dal ricorrente si palesano simili ad altri lavoratori e  corrispondenti a quelle tipiche della qualifica di lavoratore dipendente rivendicata</a:t>
            </a:r>
          </a:p>
        </p:txBody>
      </p:sp>
    </p:spTree>
    <p:extLst>
      <p:ext uri="{BB962C8B-B14F-4D97-AF65-F5344CB8AC3E}">
        <p14:creationId xmlns:p14="http://schemas.microsoft.com/office/powerpoint/2010/main" val="51159852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079C05-56FF-47F7-A568-C47DB369571E}"/>
              </a:ext>
            </a:extLst>
          </p:cNvPr>
          <p:cNvSpPr>
            <a:spLocks noGrp="1"/>
          </p:cNvSpPr>
          <p:nvPr>
            <p:ph type="title"/>
          </p:nvPr>
        </p:nvSpPr>
        <p:spPr/>
        <p:txBody>
          <a:bodyPr>
            <a:normAutofit fontScale="90000"/>
          </a:bodyPr>
          <a:lstStyle/>
          <a:p>
            <a:r>
              <a:rPr lang="it-IT"/>
              <a:t>SFUMATURE DI LAVORO FAMILIARE</a:t>
            </a:r>
          </a:p>
        </p:txBody>
      </p:sp>
      <p:sp>
        <p:nvSpPr>
          <p:cNvPr id="3" name="Segnaposto contenuto 2">
            <a:extLst>
              <a:ext uri="{FF2B5EF4-FFF2-40B4-BE49-F238E27FC236}">
                <a16:creationId xmlns:a16="http://schemas.microsoft.com/office/drawing/2014/main" id="{0A7B50D4-E5D8-44A6-B13C-E022FF88A631}"/>
              </a:ext>
            </a:extLst>
          </p:cNvPr>
          <p:cNvSpPr>
            <a:spLocks noGrp="1"/>
          </p:cNvSpPr>
          <p:nvPr>
            <p:ph idx="1"/>
          </p:nvPr>
        </p:nvSpPr>
        <p:spPr/>
        <p:txBody>
          <a:bodyPr>
            <a:normAutofit/>
          </a:bodyPr>
          <a:lstStyle/>
          <a:p>
            <a:r>
              <a:rPr lang="it-IT"/>
              <a:t>LAVORO NON ONEROSO E AUTONOMO</a:t>
            </a:r>
          </a:p>
          <a:p>
            <a:pPr marL="0" indent="0">
              <a:buNone/>
            </a:pPr>
            <a:r>
              <a:rPr lang="it-IT"/>
              <a:t>ACCIDENTALE &lt;10 giorni ANNO –&gt; Nessuna iscrizione</a:t>
            </a:r>
          </a:p>
          <a:p>
            <a:pPr marL="0" indent="0">
              <a:buNone/>
            </a:pPr>
            <a:r>
              <a:rPr lang="it-IT"/>
              <a:t>OCCASIONALE &gt;10 giorni &lt;90 giorni ANNO -&gt; INAIL</a:t>
            </a:r>
          </a:p>
          <a:p>
            <a:pPr marL="0" indent="0">
              <a:buNone/>
            </a:pPr>
            <a:r>
              <a:rPr lang="it-IT"/>
              <a:t>CONTINUATIVA -&gt; INPS INAIL</a:t>
            </a:r>
          </a:p>
          <a:p>
            <a:pPr marL="0" indent="0">
              <a:buNone/>
            </a:pPr>
            <a:endParaRPr lang="it-IT"/>
          </a:p>
          <a:p>
            <a:pPr marL="0" indent="0" algn="ctr">
              <a:buNone/>
            </a:pPr>
            <a:r>
              <a:rPr lang="it-IT"/>
              <a:t>______</a:t>
            </a:r>
          </a:p>
          <a:p>
            <a:pPr marL="0" indent="0">
              <a:buNone/>
            </a:pPr>
            <a:r>
              <a:rPr lang="it-IT"/>
              <a:t>LAVORO ONEROSO SUBORDINATO</a:t>
            </a:r>
          </a:p>
          <a:p>
            <a:endParaRPr lang="it-IT"/>
          </a:p>
        </p:txBody>
      </p:sp>
    </p:spTree>
    <p:extLst>
      <p:ext uri="{BB962C8B-B14F-4D97-AF65-F5344CB8AC3E}">
        <p14:creationId xmlns:p14="http://schemas.microsoft.com/office/powerpoint/2010/main" val="232166349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A7B50D4-E5D8-44A6-B13C-E022FF88A631}"/>
              </a:ext>
            </a:extLst>
          </p:cNvPr>
          <p:cNvSpPr>
            <a:spLocks noGrp="1"/>
          </p:cNvSpPr>
          <p:nvPr>
            <p:ph idx="1"/>
          </p:nvPr>
        </p:nvSpPr>
        <p:spPr/>
        <p:txBody>
          <a:bodyPr>
            <a:normAutofit/>
          </a:bodyPr>
          <a:lstStyle/>
          <a:p>
            <a:pPr marL="0" indent="0" algn="ctr">
              <a:buNone/>
            </a:pPr>
            <a:r>
              <a:rPr lang="it-IT" sz="4000"/>
              <a:t>GRAZIE</a:t>
            </a:r>
          </a:p>
          <a:p>
            <a:pPr algn="ctr"/>
            <a:endParaRPr lang="it-IT"/>
          </a:p>
        </p:txBody>
      </p:sp>
      <p:pic>
        <p:nvPicPr>
          <p:cNvPr id="4" name="Immagin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5260" y="3429000"/>
            <a:ext cx="1833479" cy="1474443"/>
          </a:xfrm>
          <a:prstGeom prst="rect">
            <a:avLst/>
          </a:prstGeom>
        </p:spPr>
      </p:pic>
    </p:spTree>
    <p:extLst>
      <p:ext uri="{BB962C8B-B14F-4D97-AF65-F5344CB8AC3E}">
        <p14:creationId xmlns:p14="http://schemas.microsoft.com/office/powerpoint/2010/main" val="2286514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a:t>I gradi di parentela</a:t>
            </a:r>
          </a:p>
        </p:txBody>
      </p:sp>
      <p:sp>
        <p:nvSpPr>
          <p:cNvPr id="3" name="Segnaposto contenuto 2"/>
          <p:cNvSpPr>
            <a:spLocks noGrp="1"/>
          </p:cNvSpPr>
          <p:nvPr>
            <p:ph idx="1"/>
          </p:nvPr>
        </p:nvSpPr>
        <p:spPr/>
        <p:txBody>
          <a:bodyPr/>
          <a:lstStyle/>
          <a:p>
            <a:r>
              <a:rPr lang="it-IT"/>
              <a:t>Con l'entrata in vigore della L. </a:t>
            </a:r>
            <a:r>
              <a:rPr lang="it-IT" b="1" u="sng"/>
              <a:t>76/2016</a:t>
            </a:r>
            <a:r>
              <a:rPr lang="it-IT"/>
              <a:t>, dal 5.6.2016 le disposizioni in materia di impresa familiare sono applicabili anche alle </a:t>
            </a:r>
            <a:r>
              <a:rPr lang="it-IT" b="1" u="sng"/>
              <a:t>unioni civili</a:t>
            </a:r>
            <a:r>
              <a:rPr lang="it-IT"/>
              <a:t> tra persone dello stesso sesso (</a:t>
            </a:r>
            <a:r>
              <a:rPr lang="it-IT" b="1" u="sng"/>
              <a:t>art. 230-</a:t>
            </a:r>
            <a:r>
              <a:rPr lang="it-IT" b="1" i="1" u="sng"/>
              <a:t>ter</a:t>
            </a:r>
            <a:r>
              <a:rPr lang="it-IT"/>
              <a:t> c.c.)</a:t>
            </a:r>
          </a:p>
        </p:txBody>
      </p:sp>
    </p:spTree>
    <p:extLst>
      <p:ext uri="{BB962C8B-B14F-4D97-AF65-F5344CB8AC3E}">
        <p14:creationId xmlns:p14="http://schemas.microsoft.com/office/powerpoint/2010/main" val="87976301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hiaro">
  <a:themeElements>
    <a:clrScheme name="Galassia">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ffice classico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hiaro">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460A2A6C8F72447871A7EC435698DB7" ma:contentTypeVersion="13" ma:contentTypeDescription="Create a new document." ma:contentTypeScope="" ma:versionID="4490d7f4bf549cc5612315c8f2d35648">
  <xsd:schema xmlns:xsd="http://www.w3.org/2001/XMLSchema" xmlns:xs="http://www.w3.org/2001/XMLSchema" xmlns:p="http://schemas.microsoft.com/office/2006/metadata/properties" xmlns:ns2="db76a949-f5c1-49f2-8b23-091fc036de0f" xmlns:ns3="aa4178d5-b68c-4093-98c4-da7857278716" targetNamespace="http://schemas.microsoft.com/office/2006/metadata/properties" ma:root="true" ma:fieldsID="cfad3bd27e2c45cf0d4b06e720abf47e" ns2:_="" ns3:_="">
    <xsd:import namespace="db76a949-f5c1-49f2-8b23-091fc036de0f"/>
    <xsd:import namespace="aa4178d5-b68c-4093-98c4-da785727871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76a949-f5c1-49f2-8b23-091fc036de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44de578-2ffb-4501-807c-598b07f6742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a4178d5-b68c-4093-98c4-da785727871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78e41d2d-b121-4942-bbd1-a194cfcf59b6}" ma:internalName="TaxCatchAll" ma:showField="CatchAllData" ma:web="aa4178d5-b68c-4093-98c4-da78572787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a4178d5-b68c-4093-98c4-da7857278716" xsi:nil="true"/>
    <lcf76f155ced4ddcb4097134ff3c332f xmlns="db76a949-f5c1-49f2-8b23-091fc036de0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9A2E6A8-B2F7-4D47-88DE-EEA935EE8734}">
  <ds:schemaRefs>
    <ds:schemaRef ds:uri="http://schemas.microsoft.com/sharepoint/v3/contenttype/forms"/>
  </ds:schemaRefs>
</ds:datastoreItem>
</file>

<file path=customXml/itemProps2.xml><?xml version="1.0" encoding="utf-8"?>
<ds:datastoreItem xmlns:ds="http://schemas.openxmlformats.org/officeDocument/2006/customXml" ds:itemID="{BC35D092-C357-4427-A246-A8FF712BE4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76a949-f5c1-49f2-8b23-091fc036de0f"/>
    <ds:schemaRef ds:uri="aa4178d5-b68c-4093-98c4-da78572787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4B73D2A-AFF8-470C-BD75-ACAB18BD5915}">
  <ds:schemaRefs>
    <ds:schemaRef ds:uri="aa4178d5-b68c-4093-98c4-da7857278716"/>
    <ds:schemaRef ds:uri="db76a949-f5c1-49f2-8b23-091fc036de0f"/>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Clarity</Template>
  <TotalTime>3326</TotalTime>
  <Words>9214</Words>
  <Application>Microsoft Office PowerPoint</Application>
  <PresentationFormat>Presentazione su schermo (4:3)</PresentationFormat>
  <Paragraphs>638</Paragraphs>
  <Slides>89</Slides>
  <Notes>56</Notes>
  <HiddenSlides>0</HiddenSlides>
  <MMClips>0</MMClips>
  <ScaleCrop>false</ScaleCrop>
  <HeadingPairs>
    <vt:vector size="8" baseType="variant">
      <vt:variant>
        <vt:lpstr>Caratteri utilizzati</vt:lpstr>
      </vt:variant>
      <vt:variant>
        <vt:i4>6</vt:i4>
      </vt:variant>
      <vt:variant>
        <vt:lpstr>Tema</vt:lpstr>
      </vt:variant>
      <vt:variant>
        <vt:i4>1</vt:i4>
      </vt:variant>
      <vt:variant>
        <vt:lpstr>Server OLE incorporati</vt:lpstr>
      </vt:variant>
      <vt:variant>
        <vt:i4>1</vt:i4>
      </vt:variant>
      <vt:variant>
        <vt:lpstr>Titoli diapositive</vt:lpstr>
      </vt:variant>
      <vt:variant>
        <vt:i4>89</vt:i4>
      </vt:variant>
    </vt:vector>
  </HeadingPairs>
  <TitlesOfParts>
    <vt:vector size="97" baseType="lpstr">
      <vt:lpstr>Arial</vt:lpstr>
      <vt:lpstr>Calibri</vt:lpstr>
      <vt:lpstr>Calibri-Bold</vt:lpstr>
      <vt:lpstr>Calibri-Italic</vt:lpstr>
      <vt:lpstr>Calibri-Light</vt:lpstr>
      <vt:lpstr>Wingdings</vt:lpstr>
      <vt:lpstr>Chiaro</vt:lpstr>
      <vt:lpstr>Adobe Acrobat Document</vt:lpstr>
      <vt:lpstr>I RAPPORTI DI LAVORO  CON I FAMILIARI</vt:lpstr>
      <vt:lpstr>SII QUEL CHE SEMBRI</vt:lpstr>
      <vt:lpstr>Il rapporto di lavoro dei familiari</vt:lpstr>
      <vt:lpstr>Le imprese familiari</vt:lpstr>
      <vt:lpstr>Presentazione standard di PowerPoint</vt:lpstr>
      <vt:lpstr>Le imprese familiari</vt:lpstr>
      <vt:lpstr>I rapporti familiari</vt:lpstr>
      <vt:lpstr>I gradi di parentela</vt:lpstr>
      <vt:lpstr>I gradi di parentela</vt:lpstr>
      <vt:lpstr>Un intervento su Unioni Civili</vt:lpstr>
      <vt:lpstr>I gradi di affinità</vt:lpstr>
      <vt:lpstr>NOZIONE IMPRESA FAMILIARE</vt:lpstr>
      <vt:lpstr>NOZIONE IMPRESA FAMILIARE</vt:lpstr>
      <vt:lpstr>NOZIONE IMPRESA FAMILIARE</vt:lpstr>
      <vt:lpstr>NOZIONE IMPRESA FAMILIARE</vt:lpstr>
      <vt:lpstr>NOZIONE IMPRESA FAMILIARE</vt:lpstr>
      <vt:lpstr>NOZIONE IMPRESA FAMILIARE</vt:lpstr>
      <vt:lpstr>Lavoro subordinato</vt:lpstr>
      <vt:lpstr>Il potere del datore di lavoro</vt:lpstr>
      <vt:lpstr>SUBORDINAZIONE = SOGGEZIONE ALLE DECISIONI ALTRUI </vt:lpstr>
      <vt:lpstr>Il rapporto di lavoro fra familiari DUE RAGIONAMENTI</vt:lpstr>
      <vt:lpstr>Il rapporto di lavoro fra familiari</vt:lpstr>
      <vt:lpstr>Il rapporto di lavoro fra familiari</vt:lpstr>
      <vt:lpstr>Il rapporto di lavoro fra familiari</vt:lpstr>
      <vt:lpstr>Il rapporto di lavoro fra familiari</vt:lpstr>
      <vt:lpstr>L’ORIENTAMENTO DELL’INPS</vt:lpstr>
      <vt:lpstr>Il lavoro subordinato</vt:lpstr>
      <vt:lpstr>Il lavoro subordinato</vt:lpstr>
      <vt:lpstr>Il lavoro subordinato</vt:lpstr>
      <vt:lpstr>OSSERVANZA ORARIO DI LAVORO</vt:lpstr>
      <vt:lpstr>OSSERVANZA ORARIO DI LAVORO</vt:lpstr>
      <vt:lpstr>Il lavoro familiare subordinato </vt:lpstr>
      <vt:lpstr>L’orientamento dell’Inps</vt:lpstr>
      <vt:lpstr>L’orientamento dell’Inps</vt:lpstr>
      <vt:lpstr>L’orientamento dell’Inps</vt:lpstr>
      <vt:lpstr>L’orientamento dell’Inps</vt:lpstr>
      <vt:lpstr>La circolare INPS n° 179 del 1989</vt:lpstr>
      <vt:lpstr>La circolare INPS n° 179 del 1989</vt:lpstr>
      <vt:lpstr>SOCIETA’ DI PERSONE </vt:lpstr>
      <vt:lpstr>La circolare INPS n° 179 del 1989</vt:lpstr>
      <vt:lpstr>Controtendenza</vt:lpstr>
      <vt:lpstr>L’ORIENTAMENTO DEL MINISTERO DEL LAVORO</vt:lpstr>
      <vt:lpstr>Il lavoro autonomo</vt:lpstr>
      <vt:lpstr>L’orientamento del Ministero del Lavoro</vt:lpstr>
      <vt:lpstr>I confini dell’attività lavorativa</vt:lpstr>
      <vt:lpstr>I familiari pensionati</vt:lpstr>
      <vt:lpstr>I familiari con altri rapporti di lavoro</vt:lpstr>
      <vt:lpstr>Il carattere occasionale</vt:lpstr>
      <vt:lpstr>L’orientamento del Ministero del Lavoro</vt:lpstr>
      <vt:lpstr>L’orientamento del Ministero del Lavoro</vt:lpstr>
      <vt:lpstr>L’orientamento del Ministero del Lavoro</vt:lpstr>
      <vt:lpstr>Limiti attività occasionale</vt:lpstr>
      <vt:lpstr>In conclusione</vt:lpstr>
      <vt:lpstr>In conclusione</vt:lpstr>
      <vt:lpstr>L’ORIENTAMENTO DELL’ISPETTORATO NAZIONALE DEL LAVORO</vt:lpstr>
      <vt:lpstr>L’orientamento dell’Ispettorato Nazionale del Lavoro</vt:lpstr>
      <vt:lpstr>L’iscrizione alla previdenza</vt:lpstr>
      <vt:lpstr>L’iscrizione alla previdenza</vt:lpstr>
      <vt:lpstr>Criteri di valutazione</vt:lpstr>
      <vt:lpstr>L’orientamento dell’Ispettorato Nazionale del Lavoro</vt:lpstr>
      <vt:lpstr>Ispettorato</vt:lpstr>
      <vt:lpstr>Aspetti fiscali</vt:lpstr>
      <vt:lpstr>Aspetti fiscali</vt:lpstr>
      <vt:lpstr>Ricapitolando</vt:lpstr>
      <vt:lpstr>Ricapitolando</vt:lpstr>
      <vt:lpstr>Ricapitolando</vt:lpstr>
      <vt:lpstr>Sentenza 4535/2018</vt:lpstr>
      <vt:lpstr>La sentenza</vt:lpstr>
      <vt:lpstr>L’orientamento</vt:lpstr>
      <vt:lpstr>Il convivente More Uxorio</vt:lpstr>
      <vt:lpstr>Il convivente More Uxorio</vt:lpstr>
      <vt:lpstr>Il convivente More Uxorio</vt:lpstr>
      <vt:lpstr>Il convivente More Uxorio</vt:lpstr>
      <vt:lpstr>CONCLUSIONI</vt:lpstr>
      <vt:lpstr>Presentazione standard di PowerPoint</vt:lpstr>
      <vt:lpstr>Presentazione standard di PowerPoint</vt:lpstr>
      <vt:lpstr>Presentazione standard di PowerPoint</vt:lpstr>
      <vt:lpstr>Presentazione standard di PowerPoint</vt:lpstr>
      <vt:lpstr>Certificazione rapporto di lavoro</vt:lpstr>
      <vt:lpstr>In generale</vt:lpstr>
      <vt:lpstr>Vantaggi</vt:lpstr>
      <vt:lpstr>Ricorso</vt:lpstr>
      <vt:lpstr>Ricorso</vt:lpstr>
      <vt:lpstr>DISCONOSIMENTO</vt:lpstr>
      <vt:lpstr>DISCONOSIMENTO</vt:lpstr>
      <vt:lpstr>DISCONOSIMENTO</vt:lpstr>
      <vt:lpstr>DISCONOSIMENTO</vt:lpstr>
      <vt:lpstr>SFUMATURE DI LAVORO FAMILIARE</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RAPPORTI DI LAVORO  CON I FAMILIARI</dc:title>
  <dc:creator>Furfaro</dc:creator>
  <cp:lastModifiedBy>Luca Furfaro</cp:lastModifiedBy>
  <cp:revision>2</cp:revision>
  <cp:lastPrinted>2019-11-21T11:14:40Z</cp:lastPrinted>
  <dcterms:created xsi:type="dcterms:W3CDTF">2019-11-20T10:57:00Z</dcterms:created>
  <dcterms:modified xsi:type="dcterms:W3CDTF">2025-10-18T06:43:30Z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0x0101005460A2A6C8F72447871A7EC435698DB7</vt:lpwstr>
  </property>
  <property fmtid="{D5CDD505-2E9C-101B-9397-08002B2CF9AE}" pid="3" name="MediaServiceImageTags">
    <vt:lpwstr/>
  </property>
</Properties>
</file>