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84" r:id="rId7"/>
    <p:sldId id="285" r:id="rId8"/>
    <p:sldId id="283" r:id="rId9"/>
    <p:sldId id="261" r:id="rId10"/>
    <p:sldId id="262" r:id="rId11"/>
    <p:sldId id="263" r:id="rId12"/>
    <p:sldId id="280" r:id="rId13"/>
    <p:sldId id="281" r:id="rId14"/>
    <p:sldId id="282"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9" r:id="rId29"/>
    <p:sldId id="278" r:id="rId30"/>
    <p:sldId id="277" r:id="rId31"/>
    <p:sldId id="286" r:id="rId3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9BFA64-32F3-42A2-94CB-C3011487E2C1}" type="datetimeFigureOut">
              <a:rPr lang="it-IT" smtClean="0"/>
              <a:t>14/10/2025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CDE83-F07A-474C-88FC-63A93F87A268}" type="slidenum">
              <a:rPr lang="it-IT" smtClean="0"/>
              <a:t>‹N›</a:t>
            </a:fld>
            <a:endParaRPr lang="it-IT"/>
          </a:p>
        </p:txBody>
      </p:sp>
    </p:spTree>
    <p:extLst>
      <p:ext uri="{BB962C8B-B14F-4D97-AF65-F5344CB8AC3E}">
        <p14:creationId xmlns:p14="http://schemas.microsoft.com/office/powerpoint/2010/main" val="87249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747CDE83-F07A-474C-88FC-63A93F87A268}" type="slidenum">
              <a:rPr lang="it-IT" smtClean="0"/>
              <a:t>1</a:t>
            </a:fld>
            <a:endParaRPr lang="it-IT"/>
          </a:p>
        </p:txBody>
      </p:sp>
    </p:spTree>
    <p:extLst>
      <p:ext uri="{BB962C8B-B14F-4D97-AF65-F5344CB8AC3E}">
        <p14:creationId xmlns:p14="http://schemas.microsoft.com/office/powerpoint/2010/main" val="3686423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1D68D5-C23E-44B7-8A59-06FF3FFB9917}"/>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51D0472-23A5-7992-B57F-A4A4B06E0B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C7BF077-BEB7-45D2-4B98-8D5AD1A057C5}"/>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61097479-9CE9-EB71-8681-D823BCA362C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4E1E93B-A419-2664-97D1-4103ED824C67}"/>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2532649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6F18015-CD4C-70DB-BBDC-0908ACC8313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8B27D703-FAC7-5739-3705-2A718978CBA3}"/>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39380AC-92FC-BCB0-4FE5-28CB50AE315A}"/>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70084836-79AC-4CF2-8FF1-06813FFCDEC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9C1B537-1564-7FD1-28C2-B54999B5A8FE}"/>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3785289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F60B422C-8786-1BC6-F374-B71BC58D319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AD0F167-4817-7BF3-CF31-9DB0A0DC767D}"/>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D30E791-FE3D-48DD-15CF-E175EDA405E0}"/>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7273F679-079C-66C9-660B-B6B097E78D9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AEC1A6A-4275-7356-62AD-38A06DE74FC0}"/>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1363048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141EAF-0A10-20E0-9B2D-E687FD50A3D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71CA190-5C0E-FC07-BD74-3D5E4B6B5FB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74DCB7B-307C-048B-0D7C-DCC4927EF216}"/>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95084893-3E19-0C91-C61D-6701FB3B672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89CFED1-4252-8235-006E-91B02349CD52}"/>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2974603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B5DBABD-ED72-A10C-B763-614E65A127F9}"/>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DB803099-ED32-E68E-E695-1F70EB718D3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790E3BC-DA04-8AE1-F4DF-823932C386D4}"/>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546998E2-2B91-C931-CAE9-5BB6741DA5A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41104CD-0C98-6FFF-9CCB-4B77887AFDE5}"/>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1097894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BAC464-44CB-0C02-98BF-2724B52FB48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AC4BB80-2CC6-62CC-094D-A5338F1E8F7D}"/>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32666C3-08BA-6DCD-DB68-0674AB2D03D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57EA9466-C9F6-E2B8-3FF3-DF96EDE3D6AF}"/>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6" name="Segnaposto piè di pagina 5">
            <a:extLst>
              <a:ext uri="{FF2B5EF4-FFF2-40B4-BE49-F238E27FC236}">
                <a16:creationId xmlns:a16="http://schemas.microsoft.com/office/drawing/2014/main" id="{5F6E3F63-26EA-E98D-D64F-5C25C3C61B5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F7484F65-7816-F435-C25C-28417B4804AD}"/>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3488306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13C5A54-1086-44BD-957E-97B792634761}"/>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D28D5F09-5B64-35C0-B9A8-80175B2D94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E27F72BA-8C1E-09FF-61FC-8377C110AF85}"/>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116FF94-0441-5F5E-ACC7-14D9D07DB9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63F4AE6D-6717-AE88-13C9-A2F4E1234E58}"/>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EB69D0C-EF18-3311-553D-06EE9364FBBA}"/>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8" name="Segnaposto piè di pagina 7">
            <a:extLst>
              <a:ext uri="{FF2B5EF4-FFF2-40B4-BE49-F238E27FC236}">
                <a16:creationId xmlns:a16="http://schemas.microsoft.com/office/drawing/2014/main" id="{91BE9E82-A2CB-EE3B-020B-1CA8F44D056A}"/>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696278D6-F345-D4C1-799C-08C2B664D2CB}"/>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3403521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F06BA7-4A8F-59CB-48B4-3F517FCBA25F}"/>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BD24B644-D5EC-D203-DCE3-05A1E65F892A}"/>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4" name="Segnaposto piè di pagina 3">
            <a:extLst>
              <a:ext uri="{FF2B5EF4-FFF2-40B4-BE49-F238E27FC236}">
                <a16:creationId xmlns:a16="http://schemas.microsoft.com/office/drawing/2014/main" id="{ABAE5B04-E35E-1072-8110-6E786EB386F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15CCD25-8374-ADE9-5A81-1AFC52D3DD0F}"/>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1816478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DEACB96-72E6-54A6-2971-694AAAB5A41D}"/>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3" name="Segnaposto piè di pagina 2">
            <a:extLst>
              <a:ext uri="{FF2B5EF4-FFF2-40B4-BE49-F238E27FC236}">
                <a16:creationId xmlns:a16="http://schemas.microsoft.com/office/drawing/2014/main" id="{4FF7D720-1565-B746-1BD2-EBB7E9E41187}"/>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5E6F872D-9A45-285A-0604-1FF3EC5A90DF}"/>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458845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4A39C2-2F74-9C38-09FF-D0F6757BAD5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8687086-AD60-6F20-E440-E3004959AF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399C195-C335-1FAE-C1E5-AAE11854C7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4928CE1-4B8F-EADF-78F8-6998239CC07F}"/>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6" name="Segnaposto piè di pagina 5">
            <a:extLst>
              <a:ext uri="{FF2B5EF4-FFF2-40B4-BE49-F238E27FC236}">
                <a16:creationId xmlns:a16="http://schemas.microsoft.com/office/drawing/2014/main" id="{EBFF3901-7AD0-1128-C753-A5D27F52A8F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843D9D2-C44E-0BD2-515F-73E96F1613B8}"/>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284829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0CD489-4CE4-40F0-AEC5-CC39DC0DD0B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450F3ED9-2254-F7C2-86BA-C2D602C89B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FC1C296F-5530-2339-97B0-BA63E3FA30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3438DE3C-59B5-FFCB-43C8-C19A9201D666}"/>
              </a:ext>
            </a:extLst>
          </p:cNvPr>
          <p:cNvSpPr>
            <a:spLocks noGrp="1"/>
          </p:cNvSpPr>
          <p:nvPr>
            <p:ph type="dt" sz="half" idx="10"/>
          </p:nvPr>
        </p:nvSpPr>
        <p:spPr/>
        <p:txBody>
          <a:bodyPr/>
          <a:lstStyle/>
          <a:p>
            <a:fld id="{BC93FA04-1FD2-4019-95F8-6EDBC6BF8C25}" type="datetimeFigureOut">
              <a:rPr lang="it-IT" smtClean="0"/>
              <a:t>14/10/2025</a:t>
            </a:fld>
            <a:endParaRPr lang="it-IT"/>
          </a:p>
        </p:txBody>
      </p:sp>
      <p:sp>
        <p:nvSpPr>
          <p:cNvPr id="6" name="Segnaposto piè di pagina 5">
            <a:extLst>
              <a:ext uri="{FF2B5EF4-FFF2-40B4-BE49-F238E27FC236}">
                <a16:creationId xmlns:a16="http://schemas.microsoft.com/office/drawing/2014/main" id="{30C474DB-7396-E3DD-414C-51DFE244DB5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0D2A84C-0C3A-D994-4BDB-149699009AA3}"/>
              </a:ext>
            </a:extLst>
          </p:cNvPr>
          <p:cNvSpPr>
            <a:spLocks noGrp="1"/>
          </p:cNvSpPr>
          <p:nvPr>
            <p:ph type="sldNum" sz="quarter" idx="12"/>
          </p:nvPr>
        </p:nvSpPr>
        <p:spPr/>
        <p:txBody>
          <a:bodyPr/>
          <a:lstStyle/>
          <a:p>
            <a:fld id="{148118E2-C141-42F8-A688-B4F495887947}" type="slidenum">
              <a:rPr lang="it-IT" smtClean="0"/>
              <a:t>‹N›</a:t>
            </a:fld>
            <a:endParaRPr lang="it-IT"/>
          </a:p>
        </p:txBody>
      </p:sp>
    </p:spTree>
    <p:extLst>
      <p:ext uri="{BB962C8B-B14F-4D97-AF65-F5344CB8AC3E}">
        <p14:creationId xmlns:p14="http://schemas.microsoft.com/office/powerpoint/2010/main" val="4012229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01051D1-D612-B54F-B116-2A384D91DA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0B305BB-7262-EAB4-FF9D-E959C0B5CE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8FFF7EF-CB2B-2326-9766-3B4641A55D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93FA04-1FD2-4019-95F8-6EDBC6BF8C25}" type="datetimeFigureOut">
              <a:rPr lang="it-IT" smtClean="0"/>
              <a:t>14/10/2025</a:t>
            </a:fld>
            <a:endParaRPr lang="it-IT"/>
          </a:p>
        </p:txBody>
      </p:sp>
      <p:sp>
        <p:nvSpPr>
          <p:cNvPr id="5" name="Segnaposto piè di pagina 4">
            <a:extLst>
              <a:ext uri="{FF2B5EF4-FFF2-40B4-BE49-F238E27FC236}">
                <a16:creationId xmlns:a16="http://schemas.microsoft.com/office/drawing/2014/main" id="{956B6830-84EE-D167-4C63-157C683491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FCDF6F31-AD60-604D-736C-08570806B2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8118E2-C141-42F8-A688-B4F495887947}" type="slidenum">
              <a:rPr lang="it-IT" smtClean="0"/>
              <a:t>‹N›</a:t>
            </a:fld>
            <a:endParaRPr lang="it-IT"/>
          </a:p>
        </p:txBody>
      </p:sp>
    </p:spTree>
    <p:extLst>
      <p:ext uri="{BB962C8B-B14F-4D97-AF65-F5344CB8AC3E}">
        <p14:creationId xmlns:p14="http://schemas.microsoft.com/office/powerpoint/2010/main" val="110937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3D9926-B6ED-C8F5-8211-6B6DC4F05489}"/>
              </a:ext>
            </a:extLst>
          </p:cNvPr>
          <p:cNvSpPr>
            <a:spLocks noGrp="1"/>
          </p:cNvSpPr>
          <p:nvPr>
            <p:ph type="ctrTitle"/>
          </p:nvPr>
        </p:nvSpPr>
        <p:spPr>
          <a:xfrm>
            <a:off x="3295650" y="1122363"/>
            <a:ext cx="7372350" cy="2387600"/>
          </a:xfrm>
        </p:spPr>
        <p:txBody>
          <a:bodyPr>
            <a:normAutofit fontScale="90000"/>
          </a:bodyPr>
          <a:lstStyle/>
          <a:p>
            <a:r>
              <a:rPr lang="it-IT" dirty="0"/>
              <a:t>Fringe Benefit e Auto Aziendali</a:t>
            </a:r>
            <a:br>
              <a:rPr lang="it-IT" dirty="0"/>
            </a:br>
            <a:endParaRPr lang="it-IT" dirty="0"/>
          </a:p>
        </p:txBody>
      </p:sp>
      <p:sp>
        <p:nvSpPr>
          <p:cNvPr id="3" name="Sottotitolo 2">
            <a:extLst>
              <a:ext uri="{FF2B5EF4-FFF2-40B4-BE49-F238E27FC236}">
                <a16:creationId xmlns:a16="http://schemas.microsoft.com/office/drawing/2014/main" id="{48AB5FAC-D1E1-DF0E-48B1-1454FED6475A}"/>
              </a:ext>
            </a:extLst>
          </p:cNvPr>
          <p:cNvSpPr>
            <a:spLocks noGrp="1"/>
          </p:cNvSpPr>
          <p:nvPr>
            <p:ph type="subTitle" idx="1"/>
          </p:nvPr>
        </p:nvSpPr>
        <p:spPr>
          <a:xfrm>
            <a:off x="2647950" y="3297377"/>
            <a:ext cx="9144000" cy="1655762"/>
          </a:xfrm>
        </p:spPr>
        <p:txBody>
          <a:bodyPr/>
          <a:lstStyle/>
          <a:p>
            <a:r>
              <a:rPr lang="it-IT" dirty="0"/>
              <a:t>Le novità 2025 e la disciplina transitoria</a:t>
            </a:r>
          </a:p>
          <a:p>
            <a:endParaRPr lang="it-IT" dirty="0"/>
          </a:p>
          <a:p>
            <a:r>
              <a:rPr lang="it-IT" i="1" dirty="0"/>
              <a:t>Mario Cassaro</a:t>
            </a:r>
          </a:p>
          <a:p>
            <a:endParaRPr lang="it-IT" dirty="0"/>
          </a:p>
          <a:p>
            <a:endParaRPr lang="it-IT" dirty="0"/>
          </a:p>
        </p:txBody>
      </p:sp>
      <p:sp>
        <p:nvSpPr>
          <p:cNvPr id="5" name="CasellaDiTesto 4">
            <a:extLst>
              <a:ext uri="{FF2B5EF4-FFF2-40B4-BE49-F238E27FC236}">
                <a16:creationId xmlns:a16="http://schemas.microsoft.com/office/drawing/2014/main" id="{A6A6AA6B-FA73-B92C-E12F-11F424DAD7FF}"/>
              </a:ext>
            </a:extLst>
          </p:cNvPr>
          <p:cNvSpPr txBox="1"/>
          <p:nvPr/>
        </p:nvSpPr>
        <p:spPr>
          <a:xfrm>
            <a:off x="3418249" y="4953139"/>
            <a:ext cx="7679601" cy="923330"/>
          </a:xfrm>
          <a:prstGeom prst="rect">
            <a:avLst/>
          </a:prstGeom>
          <a:noFill/>
        </p:spPr>
        <p:txBody>
          <a:bodyPr wrap="square">
            <a:spAutoFit/>
          </a:bodyPr>
          <a:lstStyle/>
          <a:p>
            <a:pPr algn="ctr"/>
            <a:r>
              <a:rPr lang="it-IT" dirty="0"/>
              <a:t>XXV Congresso Regionale Consulenti del Lavoro della Sardegna</a:t>
            </a:r>
          </a:p>
          <a:p>
            <a:pPr algn="ctr"/>
            <a:endParaRPr lang="it-IT" dirty="0"/>
          </a:p>
          <a:p>
            <a:pPr algn="ctr"/>
            <a:r>
              <a:rPr lang="it-IT" dirty="0"/>
              <a:t>Orosei, 17 ottobre 2025</a:t>
            </a:r>
          </a:p>
        </p:txBody>
      </p:sp>
      <p:pic>
        <p:nvPicPr>
          <p:cNvPr id="7" name="Immagine 6">
            <a:extLst>
              <a:ext uri="{FF2B5EF4-FFF2-40B4-BE49-F238E27FC236}">
                <a16:creationId xmlns:a16="http://schemas.microsoft.com/office/drawing/2014/main" id="{FCE088E7-4FDE-9120-EDD2-20FFDBE3C10D}"/>
              </a:ext>
            </a:extLst>
          </p:cNvPr>
          <p:cNvPicPr>
            <a:picLocks noChangeAspect="1"/>
          </p:cNvPicPr>
          <p:nvPr/>
        </p:nvPicPr>
        <p:blipFill>
          <a:blip r:embed="rId3"/>
          <a:stretch>
            <a:fillRect/>
          </a:stretch>
        </p:blipFill>
        <p:spPr>
          <a:xfrm>
            <a:off x="-9054" y="6588265"/>
            <a:ext cx="12201053" cy="269735"/>
          </a:xfrm>
          <a:prstGeom prst="rect">
            <a:avLst/>
          </a:prstGeom>
        </p:spPr>
      </p:pic>
      <p:pic>
        <p:nvPicPr>
          <p:cNvPr id="10" name="Immagine 9">
            <a:extLst>
              <a:ext uri="{FF2B5EF4-FFF2-40B4-BE49-F238E27FC236}">
                <a16:creationId xmlns:a16="http://schemas.microsoft.com/office/drawing/2014/main" id="{CDBAA188-7166-935D-9148-DF10AF5517E1}"/>
              </a:ext>
            </a:extLst>
          </p:cNvPr>
          <p:cNvPicPr>
            <a:picLocks noChangeAspect="1"/>
          </p:cNvPicPr>
          <p:nvPr/>
        </p:nvPicPr>
        <p:blipFill>
          <a:blip r:embed="rId4"/>
          <a:stretch>
            <a:fillRect/>
          </a:stretch>
        </p:blipFill>
        <p:spPr>
          <a:xfrm>
            <a:off x="9525" y="6490"/>
            <a:ext cx="2724150" cy="6581775"/>
          </a:xfrm>
          <a:prstGeom prst="rect">
            <a:avLst/>
          </a:prstGeom>
        </p:spPr>
      </p:pic>
    </p:spTree>
    <p:extLst>
      <p:ext uri="{BB962C8B-B14F-4D97-AF65-F5344CB8AC3E}">
        <p14:creationId xmlns:p14="http://schemas.microsoft.com/office/powerpoint/2010/main" val="4176651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67BF1-5FC1-72DF-4693-897D6837109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6A0B1CF-4CC7-9B7E-7D4A-01D30896D2DE}"/>
              </a:ext>
            </a:extLst>
          </p:cNvPr>
          <p:cNvSpPr>
            <a:spLocks noGrp="1"/>
          </p:cNvSpPr>
          <p:nvPr>
            <p:ph type="title"/>
          </p:nvPr>
        </p:nvSpPr>
        <p:spPr/>
        <p:txBody>
          <a:bodyPr/>
          <a:lstStyle/>
          <a:p>
            <a:r>
              <a:rPr lang="it-IT" dirty="0"/>
              <a:t>Prassi delle Entrate</a:t>
            </a:r>
          </a:p>
        </p:txBody>
      </p:sp>
      <p:sp>
        <p:nvSpPr>
          <p:cNvPr id="5" name="CasellaDiTesto 4">
            <a:extLst>
              <a:ext uri="{FF2B5EF4-FFF2-40B4-BE49-F238E27FC236}">
                <a16:creationId xmlns:a16="http://schemas.microsoft.com/office/drawing/2014/main" id="{4532F59D-7F21-4F7E-29E4-D0B5CA4DA631}"/>
              </a:ext>
            </a:extLst>
          </p:cNvPr>
          <p:cNvSpPr txBox="1"/>
          <p:nvPr/>
        </p:nvSpPr>
        <p:spPr>
          <a:xfrm>
            <a:off x="833672" y="1379673"/>
            <a:ext cx="10515600" cy="5088573"/>
          </a:xfrm>
          <a:prstGeom prst="rect">
            <a:avLst/>
          </a:prstGeom>
          <a:noFill/>
        </p:spPr>
        <p:txBody>
          <a:bodyPr wrap="square">
            <a:spAutoFit/>
          </a:bodyPr>
          <a:lstStyle/>
          <a:p>
            <a:pPr algn="just">
              <a:spcAft>
                <a:spcPts val="1875"/>
              </a:spcAft>
              <a:buNone/>
            </a:pPr>
            <a:r>
              <a:rPr lang="it-IT" b="1" i="0" dirty="0">
                <a:effectLst/>
                <a:latin typeface="Segoe UI" panose="020B0502040204020203" pitchFamily="34" charset="0"/>
              </a:rPr>
              <a:t>Circolare n. 10/E del 3 luglio 2025 e Risposta a interpello n. 192/2025</a:t>
            </a:r>
          </a:p>
          <a:p>
            <a:pPr algn="just">
              <a:spcAft>
                <a:spcPts val="1875"/>
              </a:spcAft>
              <a:buNone/>
            </a:pPr>
            <a:r>
              <a:rPr lang="it-IT" b="1" i="0" dirty="0">
                <a:effectLst/>
                <a:latin typeface="Segoe UI" panose="020B0502040204020203" pitchFamily="34" charset="0"/>
              </a:rPr>
              <a:t>Criteri determinanti da verificare</a:t>
            </a:r>
          </a:p>
          <a:p>
            <a:pPr marL="285750" indent="-285750" algn="just">
              <a:spcAft>
                <a:spcPts val="1875"/>
              </a:spcAft>
              <a:buFont typeface="Wingdings" panose="05000000000000000000" pitchFamily="2" charset="2"/>
              <a:buChar char="ü"/>
            </a:pPr>
            <a:r>
              <a:rPr lang="it-IT" i="0" dirty="0">
                <a:effectLst/>
                <a:latin typeface="Segoe UI" panose="020B0502040204020203" pitchFamily="34" charset="0"/>
              </a:rPr>
              <a:t>Data ordine (solo per disciplina transitoria)</a:t>
            </a:r>
          </a:p>
          <a:p>
            <a:pPr marL="285750" indent="-285750" algn="just">
              <a:spcAft>
                <a:spcPts val="1875"/>
              </a:spcAft>
              <a:buFont typeface="Wingdings" panose="05000000000000000000" pitchFamily="2" charset="2"/>
              <a:buChar char="ü"/>
            </a:pPr>
            <a:r>
              <a:rPr lang="it-IT" i="0" dirty="0">
                <a:effectLst/>
                <a:latin typeface="Segoe UI" panose="020B0502040204020203" pitchFamily="34" charset="0"/>
              </a:rPr>
              <a:t>Data immatricolazione</a:t>
            </a:r>
          </a:p>
          <a:p>
            <a:pPr marL="285750" indent="-285750" algn="just">
              <a:spcAft>
                <a:spcPts val="1875"/>
              </a:spcAft>
              <a:buFont typeface="Wingdings" panose="05000000000000000000" pitchFamily="2" charset="2"/>
              <a:buChar char="ü"/>
            </a:pPr>
            <a:r>
              <a:rPr lang="it-IT" i="0" dirty="0">
                <a:effectLst/>
                <a:latin typeface="Segoe UI" panose="020B0502040204020203" pitchFamily="34" charset="0"/>
              </a:rPr>
              <a:t>Data stipula contratto</a:t>
            </a:r>
          </a:p>
          <a:p>
            <a:pPr marL="285750" indent="-285750" algn="just">
              <a:spcAft>
                <a:spcPts val="1875"/>
              </a:spcAft>
              <a:buFont typeface="Wingdings" panose="05000000000000000000" pitchFamily="2" charset="2"/>
              <a:buChar char="ü"/>
            </a:pPr>
            <a:r>
              <a:rPr lang="it-IT" i="0" dirty="0">
                <a:effectLst/>
                <a:latin typeface="Segoe UI" panose="020B0502040204020203" pitchFamily="34" charset="0"/>
              </a:rPr>
              <a:t>Data consegna al dipendente</a:t>
            </a:r>
          </a:p>
          <a:p>
            <a:pPr algn="just">
              <a:spcAft>
                <a:spcPts val="1875"/>
              </a:spcAft>
            </a:pPr>
            <a:r>
              <a:rPr lang="it-IT" i="0" dirty="0">
                <a:effectLst/>
                <a:latin typeface="Segoe UI" panose="020B0502040204020203" pitchFamily="34" charset="0"/>
              </a:rPr>
              <a:t>⚠️ TUTTI i requisiti devono essere soddisfatti cumulativamente per rientrare in una specifica disciplina</a:t>
            </a:r>
          </a:p>
          <a:p>
            <a:pPr algn="just">
              <a:spcAft>
                <a:spcPts val="1875"/>
              </a:spcAft>
              <a:buNone/>
            </a:pPr>
            <a:r>
              <a:rPr lang="it-IT" b="1" i="0" dirty="0">
                <a:effectLst/>
                <a:latin typeface="Segoe UI" panose="020B0502040204020203" pitchFamily="34" charset="0"/>
              </a:rPr>
              <a:t>Caso particolare</a:t>
            </a:r>
            <a:endParaRPr lang="it-IT" b="1" dirty="0">
              <a:latin typeface="Segoe UI" panose="020B0502040204020203" pitchFamily="34" charset="0"/>
            </a:endParaRPr>
          </a:p>
          <a:p>
            <a:pPr algn="just">
              <a:spcAft>
                <a:spcPts val="1875"/>
              </a:spcAft>
              <a:buNone/>
            </a:pPr>
            <a:r>
              <a:rPr lang="it-IT" b="0" i="0" dirty="0">
                <a:effectLst/>
                <a:latin typeface="Segoe UI" panose="020B0502040204020203" pitchFamily="34" charset="0"/>
              </a:rPr>
              <a:t>Per veicoli ordinati entro il 2024 e consegnati nel primo semestre 2025, se si tratta di mezzi a basse emissioni (elettrici o ibridi plug-in), è applicabile il nuovo sistema più vantaggioso anziché quello transitorio.</a:t>
            </a:r>
          </a:p>
        </p:txBody>
      </p:sp>
      <p:pic>
        <p:nvPicPr>
          <p:cNvPr id="3" name="Immagine 2">
            <a:extLst>
              <a:ext uri="{FF2B5EF4-FFF2-40B4-BE49-F238E27FC236}">
                <a16:creationId xmlns:a16="http://schemas.microsoft.com/office/drawing/2014/main" id="{350CC520-7860-BA54-8A83-1BF4F61E2BCD}"/>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EDC8FADC-61A3-56EE-14D5-D4AA0652CFD4}"/>
              </a:ext>
            </a:extLst>
          </p:cNvPr>
          <p:cNvPicPr>
            <a:picLocks noChangeAspect="1"/>
          </p:cNvPicPr>
          <p:nvPr/>
        </p:nvPicPr>
        <p:blipFill>
          <a:blip r:embed="rId3"/>
          <a:stretch>
            <a:fillRect/>
          </a:stretch>
        </p:blipFill>
        <p:spPr>
          <a:xfrm>
            <a:off x="10366044" y="252623"/>
            <a:ext cx="1327524" cy="1325563"/>
          </a:xfrm>
          <a:prstGeom prst="rect">
            <a:avLst/>
          </a:prstGeom>
        </p:spPr>
      </p:pic>
    </p:spTree>
    <p:extLst>
      <p:ext uri="{BB962C8B-B14F-4D97-AF65-F5344CB8AC3E}">
        <p14:creationId xmlns:p14="http://schemas.microsoft.com/office/powerpoint/2010/main" val="1975899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3DF26-AAFF-876C-32BB-02741BFAE51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BCDD4E7-BB7B-677B-6CCB-DEF51E70131D}"/>
              </a:ext>
            </a:extLst>
          </p:cNvPr>
          <p:cNvSpPr>
            <a:spLocks noGrp="1"/>
          </p:cNvSpPr>
          <p:nvPr>
            <p:ph type="title"/>
          </p:nvPr>
        </p:nvSpPr>
        <p:spPr/>
        <p:txBody>
          <a:bodyPr/>
          <a:lstStyle/>
          <a:p>
            <a:r>
              <a:rPr lang="it-IT" dirty="0"/>
              <a:t>Interpello</a:t>
            </a:r>
          </a:p>
        </p:txBody>
      </p:sp>
      <p:sp>
        <p:nvSpPr>
          <p:cNvPr id="5" name="CasellaDiTesto 4">
            <a:extLst>
              <a:ext uri="{FF2B5EF4-FFF2-40B4-BE49-F238E27FC236}">
                <a16:creationId xmlns:a16="http://schemas.microsoft.com/office/drawing/2014/main" id="{BB39657B-A042-57DA-F552-69077EA980B9}"/>
              </a:ext>
            </a:extLst>
          </p:cNvPr>
          <p:cNvSpPr txBox="1"/>
          <p:nvPr/>
        </p:nvSpPr>
        <p:spPr>
          <a:xfrm>
            <a:off x="838200" y="1598612"/>
            <a:ext cx="10515600" cy="4729500"/>
          </a:xfrm>
          <a:prstGeom prst="rect">
            <a:avLst/>
          </a:prstGeom>
          <a:noFill/>
        </p:spPr>
        <p:txBody>
          <a:bodyPr wrap="square">
            <a:spAutoFit/>
          </a:bodyPr>
          <a:lstStyle/>
          <a:p>
            <a:pPr algn="just">
              <a:spcAft>
                <a:spcPts val="1875"/>
              </a:spcAft>
              <a:buNone/>
            </a:pPr>
            <a:r>
              <a:rPr lang="it-IT" sz="2000" b="1" i="0" dirty="0">
                <a:effectLst/>
                <a:latin typeface="Segoe UI" panose="020B0502040204020203" pitchFamily="34" charset="0"/>
              </a:rPr>
              <a:t>Caso Critico</a:t>
            </a:r>
            <a:r>
              <a:rPr lang="it-IT" sz="2000" b="0" i="0" dirty="0">
                <a:effectLst/>
                <a:latin typeface="Segoe UI" panose="020B0502040204020203" pitchFamily="34" charset="0"/>
              </a:rPr>
              <a:t>: Risposta a </a:t>
            </a:r>
            <a:r>
              <a:rPr lang="it-IT" sz="2000" dirty="0">
                <a:latin typeface="Segoe UI" panose="020B0502040204020203" pitchFamily="34" charset="0"/>
              </a:rPr>
              <a:t>i</a:t>
            </a:r>
            <a:r>
              <a:rPr lang="it-IT" sz="2000" b="0" i="0" dirty="0">
                <a:effectLst/>
                <a:latin typeface="Segoe UI" panose="020B0502040204020203" pitchFamily="34" charset="0"/>
              </a:rPr>
              <a:t>nterpello n. 192/2025</a:t>
            </a:r>
          </a:p>
          <a:p>
            <a:pPr algn="just">
              <a:spcAft>
                <a:spcPts val="1875"/>
              </a:spcAft>
              <a:buNone/>
            </a:pPr>
            <a:r>
              <a:rPr lang="it-IT" sz="2000" b="0" i="0" dirty="0">
                <a:effectLst/>
                <a:latin typeface="Segoe UI" panose="020B0502040204020203" pitchFamily="34" charset="0"/>
              </a:rPr>
              <a:t>ATTENZIONE!</a:t>
            </a:r>
          </a:p>
          <a:p>
            <a:pPr algn="just">
              <a:spcAft>
                <a:spcPts val="1875"/>
              </a:spcAft>
              <a:buNone/>
            </a:pPr>
            <a:r>
              <a:rPr lang="it-IT" sz="2000" b="0" i="0" dirty="0">
                <a:effectLst/>
                <a:latin typeface="Segoe UI" panose="020B0502040204020203" pitchFamily="34" charset="0"/>
              </a:rPr>
              <a:t>Un'auto aziendale ordinata e concessa con contratto stipulato nel 2024 ma assegnata dopo il 30.06.2025 sarà tassata secondo il </a:t>
            </a:r>
            <a:r>
              <a:rPr lang="it-IT" sz="2000" b="1" dirty="0">
                <a:latin typeface="Segoe UI" panose="020B0502040204020203" pitchFamily="34" charset="0"/>
              </a:rPr>
              <a:t>«</a:t>
            </a:r>
            <a:r>
              <a:rPr lang="it-IT" sz="2000" b="1" i="0" dirty="0">
                <a:effectLst/>
                <a:latin typeface="Segoe UI" panose="020B0502040204020203" pitchFamily="34" charset="0"/>
              </a:rPr>
              <a:t>valore normale» </a:t>
            </a:r>
            <a:r>
              <a:rPr lang="it-IT" sz="2000" b="0" i="0" dirty="0">
                <a:effectLst/>
                <a:latin typeface="Segoe UI" panose="020B0502040204020203" pitchFamily="34" charset="0"/>
              </a:rPr>
              <a:t>(art. 51, comma 3, TUIR)</a:t>
            </a:r>
          </a:p>
          <a:p>
            <a:pPr algn="just">
              <a:spcAft>
                <a:spcPts val="1875"/>
              </a:spcAft>
              <a:buNone/>
            </a:pPr>
            <a:endParaRPr lang="it-IT" sz="1050" b="0" i="0" dirty="0">
              <a:effectLst/>
              <a:latin typeface="Segoe UI" panose="020B0502040204020203" pitchFamily="34" charset="0"/>
            </a:endParaRPr>
          </a:p>
          <a:p>
            <a:pPr algn="just">
              <a:spcAft>
                <a:spcPts val="1875"/>
              </a:spcAft>
              <a:buNone/>
            </a:pPr>
            <a:r>
              <a:rPr lang="it-IT" sz="2000" b="1" i="0" dirty="0">
                <a:effectLst/>
                <a:latin typeface="Segoe UI" panose="020B0502040204020203" pitchFamily="34" charset="0"/>
              </a:rPr>
              <a:t>Motivazione</a:t>
            </a:r>
          </a:p>
          <a:p>
            <a:pPr algn="just">
              <a:spcAft>
                <a:spcPts val="1875"/>
              </a:spcAft>
              <a:buNone/>
            </a:pPr>
            <a:r>
              <a:rPr lang="it-IT" sz="2000" b="0" i="0" dirty="0">
                <a:effectLst/>
                <a:latin typeface="Segoe UI" panose="020B0502040204020203" pitchFamily="34" charset="0"/>
              </a:rPr>
              <a:t>Non può beneficiare della disciplina transitoria (superamento del termine del primo semestre 2025)</a:t>
            </a:r>
          </a:p>
          <a:p>
            <a:pPr algn="just">
              <a:spcAft>
                <a:spcPts val="1875"/>
              </a:spcAft>
              <a:buNone/>
            </a:pPr>
            <a:r>
              <a:rPr lang="it-IT" sz="2000" b="0" i="0" dirty="0">
                <a:effectLst/>
                <a:latin typeface="Segoe UI" panose="020B0502040204020203" pitchFamily="34" charset="0"/>
              </a:rPr>
              <a:t>Non può beneficiare della nuova disciplina (stipula del contratto nel 2024)</a:t>
            </a:r>
          </a:p>
          <a:p>
            <a:pPr algn="just">
              <a:spcAft>
                <a:spcPts val="1875"/>
              </a:spcAft>
              <a:buNone/>
            </a:pPr>
            <a:r>
              <a:rPr lang="it-IT" sz="2000" b="0" i="0" dirty="0">
                <a:effectLst/>
                <a:latin typeface="Segoe UI" panose="020B0502040204020203" pitchFamily="34" charset="0"/>
              </a:rPr>
              <a:t>Questo regime è generalmente più sfavorevole per il contribuente.</a:t>
            </a:r>
          </a:p>
        </p:txBody>
      </p:sp>
      <p:pic>
        <p:nvPicPr>
          <p:cNvPr id="3" name="Immagine 2">
            <a:extLst>
              <a:ext uri="{FF2B5EF4-FFF2-40B4-BE49-F238E27FC236}">
                <a16:creationId xmlns:a16="http://schemas.microsoft.com/office/drawing/2014/main" id="{BE7107ED-7C2F-F30C-E43C-1A24579EC7D2}"/>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293F5FB5-33F4-A94A-E0B2-4E5DED6195F2}"/>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953896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9DCD8-5C08-3393-7C80-45F569C90D2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A3727EC-60FA-F9D8-C449-BD939C7B8B90}"/>
              </a:ext>
            </a:extLst>
          </p:cNvPr>
          <p:cNvSpPr>
            <a:spLocks noGrp="1"/>
          </p:cNvSpPr>
          <p:nvPr>
            <p:ph type="title"/>
          </p:nvPr>
        </p:nvSpPr>
        <p:spPr/>
        <p:txBody>
          <a:bodyPr/>
          <a:lstStyle/>
          <a:p>
            <a:r>
              <a:rPr lang="it-IT" dirty="0"/>
              <a:t>Interpello</a:t>
            </a:r>
          </a:p>
        </p:txBody>
      </p:sp>
      <p:sp>
        <p:nvSpPr>
          <p:cNvPr id="5" name="CasellaDiTesto 4">
            <a:extLst>
              <a:ext uri="{FF2B5EF4-FFF2-40B4-BE49-F238E27FC236}">
                <a16:creationId xmlns:a16="http://schemas.microsoft.com/office/drawing/2014/main" id="{2D8DD9BF-346C-28C1-44E4-0674E1D0D17D}"/>
              </a:ext>
            </a:extLst>
          </p:cNvPr>
          <p:cNvSpPr txBox="1"/>
          <p:nvPr/>
        </p:nvSpPr>
        <p:spPr>
          <a:xfrm>
            <a:off x="833672" y="1515682"/>
            <a:ext cx="10515600" cy="5247590"/>
          </a:xfrm>
          <a:prstGeom prst="rect">
            <a:avLst/>
          </a:prstGeom>
          <a:noFill/>
        </p:spPr>
        <p:txBody>
          <a:bodyPr wrap="square">
            <a:spAutoFit/>
          </a:bodyPr>
          <a:lstStyle/>
          <a:p>
            <a:pPr algn="just">
              <a:spcAft>
                <a:spcPts val="1875"/>
              </a:spcAft>
              <a:buNone/>
            </a:pPr>
            <a:r>
              <a:rPr lang="it-IT" sz="2000" b="1" dirty="0">
                <a:latin typeface="Segoe UI" panose="020B0502040204020203" pitchFamily="34" charset="0"/>
              </a:rPr>
              <a:t>Tassazione secondo il valore normale</a:t>
            </a:r>
            <a:endParaRPr lang="it-IT" sz="2000" b="0" i="0" dirty="0">
              <a:effectLst/>
              <a:latin typeface="Segoe UI" panose="020B0502040204020203" pitchFamily="34" charset="0"/>
            </a:endParaRPr>
          </a:p>
          <a:p>
            <a:pPr algn="just">
              <a:spcAft>
                <a:spcPts val="1875"/>
              </a:spcAft>
              <a:buNone/>
            </a:pPr>
            <a:r>
              <a:rPr lang="it-IT" sz="2000" b="1" i="0" dirty="0">
                <a:effectLst/>
                <a:latin typeface="Segoe UI" panose="020B0502040204020203" pitchFamily="34" charset="0"/>
              </a:rPr>
              <a:t>Casistiche</a:t>
            </a:r>
            <a:r>
              <a:rPr lang="it-IT" sz="2000" b="0" i="0" dirty="0">
                <a:effectLst/>
                <a:latin typeface="Segoe UI" panose="020B0502040204020203" pitchFamily="34" charset="0"/>
              </a:rPr>
              <a:t> facilmente ricorrenti</a:t>
            </a:r>
          </a:p>
          <a:p>
            <a:pPr marL="285750" indent="-285750" algn="just">
              <a:spcAft>
                <a:spcPts val="1875"/>
              </a:spcAft>
              <a:buFont typeface="Arial" panose="020B0604020202020204" pitchFamily="34" charset="0"/>
              <a:buChar char="•"/>
            </a:pPr>
            <a:r>
              <a:rPr lang="it-IT" sz="2000" b="0" i="0" dirty="0">
                <a:effectLst/>
                <a:latin typeface="Segoe UI" panose="020B0502040204020203" pitchFamily="34" charset="0"/>
              </a:rPr>
              <a:t>autovetture immatricolate nel 2024 e acquisite tramite leasing, noleggio o in proprietà con consegna all’azienda a partire da luglio 2025</a:t>
            </a:r>
          </a:p>
          <a:p>
            <a:pPr marL="285750" indent="-285750" algn="just">
              <a:spcAft>
                <a:spcPts val="1875"/>
              </a:spcAft>
              <a:buFont typeface="Arial" panose="020B0604020202020204" pitchFamily="34" charset="0"/>
              <a:buChar char="•"/>
            </a:pPr>
            <a:r>
              <a:rPr lang="it-IT" sz="2000" b="0" i="0" dirty="0">
                <a:effectLst/>
                <a:latin typeface="Segoe UI" panose="020B0502040204020203" pitchFamily="34" charset="0"/>
              </a:rPr>
              <a:t>autovetture immatricolate nel 2024, o in anni precedenti, riassegnate a partire da luglio 2025 a seguito della restituzione da parte di dipendenti dimissionari o in pensionamento (ipotesi ricorrente anche negli anni a venire). La riassegnazione equivale a nuovo contratto e non rileva la data della prima assegnazione.</a:t>
            </a:r>
          </a:p>
          <a:p>
            <a:pPr algn="just">
              <a:spcAft>
                <a:spcPts val="1875"/>
              </a:spcAft>
            </a:pPr>
            <a:endParaRPr lang="it-IT" sz="1000" dirty="0">
              <a:latin typeface="Segoe UI" panose="020B0502040204020203" pitchFamily="34" charset="0"/>
            </a:endParaRPr>
          </a:p>
          <a:p>
            <a:pPr algn="just">
              <a:spcAft>
                <a:spcPts val="1875"/>
              </a:spcAft>
            </a:pPr>
            <a:r>
              <a:rPr lang="it-IT" sz="2000" dirty="0">
                <a:latin typeface="Segoe UI" panose="020B0502040204020203" pitchFamily="34" charset="0"/>
              </a:rPr>
              <a:t>L’Agenzia non ha mai ufficializzato il metodo da seguire per il calcolo del valore normale (art. 9 TUIR)</a:t>
            </a:r>
          </a:p>
          <a:p>
            <a:pPr algn="just">
              <a:spcAft>
                <a:spcPts val="1875"/>
              </a:spcAft>
            </a:pPr>
            <a:endParaRPr lang="it-IT" sz="2000" b="0" i="0" dirty="0">
              <a:effectLst/>
              <a:latin typeface="Segoe UI" panose="020B0502040204020203" pitchFamily="34" charset="0"/>
            </a:endParaRPr>
          </a:p>
        </p:txBody>
      </p:sp>
      <p:pic>
        <p:nvPicPr>
          <p:cNvPr id="3" name="Immagine 2">
            <a:extLst>
              <a:ext uri="{FF2B5EF4-FFF2-40B4-BE49-F238E27FC236}">
                <a16:creationId xmlns:a16="http://schemas.microsoft.com/office/drawing/2014/main" id="{C694C9D7-4A63-30EC-BF8A-0C551D747EE8}"/>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9E4BC19B-3C9F-07BC-4E81-EB16E59DFB4C}"/>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1934594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F982A-A07B-9B93-0272-3A73782360D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D33C1C4-EF41-8F59-970C-B45E3EABE767}"/>
              </a:ext>
            </a:extLst>
          </p:cNvPr>
          <p:cNvSpPr>
            <a:spLocks noGrp="1"/>
          </p:cNvSpPr>
          <p:nvPr>
            <p:ph type="title"/>
          </p:nvPr>
        </p:nvSpPr>
        <p:spPr/>
        <p:txBody>
          <a:bodyPr/>
          <a:lstStyle/>
          <a:p>
            <a:r>
              <a:rPr lang="it-IT" dirty="0"/>
              <a:t>Interpello</a:t>
            </a:r>
          </a:p>
        </p:txBody>
      </p:sp>
      <p:sp>
        <p:nvSpPr>
          <p:cNvPr id="5" name="CasellaDiTesto 4">
            <a:extLst>
              <a:ext uri="{FF2B5EF4-FFF2-40B4-BE49-F238E27FC236}">
                <a16:creationId xmlns:a16="http://schemas.microsoft.com/office/drawing/2014/main" id="{84E19A59-1D80-04F8-FFC9-5EFF2554FC92}"/>
              </a:ext>
            </a:extLst>
          </p:cNvPr>
          <p:cNvSpPr txBox="1"/>
          <p:nvPr/>
        </p:nvSpPr>
        <p:spPr>
          <a:xfrm>
            <a:off x="838200" y="1598612"/>
            <a:ext cx="10515600" cy="3593291"/>
          </a:xfrm>
          <a:prstGeom prst="rect">
            <a:avLst/>
          </a:prstGeom>
          <a:noFill/>
        </p:spPr>
        <p:txBody>
          <a:bodyPr wrap="square">
            <a:spAutoFit/>
          </a:bodyPr>
          <a:lstStyle/>
          <a:p>
            <a:pPr algn="just">
              <a:spcAft>
                <a:spcPts val="1875"/>
              </a:spcAft>
              <a:buNone/>
            </a:pPr>
            <a:r>
              <a:rPr lang="it-IT" sz="2000" b="1" dirty="0">
                <a:latin typeface="Segoe UI" panose="020B0502040204020203" pitchFamily="34" charset="0"/>
              </a:rPr>
              <a:t>Tassazione secondo il valore normale</a:t>
            </a:r>
            <a:endParaRPr lang="it-IT" sz="2000" b="0" i="0" dirty="0">
              <a:effectLst/>
              <a:latin typeface="Segoe UI" panose="020B0502040204020203" pitchFamily="34" charset="0"/>
            </a:endParaRPr>
          </a:p>
          <a:p>
            <a:pPr algn="just">
              <a:spcAft>
                <a:spcPts val="1875"/>
              </a:spcAft>
            </a:pPr>
            <a:r>
              <a:rPr lang="it-IT" sz="2000" b="0" i="0" dirty="0">
                <a:effectLst/>
                <a:latin typeface="Segoe UI" panose="020B0502040204020203" pitchFamily="34" charset="0"/>
              </a:rPr>
              <a:t>Il valore fiscale del benefit </a:t>
            </a:r>
            <a:r>
              <a:rPr lang="it-IT" sz="2000" dirty="0">
                <a:latin typeface="Segoe UI" panose="020B0502040204020203" pitchFamily="34" charset="0"/>
              </a:rPr>
              <a:t>deve essere valorizzato </a:t>
            </a:r>
            <a:r>
              <a:rPr lang="it-IT" sz="2000" b="0" i="0" dirty="0">
                <a:effectLst/>
                <a:latin typeface="Segoe UI" panose="020B0502040204020203" pitchFamily="34" charset="0"/>
              </a:rPr>
              <a:t>per la sola parte riferibile all’uso privato del veicolo. </a:t>
            </a:r>
            <a:r>
              <a:rPr lang="it-IT" sz="2000" dirty="0">
                <a:latin typeface="Segoe UI" panose="020B0502040204020203" pitchFamily="34" charset="0"/>
              </a:rPr>
              <a:t>Scorporo dal </a:t>
            </a:r>
            <a:r>
              <a:rPr lang="it-IT" sz="2000" b="0" i="0" dirty="0">
                <a:effectLst/>
                <a:latin typeface="Segoe UI" panose="020B0502040204020203" pitchFamily="34" charset="0"/>
              </a:rPr>
              <a:t>valore normale l’utilizzo nell’interesse del datore di lavoro. </a:t>
            </a:r>
          </a:p>
          <a:p>
            <a:pPr algn="just">
              <a:spcAft>
                <a:spcPts val="1875"/>
              </a:spcAft>
            </a:pPr>
            <a:r>
              <a:rPr lang="it-IT" sz="2000" b="0" i="0" u="sng" dirty="0">
                <a:effectLst/>
                <a:latin typeface="Segoe UI" panose="020B0502040204020203" pitchFamily="34" charset="0"/>
              </a:rPr>
              <a:t>Individuare criteri idonei ed elementi oggettivi, documentabili, </a:t>
            </a:r>
            <a:r>
              <a:rPr lang="it-IT" sz="2000" b="0" i="0" dirty="0">
                <a:effectLst/>
                <a:latin typeface="Segoe UI" panose="020B0502040204020203" pitchFamily="34" charset="0"/>
              </a:rPr>
              <a:t>per dimostrare il valore del benefit relativo all’effettiva quota di uso personale del mezzo.</a:t>
            </a:r>
          </a:p>
          <a:p>
            <a:pPr algn="just">
              <a:spcAft>
                <a:spcPts val="1875"/>
              </a:spcAft>
            </a:pPr>
            <a:r>
              <a:rPr lang="it-IT" sz="2000" dirty="0">
                <a:latin typeface="Segoe UI" panose="020B0502040204020203" pitchFamily="34" charset="0"/>
              </a:rPr>
              <a:t>D</a:t>
            </a:r>
            <a:r>
              <a:rPr lang="it-IT" sz="2000" b="0" i="0" dirty="0">
                <a:effectLst/>
                <a:latin typeface="Segoe UI" panose="020B0502040204020203" pitchFamily="34" charset="0"/>
              </a:rPr>
              <a:t>al valore del canone di leasing o del noleggio pagato dal datore di lavoro deve essere scorporata l’indennità chilometrica determinata in base alle tariffe ACI moltiplicata per il numero di chilometri percorsi nell’interesse del datore di lavoro all’interno o esterno del Comune sede di lavor</a:t>
            </a:r>
            <a:r>
              <a:rPr lang="it-IT" sz="2000" dirty="0">
                <a:latin typeface="Segoe UI" panose="020B0502040204020203" pitchFamily="34" charset="0"/>
              </a:rPr>
              <a:t>o </a:t>
            </a:r>
            <a:r>
              <a:rPr lang="it-IT" sz="2000" b="0" i="0" dirty="0">
                <a:effectLst/>
                <a:latin typeface="Segoe UI" panose="020B0502040204020203" pitchFamily="34" charset="0"/>
              </a:rPr>
              <a:t>(</a:t>
            </a:r>
            <a:r>
              <a:rPr lang="it-IT" sz="2000" b="0" i="0" dirty="0" err="1">
                <a:effectLst/>
                <a:latin typeface="Segoe UI" panose="020B0502040204020203" pitchFamily="34" charset="0"/>
              </a:rPr>
              <a:t>Telefisco</a:t>
            </a:r>
            <a:r>
              <a:rPr lang="it-IT" sz="2000" b="0" i="0" dirty="0">
                <a:effectLst/>
                <a:latin typeface="Segoe UI" panose="020B0502040204020203" pitchFamily="34" charset="0"/>
              </a:rPr>
              <a:t> 2021). </a:t>
            </a:r>
          </a:p>
        </p:txBody>
      </p:sp>
      <p:pic>
        <p:nvPicPr>
          <p:cNvPr id="3" name="Immagine 2">
            <a:extLst>
              <a:ext uri="{FF2B5EF4-FFF2-40B4-BE49-F238E27FC236}">
                <a16:creationId xmlns:a16="http://schemas.microsoft.com/office/drawing/2014/main" id="{947FD9E2-564C-C617-FEB9-3BC651313136}"/>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965C491A-45BF-9E9B-1899-A8AF36B7501D}"/>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393090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176DE-8D8F-DD11-8A24-712FEB6E01D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31A35E7-7030-A859-08E7-1F2875DA838C}"/>
              </a:ext>
            </a:extLst>
          </p:cNvPr>
          <p:cNvSpPr>
            <a:spLocks noGrp="1"/>
          </p:cNvSpPr>
          <p:nvPr>
            <p:ph type="title"/>
          </p:nvPr>
        </p:nvSpPr>
        <p:spPr/>
        <p:txBody>
          <a:bodyPr/>
          <a:lstStyle/>
          <a:p>
            <a:r>
              <a:rPr lang="it-IT" dirty="0"/>
              <a:t>Interpello</a:t>
            </a:r>
          </a:p>
        </p:txBody>
      </p:sp>
      <p:sp>
        <p:nvSpPr>
          <p:cNvPr id="5" name="CasellaDiTesto 4">
            <a:extLst>
              <a:ext uri="{FF2B5EF4-FFF2-40B4-BE49-F238E27FC236}">
                <a16:creationId xmlns:a16="http://schemas.microsoft.com/office/drawing/2014/main" id="{09F14B11-1583-B0F2-BECD-6DA74E7A954E}"/>
              </a:ext>
            </a:extLst>
          </p:cNvPr>
          <p:cNvSpPr txBox="1"/>
          <p:nvPr/>
        </p:nvSpPr>
        <p:spPr>
          <a:xfrm>
            <a:off x="838200" y="1598612"/>
            <a:ext cx="10515600" cy="3221395"/>
          </a:xfrm>
          <a:prstGeom prst="rect">
            <a:avLst/>
          </a:prstGeom>
          <a:noFill/>
        </p:spPr>
        <p:txBody>
          <a:bodyPr wrap="square">
            <a:spAutoFit/>
          </a:bodyPr>
          <a:lstStyle/>
          <a:p>
            <a:pPr algn="just">
              <a:spcAft>
                <a:spcPts val="1875"/>
              </a:spcAft>
              <a:buNone/>
            </a:pPr>
            <a:r>
              <a:rPr lang="it-IT" sz="2000" b="1" dirty="0">
                <a:latin typeface="Segoe UI" panose="020B0502040204020203" pitchFamily="34" charset="0"/>
              </a:rPr>
              <a:t>Tassazione secondo il valore normale</a:t>
            </a:r>
            <a:endParaRPr lang="it-IT" sz="2000" b="0" i="0" dirty="0">
              <a:effectLst/>
              <a:latin typeface="Segoe UI" panose="020B0502040204020203" pitchFamily="34" charset="0"/>
            </a:endParaRPr>
          </a:p>
          <a:p>
            <a:pPr algn="just">
              <a:spcAft>
                <a:spcPts val="1875"/>
              </a:spcAft>
            </a:pPr>
            <a:r>
              <a:rPr lang="it-IT" sz="2000" dirty="0">
                <a:latin typeface="Segoe UI" panose="020B0502040204020203" pitchFamily="34" charset="0"/>
              </a:rPr>
              <a:t>Nelle ipotesi di </a:t>
            </a:r>
            <a:r>
              <a:rPr lang="it-IT" sz="2000" u="sng" dirty="0">
                <a:latin typeface="Segoe UI" panose="020B0502040204020203" pitchFamily="34" charset="0"/>
              </a:rPr>
              <a:t>lavoratori a lunga percorrenza </a:t>
            </a:r>
            <a:r>
              <a:rPr lang="it-IT" sz="2000" dirty="0">
                <a:latin typeface="Segoe UI" panose="020B0502040204020203" pitchFamily="34" charset="0"/>
              </a:rPr>
              <a:t>la formula utilizzabile potrebbe essere:</a:t>
            </a:r>
          </a:p>
          <a:p>
            <a:pPr algn="just">
              <a:spcAft>
                <a:spcPts val="1875"/>
              </a:spcAft>
            </a:pPr>
            <a:r>
              <a:rPr lang="it-IT" sz="2000" dirty="0">
                <a:latin typeface="Segoe UI" panose="020B0502040204020203" pitchFamily="34" charset="0"/>
              </a:rPr>
              <a:t>valore del benefit = (km personali / km totali) × valore normale lordo</a:t>
            </a:r>
          </a:p>
          <a:p>
            <a:pPr algn="just">
              <a:spcAft>
                <a:spcPts val="1875"/>
              </a:spcAft>
            </a:pPr>
            <a:endParaRPr lang="it-IT" sz="2000" b="0" i="0" dirty="0">
              <a:effectLst/>
              <a:latin typeface="Segoe UI" panose="020B0502040204020203" pitchFamily="34" charset="0"/>
            </a:endParaRPr>
          </a:p>
          <a:p>
            <a:pPr algn="just">
              <a:spcAft>
                <a:spcPts val="1875"/>
              </a:spcAft>
            </a:pPr>
            <a:r>
              <a:rPr lang="it-IT" sz="2000" b="0" i="0" dirty="0">
                <a:effectLst/>
                <a:latin typeface="Segoe UI" panose="020B0502040204020203" pitchFamily="34" charset="0"/>
              </a:rPr>
              <a:t>Non è corretto forfettizzare la quota di utilizzo per scopi aziendali facendo riferimento al numero di giorni lavorativi settimanali (ad esempio 5 su 7) e attribuire la quota residua di utilizzo personale (2/7) al valore normale lordo.</a:t>
            </a:r>
          </a:p>
        </p:txBody>
      </p:sp>
      <p:pic>
        <p:nvPicPr>
          <p:cNvPr id="3" name="Immagine 2">
            <a:extLst>
              <a:ext uri="{FF2B5EF4-FFF2-40B4-BE49-F238E27FC236}">
                <a16:creationId xmlns:a16="http://schemas.microsoft.com/office/drawing/2014/main" id="{19380916-24ED-4263-F5E6-5AB8A8B236FA}"/>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C3371892-9BD9-3C86-03C2-B8128ADF8BFB}"/>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4179658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25F5B-040E-0E57-E3D9-65F957B00C0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9D98BE5-C8D1-2DAC-BA62-59C1D2FF9867}"/>
              </a:ext>
            </a:extLst>
          </p:cNvPr>
          <p:cNvSpPr>
            <a:spLocks noGrp="1"/>
          </p:cNvSpPr>
          <p:nvPr>
            <p:ph type="title"/>
          </p:nvPr>
        </p:nvSpPr>
        <p:spPr/>
        <p:txBody>
          <a:bodyPr/>
          <a:lstStyle/>
          <a:p>
            <a:r>
              <a:rPr lang="it-IT" dirty="0"/>
              <a:t>Rinnovi e Trasferimenti</a:t>
            </a:r>
          </a:p>
        </p:txBody>
      </p:sp>
      <p:sp>
        <p:nvSpPr>
          <p:cNvPr id="3" name="Rettangolo 2">
            <a:extLst>
              <a:ext uri="{FF2B5EF4-FFF2-40B4-BE49-F238E27FC236}">
                <a16:creationId xmlns:a16="http://schemas.microsoft.com/office/drawing/2014/main" id="{21B553F6-1823-D2E6-79B6-B28142B3AFE1}"/>
              </a:ext>
            </a:extLst>
          </p:cNvPr>
          <p:cNvSpPr/>
          <p:nvPr/>
        </p:nvSpPr>
        <p:spPr>
          <a:xfrm>
            <a:off x="1023042" y="1855960"/>
            <a:ext cx="4028792" cy="4019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RINNOVO CONTRATTUALE</a:t>
            </a:r>
          </a:p>
          <a:p>
            <a:endParaRPr lang="it-IT" sz="2000" b="1" dirty="0"/>
          </a:p>
          <a:p>
            <a:r>
              <a:rPr lang="it-IT" sz="2000" dirty="0"/>
              <a:t>Mero prolungamento temporale privo di modifiche sostanziali</a:t>
            </a:r>
          </a:p>
          <a:p>
            <a:endParaRPr lang="it-IT" sz="2000" dirty="0"/>
          </a:p>
          <a:p>
            <a:endParaRPr lang="it-IT" sz="2000" dirty="0"/>
          </a:p>
          <a:p>
            <a:r>
              <a:rPr lang="it-IT" sz="2000" dirty="0"/>
              <a:t>▸ Rimane valido il regime normativo in vigore al momento della sottoscrizione iniziale fino a naturale scadenza della proroga</a:t>
            </a:r>
          </a:p>
        </p:txBody>
      </p:sp>
      <p:sp>
        <p:nvSpPr>
          <p:cNvPr id="4" name="Rettangolo 3">
            <a:extLst>
              <a:ext uri="{FF2B5EF4-FFF2-40B4-BE49-F238E27FC236}">
                <a16:creationId xmlns:a16="http://schemas.microsoft.com/office/drawing/2014/main" id="{193BC5A6-3F8D-D2C5-E814-864F84A9DD8F}"/>
              </a:ext>
            </a:extLst>
          </p:cNvPr>
          <p:cNvSpPr/>
          <p:nvPr/>
        </p:nvSpPr>
        <p:spPr>
          <a:xfrm>
            <a:off x="5801763" y="1855960"/>
            <a:ext cx="4028792" cy="401973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TRASFERIMENTO DEL VEICOLO</a:t>
            </a:r>
          </a:p>
          <a:p>
            <a:endParaRPr lang="it-IT" sz="2000" b="1" dirty="0"/>
          </a:p>
          <a:p>
            <a:r>
              <a:rPr lang="it-IT" sz="2000" dirty="0"/>
              <a:t>Riassegnazione ad altro dipendente</a:t>
            </a:r>
          </a:p>
          <a:p>
            <a:endParaRPr lang="it-IT" sz="2000" dirty="0"/>
          </a:p>
          <a:p>
            <a:r>
              <a:rPr lang="it-IT" sz="2000" dirty="0"/>
              <a:t>▸ Determina la necessità di un nuovo accordo</a:t>
            </a:r>
          </a:p>
          <a:p>
            <a:endParaRPr lang="it-IT" sz="2000" dirty="0"/>
          </a:p>
          <a:p>
            <a:r>
              <a:rPr lang="it-IT" sz="2000" dirty="0"/>
              <a:t>▸ Si applica la disciplina vigente al momento della riassegnazione</a:t>
            </a:r>
          </a:p>
        </p:txBody>
      </p:sp>
      <p:pic>
        <p:nvPicPr>
          <p:cNvPr id="5" name="Immagine 4">
            <a:extLst>
              <a:ext uri="{FF2B5EF4-FFF2-40B4-BE49-F238E27FC236}">
                <a16:creationId xmlns:a16="http://schemas.microsoft.com/office/drawing/2014/main" id="{67BE1DDE-FAEE-36C4-BD0E-55AA435F307B}"/>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BF3D47D4-643F-7A23-B568-5150ADE49D20}"/>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1100716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EB5BA-0E2C-E0D5-295B-DE4B3959C35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6577C4E-E987-A4EF-3D87-8BD27A636E82}"/>
              </a:ext>
            </a:extLst>
          </p:cNvPr>
          <p:cNvSpPr>
            <a:spLocks noGrp="1"/>
          </p:cNvSpPr>
          <p:nvPr>
            <p:ph type="title"/>
          </p:nvPr>
        </p:nvSpPr>
        <p:spPr/>
        <p:txBody>
          <a:bodyPr/>
          <a:lstStyle/>
          <a:p>
            <a:r>
              <a:rPr lang="it-IT" dirty="0"/>
              <a:t>Fringe benefit </a:t>
            </a:r>
          </a:p>
        </p:txBody>
      </p:sp>
      <p:sp>
        <p:nvSpPr>
          <p:cNvPr id="5" name="CasellaDiTesto 4">
            <a:extLst>
              <a:ext uri="{FF2B5EF4-FFF2-40B4-BE49-F238E27FC236}">
                <a16:creationId xmlns:a16="http://schemas.microsoft.com/office/drawing/2014/main" id="{F16D4B87-0B3B-E602-8006-F78F0D86EADA}"/>
              </a:ext>
            </a:extLst>
          </p:cNvPr>
          <p:cNvSpPr txBox="1"/>
          <p:nvPr/>
        </p:nvSpPr>
        <p:spPr>
          <a:xfrm>
            <a:off x="838200" y="1687101"/>
            <a:ext cx="10515600" cy="1931298"/>
          </a:xfrm>
          <a:prstGeom prst="rect">
            <a:avLst/>
          </a:prstGeom>
          <a:noFill/>
        </p:spPr>
        <p:txBody>
          <a:bodyPr wrap="square">
            <a:spAutoFit/>
          </a:bodyPr>
          <a:lstStyle/>
          <a:p>
            <a:pPr algn="l">
              <a:spcAft>
                <a:spcPts val="1875"/>
              </a:spcAft>
              <a:buNone/>
            </a:pPr>
            <a:r>
              <a:rPr lang="it-IT" b="1" dirty="0">
                <a:latin typeface="Segoe UI" panose="020B0502040204020203" pitchFamily="34" charset="0"/>
              </a:rPr>
              <a:t>Collegamento con i Fringe Benefit Generali</a:t>
            </a:r>
          </a:p>
          <a:p>
            <a:pPr algn="l">
              <a:spcAft>
                <a:spcPts val="1875"/>
              </a:spcAft>
              <a:buNone/>
            </a:pPr>
            <a:r>
              <a:rPr lang="it-IT" b="1" dirty="0">
                <a:latin typeface="Segoe UI" panose="020B0502040204020203" pitchFamily="34" charset="0"/>
              </a:rPr>
              <a:t>Art. 51, comma 3 del TUIR (modificato dalla L. di Bilancio 2025)</a:t>
            </a:r>
          </a:p>
          <a:p>
            <a:pPr algn="l">
              <a:spcAft>
                <a:spcPts val="1875"/>
              </a:spcAft>
              <a:buNone/>
            </a:pPr>
            <a:endParaRPr lang="it-IT" b="1" dirty="0">
              <a:latin typeface="Segoe UI" panose="020B0502040204020203" pitchFamily="34" charset="0"/>
            </a:endParaRPr>
          </a:p>
          <a:p>
            <a:pPr algn="l">
              <a:spcAft>
                <a:spcPts val="1875"/>
              </a:spcAft>
              <a:buNone/>
            </a:pPr>
            <a:r>
              <a:rPr lang="it-IT" b="1" dirty="0">
                <a:latin typeface="Segoe UI" panose="020B0502040204020203" pitchFamily="34" charset="0"/>
              </a:rPr>
              <a:t>Soglie di non imponibilità per il triennio 2025-2027</a:t>
            </a:r>
          </a:p>
        </p:txBody>
      </p:sp>
      <p:graphicFrame>
        <p:nvGraphicFramePr>
          <p:cNvPr id="3" name="Tabella 2">
            <a:extLst>
              <a:ext uri="{FF2B5EF4-FFF2-40B4-BE49-F238E27FC236}">
                <a16:creationId xmlns:a16="http://schemas.microsoft.com/office/drawing/2014/main" id="{8A5F5710-B17D-FE8D-A235-58088504EA0C}"/>
              </a:ext>
            </a:extLst>
          </p:cNvPr>
          <p:cNvGraphicFramePr>
            <a:graphicFrameLocks noGrp="1"/>
          </p:cNvGraphicFramePr>
          <p:nvPr>
            <p:extLst>
              <p:ext uri="{D42A27DB-BD31-4B8C-83A1-F6EECF244321}">
                <p14:modId xmlns:p14="http://schemas.microsoft.com/office/powerpoint/2010/main" val="2505141906"/>
              </p:ext>
            </p:extLst>
          </p:nvPr>
        </p:nvGraphicFramePr>
        <p:xfrm>
          <a:off x="916855" y="3794999"/>
          <a:ext cx="9259530" cy="1425930"/>
        </p:xfrm>
        <a:graphic>
          <a:graphicData uri="http://schemas.openxmlformats.org/drawingml/2006/table">
            <a:tbl>
              <a:tblPr firstRow="1" bandRow="1">
                <a:tableStyleId>{5C22544A-7EE6-4342-B048-85BDC9FD1C3A}</a:tableStyleId>
              </a:tblPr>
              <a:tblGrid>
                <a:gridCol w="6874742">
                  <a:extLst>
                    <a:ext uri="{9D8B030D-6E8A-4147-A177-3AD203B41FA5}">
                      <a16:colId xmlns:a16="http://schemas.microsoft.com/office/drawing/2014/main" val="1625574063"/>
                    </a:ext>
                  </a:extLst>
                </a:gridCol>
                <a:gridCol w="2384788">
                  <a:extLst>
                    <a:ext uri="{9D8B030D-6E8A-4147-A177-3AD203B41FA5}">
                      <a16:colId xmlns:a16="http://schemas.microsoft.com/office/drawing/2014/main" val="505042934"/>
                    </a:ext>
                  </a:extLst>
                </a:gridCol>
              </a:tblGrid>
              <a:tr h="475310">
                <a:tc>
                  <a:txBody>
                    <a:bodyPr/>
                    <a:lstStyle/>
                    <a:p>
                      <a:pPr algn="ctr"/>
                      <a:r>
                        <a:rPr lang="it-IT" dirty="0"/>
                        <a:t>Categoria</a:t>
                      </a:r>
                    </a:p>
                  </a:txBody>
                  <a:tcPr/>
                </a:tc>
                <a:tc>
                  <a:txBody>
                    <a:bodyPr/>
                    <a:lstStyle/>
                    <a:p>
                      <a:pPr algn="ctr"/>
                      <a:r>
                        <a:rPr lang="it-IT" dirty="0"/>
                        <a:t>Soglia annua</a:t>
                      </a:r>
                    </a:p>
                  </a:txBody>
                  <a:tcPr/>
                </a:tc>
                <a:extLst>
                  <a:ext uri="{0D108BD9-81ED-4DB2-BD59-A6C34878D82A}">
                    <a16:rowId xmlns:a16="http://schemas.microsoft.com/office/drawing/2014/main" val="4155315298"/>
                  </a:ext>
                </a:extLst>
              </a:tr>
              <a:tr h="475310">
                <a:tc>
                  <a:txBody>
                    <a:bodyPr/>
                    <a:lstStyle/>
                    <a:p>
                      <a:r>
                        <a:rPr lang="it-IT" dirty="0"/>
                        <a:t>Lavoratori senza figli a carico</a:t>
                      </a:r>
                    </a:p>
                  </a:txBody>
                  <a:tcPr/>
                </a:tc>
                <a:tc>
                  <a:txBody>
                    <a:bodyPr/>
                    <a:lstStyle/>
                    <a:p>
                      <a:pPr algn="ctr"/>
                      <a:r>
                        <a:rPr lang="it-IT" dirty="0"/>
                        <a:t>€ 1.000</a:t>
                      </a:r>
                    </a:p>
                  </a:txBody>
                  <a:tcPr/>
                </a:tc>
                <a:extLst>
                  <a:ext uri="{0D108BD9-81ED-4DB2-BD59-A6C34878D82A}">
                    <a16:rowId xmlns:a16="http://schemas.microsoft.com/office/drawing/2014/main" val="2597409569"/>
                  </a:ext>
                </a:extLst>
              </a:tr>
              <a:tr h="475310">
                <a:tc>
                  <a:txBody>
                    <a:bodyPr/>
                    <a:lstStyle/>
                    <a:p>
                      <a:r>
                        <a:rPr lang="it-IT" dirty="0"/>
                        <a:t>Lavoratori con figli a carico</a:t>
                      </a:r>
                    </a:p>
                  </a:txBody>
                  <a:tcPr/>
                </a:tc>
                <a:tc>
                  <a:txBody>
                    <a:bodyPr/>
                    <a:lstStyle/>
                    <a:p>
                      <a:pPr algn="ctr"/>
                      <a:r>
                        <a:rPr lang="it-IT" dirty="0"/>
                        <a:t>€ 2.000</a:t>
                      </a:r>
                    </a:p>
                  </a:txBody>
                  <a:tcPr/>
                </a:tc>
                <a:extLst>
                  <a:ext uri="{0D108BD9-81ED-4DB2-BD59-A6C34878D82A}">
                    <a16:rowId xmlns:a16="http://schemas.microsoft.com/office/drawing/2014/main" val="3806057464"/>
                  </a:ext>
                </a:extLst>
              </a:tr>
            </a:tbl>
          </a:graphicData>
        </a:graphic>
      </p:graphicFrame>
      <p:sp>
        <p:nvSpPr>
          <p:cNvPr id="6" name="CasellaDiTesto 5">
            <a:extLst>
              <a:ext uri="{FF2B5EF4-FFF2-40B4-BE49-F238E27FC236}">
                <a16:creationId xmlns:a16="http://schemas.microsoft.com/office/drawing/2014/main" id="{C7144ECF-E923-CC38-83C4-230D86C58E08}"/>
              </a:ext>
            </a:extLst>
          </p:cNvPr>
          <p:cNvSpPr txBox="1"/>
          <p:nvPr/>
        </p:nvSpPr>
        <p:spPr>
          <a:xfrm>
            <a:off x="838199" y="5454223"/>
            <a:ext cx="10279455" cy="646331"/>
          </a:xfrm>
          <a:prstGeom prst="rect">
            <a:avLst/>
          </a:prstGeom>
          <a:noFill/>
        </p:spPr>
        <p:txBody>
          <a:bodyPr wrap="square">
            <a:spAutoFit/>
          </a:bodyPr>
          <a:lstStyle/>
          <a:p>
            <a:r>
              <a:rPr lang="it-IT" dirty="0"/>
              <a:t>Nel plafond rientrano: auto ad uso promiscuo, rimborsi bollette domestiche, affitti, interessi sul mutuo e altri benefit.</a:t>
            </a:r>
          </a:p>
        </p:txBody>
      </p:sp>
      <p:pic>
        <p:nvPicPr>
          <p:cNvPr id="4" name="Immagine 3">
            <a:extLst>
              <a:ext uri="{FF2B5EF4-FFF2-40B4-BE49-F238E27FC236}">
                <a16:creationId xmlns:a16="http://schemas.microsoft.com/office/drawing/2014/main" id="{6A1A4CC9-9667-FCDA-8E7A-CCD865E70F96}"/>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7" name="Immagine 6">
            <a:extLst>
              <a:ext uri="{FF2B5EF4-FFF2-40B4-BE49-F238E27FC236}">
                <a16:creationId xmlns:a16="http://schemas.microsoft.com/office/drawing/2014/main" id="{F06BB059-4813-9F86-3707-362AA106FC93}"/>
              </a:ext>
            </a:extLst>
          </p:cNvPr>
          <p:cNvPicPr>
            <a:picLocks noChangeAspect="1"/>
          </p:cNvPicPr>
          <p:nvPr/>
        </p:nvPicPr>
        <p:blipFill>
          <a:blip r:embed="rId3"/>
          <a:stretch>
            <a:fillRect/>
          </a:stretch>
        </p:blipFill>
        <p:spPr>
          <a:xfrm>
            <a:off x="10868272" y="110402"/>
            <a:ext cx="1152277" cy="2686050"/>
          </a:xfrm>
          <a:prstGeom prst="rect">
            <a:avLst/>
          </a:prstGeom>
        </p:spPr>
      </p:pic>
    </p:spTree>
    <p:extLst>
      <p:ext uri="{BB962C8B-B14F-4D97-AF65-F5344CB8AC3E}">
        <p14:creationId xmlns:p14="http://schemas.microsoft.com/office/powerpoint/2010/main" val="3711497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E14B0-DDAD-8DBB-8A41-9DA3336599E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5810C5B-5E15-0D92-CB7B-A4C5DEA97A7A}"/>
              </a:ext>
            </a:extLst>
          </p:cNvPr>
          <p:cNvSpPr>
            <a:spLocks noGrp="1"/>
          </p:cNvSpPr>
          <p:nvPr>
            <p:ph type="title"/>
          </p:nvPr>
        </p:nvSpPr>
        <p:spPr/>
        <p:txBody>
          <a:bodyPr/>
          <a:lstStyle/>
          <a:p>
            <a:r>
              <a:rPr lang="it-IT"/>
              <a:t>Optional pagati dal dipendente</a:t>
            </a:r>
            <a:endParaRPr lang="it-IT" dirty="0"/>
          </a:p>
        </p:txBody>
      </p:sp>
      <p:sp>
        <p:nvSpPr>
          <p:cNvPr id="5" name="CasellaDiTesto 4">
            <a:extLst>
              <a:ext uri="{FF2B5EF4-FFF2-40B4-BE49-F238E27FC236}">
                <a16:creationId xmlns:a16="http://schemas.microsoft.com/office/drawing/2014/main" id="{58E2FDF2-0225-7299-5B5A-6D91DF4CE29A}"/>
              </a:ext>
            </a:extLst>
          </p:cNvPr>
          <p:cNvSpPr txBox="1"/>
          <p:nvPr/>
        </p:nvSpPr>
        <p:spPr>
          <a:xfrm>
            <a:off x="838200" y="1690688"/>
            <a:ext cx="10515600" cy="4611519"/>
          </a:xfrm>
          <a:prstGeom prst="rect">
            <a:avLst/>
          </a:prstGeom>
          <a:noFill/>
        </p:spPr>
        <p:txBody>
          <a:bodyPr wrap="square">
            <a:spAutoFit/>
          </a:bodyPr>
          <a:lstStyle/>
          <a:p>
            <a:pPr algn="just">
              <a:spcAft>
                <a:spcPts val="1875"/>
              </a:spcAft>
              <a:buNone/>
            </a:pPr>
            <a:r>
              <a:rPr lang="it-IT" b="1" i="0" dirty="0">
                <a:effectLst/>
                <a:latin typeface="Segoe UI" panose="020B0502040204020203" pitchFamily="34" charset="0"/>
              </a:rPr>
              <a:t>Risposta a interpello n. 233/2025 del 9 settembre 2025</a:t>
            </a:r>
          </a:p>
          <a:p>
            <a:pPr algn="just">
              <a:spcAft>
                <a:spcPts val="1875"/>
              </a:spcAft>
              <a:buNone/>
            </a:pPr>
            <a:endParaRPr lang="it-IT" sz="1100" b="0" i="0" dirty="0">
              <a:effectLst/>
              <a:latin typeface="Segoe UI" panose="020B0502040204020203" pitchFamily="34" charset="0"/>
            </a:endParaRPr>
          </a:p>
          <a:p>
            <a:pPr algn="just">
              <a:spcAft>
                <a:spcPts val="1875"/>
              </a:spcAft>
              <a:buNone/>
            </a:pPr>
            <a:r>
              <a:rPr lang="it-IT" b="1" i="0" dirty="0">
                <a:effectLst/>
                <a:latin typeface="Segoe UI" panose="020B0502040204020203" pitchFamily="34" charset="0"/>
              </a:rPr>
              <a:t>PRINCIPIO</a:t>
            </a:r>
          </a:p>
          <a:p>
            <a:pPr algn="just">
              <a:spcAft>
                <a:spcPts val="1875"/>
              </a:spcAft>
              <a:buNone/>
            </a:pPr>
            <a:r>
              <a:rPr lang="it-IT" b="0" i="0" dirty="0">
                <a:effectLst/>
                <a:latin typeface="Segoe UI" panose="020B0502040204020203" pitchFamily="34" charset="0"/>
              </a:rPr>
              <a:t>Se il dipendente paga optional su auto aziendale ad uso promiscuo mediante trattenuta in busta paga, ciò NON riduce il fringe benefit, che resta calcolato in via forfetaria sulle tabelle ACI.</a:t>
            </a:r>
          </a:p>
          <a:p>
            <a:pPr algn="just">
              <a:spcAft>
                <a:spcPts val="1875"/>
              </a:spcAft>
              <a:buNone/>
            </a:pPr>
            <a:endParaRPr lang="it-IT" sz="100" b="0" i="0" dirty="0">
              <a:effectLst/>
              <a:latin typeface="Segoe UI" panose="020B0502040204020203" pitchFamily="34" charset="0"/>
            </a:endParaRPr>
          </a:p>
          <a:p>
            <a:pPr algn="just">
              <a:spcAft>
                <a:spcPts val="1875"/>
              </a:spcAft>
              <a:buNone/>
            </a:pPr>
            <a:r>
              <a:rPr lang="it-IT" b="0" i="0" dirty="0">
                <a:effectLst/>
                <a:latin typeface="Segoe UI" panose="020B0502040204020203" pitchFamily="34" charset="0"/>
              </a:rPr>
              <a:t>Conseguenze operative</a:t>
            </a:r>
          </a:p>
          <a:p>
            <a:pPr marL="285750" indent="-285750" algn="just">
              <a:spcAft>
                <a:spcPts val="1875"/>
              </a:spcAft>
              <a:buFont typeface="Arial" panose="020B0604020202020204" pitchFamily="34" charset="0"/>
              <a:buChar char="•"/>
            </a:pPr>
            <a:r>
              <a:rPr lang="it-IT" dirty="0">
                <a:latin typeface="Segoe UI" panose="020B0502040204020203" pitchFamily="34" charset="0"/>
              </a:rPr>
              <a:t>i</a:t>
            </a:r>
            <a:r>
              <a:rPr lang="it-IT" b="0" i="0" dirty="0">
                <a:effectLst/>
                <a:latin typeface="Segoe UI" panose="020B0502040204020203" pitchFamily="34" charset="0"/>
              </a:rPr>
              <a:t> pagamenti per optional sono trattenuti sul netto</a:t>
            </a:r>
          </a:p>
          <a:p>
            <a:pPr marL="285750" indent="-285750" algn="just">
              <a:spcAft>
                <a:spcPts val="1875"/>
              </a:spcAft>
              <a:buFont typeface="Arial" panose="020B0604020202020204" pitchFamily="34" charset="0"/>
              <a:buChar char="•"/>
            </a:pPr>
            <a:r>
              <a:rPr lang="it-IT" dirty="0">
                <a:latin typeface="Segoe UI" panose="020B0502040204020203" pitchFamily="34" charset="0"/>
              </a:rPr>
              <a:t>n</a:t>
            </a:r>
            <a:r>
              <a:rPr lang="it-IT" b="0" i="0" dirty="0">
                <a:effectLst/>
                <a:latin typeface="Segoe UI" panose="020B0502040204020203" pitchFamily="34" charset="0"/>
              </a:rPr>
              <a:t>on incidono sulla base imponibile fiscale</a:t>
            </a:r>
          </a:p>
          <a:p>
            <a:pPr marL="285750" indent="-285750" algn="just">
              <a:spcAft>
                <a:spcPts val="1875"/>
              </a:spcAft>
              <a:buFont typeface="Arial" panose="020B0604020202020204" pitchFamily="34" charset="0"/>
              <a:buChar char="•"/>
            </a:pPr>
            <a:r>
              <a:rPr lang="it-IT" dirty="0">
                <a:latin typeface="Segoe UI" panose="020B0502040204020203" pitchFamily="34" charset="0"/>
              </a:rPr>
              <a:t>n</a:t>
            </a:r>
            <a:r>
              <a:rPr lang="it-IT" b="0" i="0" dirty="0">
                <a:effectLst/>
                <a:latin typeface="Segoe UI" panose="020B0502040204020203" pitchFamily="34" charset="0"/>
              </a:rPr>
              <a:t>on incidono sulla base imponibile contributiva</a:t>
            </a:r>
          </a:p>
        </p:txBody>
      </p:sp>
      <p:pic>
        <p:nvPicPr>
          <p:cNvPr id="3" name="Immagine 2">
            <a:extLst>
              <a:ext uri="{FF2B5EF4-FFF2-40B4-BE49-F238E27FC236}">
                <a16:creationId xmlns:a16="http://schemas.microsoft.com/office/drawing/2014/main" id="{F2CDA130-1590-18C4-5BDE-CE89273D847E}"/>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1671B3C7-38D8-ACE7-C8D2-65D13899AB47}"/>
              </a:ext>
            </a:extLst>
          </p:cNvPr>
          <p:cNvPicPr>
            <a:picLocks noChangeAspect="1"/>
          </p:cNvPicPr>
          <p:nvPr/>
        </p:nvPicPr>
        <p:blipFill>
          <a:blip r:embed="rId3"/>
          <a:stretch>
            <a:fillRect/>
          </a:stretch>
        </p:blipFill>
        <p:spPr>
          <a:xfrm>
            <a:off x="10706581" y="5167312"/>
            <a:ext cx="1294437" cy="1281112"/>
          </a:xfrm>
          <a:prstGeom prst="rect">
            <a:avLst/>
          </a:prstGeom>
        </p:spPr>
      </p:pic>
    </p:spTree>
    <p:extLst>
      <p:ext uri="{BB962C8B-B14F-4D97-AF65-F5344CB8AC3E}">
        <p14:creationId xmlns:p14="http://schemas.microsoft.com/office/powerpoint/2010/main" val="1824308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ED16F-10CC-41C4-4831-94702444BFE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5507DC6-322E-0115-CFA1-72E09E904FF6}"/>
              </a:ext>
            </a:extLst>
          </p:cNvPr>
          <p:cNvSpPr>
            <a:spLocks noGrp="1"/>
          </p:cNvSpPr>
          <p:nvPr>
            <p:ph type="title"/>
          </p:nvPr>
        </p:nvSpPr>
        <p:spPr/>
        <p:txBody>
          <a:bodyPr/>
          <a:lstStyle/>
          <a:p>
            <a:r>
              <a:rPr lang="it-IT" dirty="0"/>
              <a:t>La ratio della non deducibilità</a:t>
            </a:r>
          </a:p>
        </p:txBody>
      </p:sp>
      <p:sp>
        <p:nvSpPr>
          <p:cNvPr id="5" name="CasellaDiTesto 4">
            <a:extLst>
              <a:ext uri="{FF2B5EF4-FFF2-40B4-BE49-F238E27FC236}">
                <a16:creationId xmlns:a16="http://schemas.microsoft.com/office/drawing/2014/main" id="{F0F38220-F99B-528E-4C67-E9339573CE18}"/>
              </a:ext>
            </a:extLst>
          </p:cNvPr>
          <p:cNvSpPr txBox="1"/>
          <p:nvPr/>
        </p:nvSpPr>
        <p:spPr>
          <a:xfrm>
            <a:off x="838200" y="1690688"/>
            <a:ext cx="10515600" cy="4888518"/>
          </a:xfrm>
          <a:prstGeom prst="rect">
            <a:avLst/>
          </a:prstGeom>
          <a:noFill/>
        </p:spPr>
        <p:txBody>
          <a:bodyPr wrap="square">
            <a:spAutoFit/>
          </a:bodyPr>
          <a:lstStyle/>
          <a:p>
            <a:pPr algn="just">
              <a:spcAft>
                <a:spcPts val="1875"/>
              </a:spcAft>
              <a:buNone/>
            </a:pPr>
            <a:r>
              <a:rPr lang="it-IT" b="0" i="0" dirty="0">
                <a:effectLst/>
                <a:latin typeface="Segoe UI" panose="020B0502040204020203" pitchFamily="34" charset="0"/>
              </a:rPr>
              <a:t>Il ragionamento dell'Agenzia delle Entrate si basa su:</a:t>
            </a:r>
          </a:p>
          <a:p>
            <a:pPr algn="just">
              <a:spcAft>
                <a:spcPts val="1875"/>
              </a:spcAft>
              <a:buNone/>
            </a:pPr>
            <a:endParaRPr lang="it-IT" sz="900" b="0" i="0" dirty="0">
              <a:effectLst/>
              <a:latin typeface="Segoe UI" panose="020B0502040204020203" pitchFamily="34" charset="0"/>
            </a:endParaRP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Principio di onnicomprensività dell'art. 51, c. 1 del TUIR</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Riferimento al "valore normale" dell'art. 9 TUIR</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Deroga specifica: criterio forfetario ACI per i veicoli ad uso promiscuo</a:t>
            </a:r>
          </a:p>
          <a:p>
            <a:pPr algn="just">
              <a:spcAft>
                <a:spcPts val="1875"/>
              </a:spcAft>
              <a:buNone/>
            </a:pPr>
            <a:endParaRPr lang="it-IT" sz="400" b="0" i="0" dirty="0">
              <a:effectLst/>
              <a:latin typeface="Segoe UI" panose="020B0502040204020203" pitchFamily="34" charset="0"/>
            </a:endParaRPr>
          </a:p>
          <a:p>
            <a:pPr algn="just">
              <a:spcAft>
                <a:spcPts val="1875"/>
              </a:spcAft>
              <a:buNone/>
            </a:pPr>
            <a:r>
              <a:rPr lang="it-IT" b="1" i="0" dirty="0">
                <a:effectLst/>
                <a:latin typeface="Segoe UI" panose="020B0502040204020203" pitchFamily="34" charset="0"/>
              </a:rPr>
              <a:t>Circolare n. 326/1997 dell'Agenzia delle Entrate:</a:t>
            </a:r>
          </a:p>
          <a:p>
            <a:pPr algn="just">
              <a:spcAft>
                <a:spcPts val="1875"/>
              </a:spcAft>
              <a:buNone/>
            </a:pPr>
            <a:r>
              <a:rPr lang="it-IT" b="0" i="0" dirty="0">
                <a:effectLst/>
                <a:latin typeface="Segoe UI" panose="020B0502040204020203" pitchFamily="34" charset="0"/>
              </a:rPr>
              <a:t>L'importo imponibile si desume dal totale costo di percorrenza ACI, indipendentemente dagli effettivi costi sostenuti o dai chilometri realmente percorsi.</a:t>
            </a:r>
          </a:p>
          <a:p>
            <a:pPr algn="just">
              <a:spcAft>
                <a:spcPts val="1875"/>
              </a:spcAft>
              <a:buNone/>
            </a:pPr>
            <a:r>
              <a:rPr lang="it-IT" b="0" i="0" dirty="0">
                <a:effectLst/>
                <a:latin typeface="Segoe UI" panose="020B0502040204020203" pitchFamily="34" charset="0"/>
              </a:rPr>
              <a:t>Proprio perché si tratta di una forfetizzazione legale, </a:t>
            </a:r>
            <a:r>
              <a:rPr lang="it-IT" b="1" i="0" dirty="0">
                <a:effectLst/>
                <a:latin typeface="Segoe UI" panose="020B0502040204020203" pitchFamily="34" charset="0"/>
              </a:rPr>
              <a:t>è irrilevante che il dipendente sopporti a proprio carico taluni elementi di costo.</a:t>
            </a:r>
          </a:p>
        </p:txBody>
      </p:sp>
      <p:pic>
        <p:nvPicPr>
          <p:cNvPr id="3" name="Immagine 2">
            <a:extLst>
              <a:ext uri="{FF2B5EF4-FFF2-40B4-BE49-F238E27FC236}">
                <a16:creationId xmlns:a16="http://schemas.microsoft.com/office/drawing/2014/main" id="{6B2D9B02-5514-5A54-342C-60D3C51C032F}"/>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16DE0BAE-DE1B-C5E2-F1EB-081B41E17CF4}"/>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41703956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A2EB0-6D6D-47C1-C28A-6BFEC70722E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D876FF3-CFA5-1988-B718-AD008254A26B}"/>
              </a:ext>
            </a:extLst>
          </p:cNvPr>
          <p:cNvSpPr>
            <a:spLocks noGrp="1"/>
          </p:cNvSpPr>
          <p:nvPr>
            <p:ph type="title"/>
          </p:nvPr>
        </p:nvSpPr>
        <p:spPr/>
        <p:txBody>
          <a:bodyPr/>
          <a:lstStyle/>
          <a:p>
            <a:r>
              <a:rPr lang="it-IT" dirty="0"/>
              <a:t>Cosa è detraibile dal Fringe Benefit</a:t>
            </a:r>
          </a:p>
        </p:txBody>
      </p:sp>
      <p:sp>
        <p:nvSpPr>
          <p:cNvPr id="5" name="CasellaDiTesto 4">
            <a:extLst>
              <a:ext uri="{FF2B5EF4-FFF2-40B4-BE49-F238E27FC236}">
                <a16:creationId xmlns:a16="http://schemas.microsoft.com/office/drawing/2014/main" id="{38EDE3FB-86AB-EE8A-C29A-34B2E2F668F7}"/>
              </a:ext>
            </a:extLst>
          </p:cNvPr>
          <p:cNvSpPr txBox="1"/>
          <p:nvPr/>
        </p:nvSpPr>
        <p:spPr>
          <a:xfrm>
            <a:off x="838200" y="1785451"/>
            <a:ext cx="10515600" cy="4290918"/>
          </a:xfrm>
          <a:prstGeom prst="rect">
            <a:avLst/>
          </a:prstGeom>
          <a:noFill/>
        </p:spPr>
        <p:txBody>
          <a:bodyPr wrap="square">
            <a:spAutoFit/>
          </a:bodyPr>
          <a:lstStyle/>
          <a:p>
            <a:pPr algn="just">
              <a:spcAft>
                <a:spcPts val="1875"/>
              </a:spcAft>
              <a:buNone/>
            </a:pPr>
            <a:r>
              <a:rPr lang="it-IT" b="0" i="0" dirty="0">
                <a:effectLst/>
                <a:latin typeface="Segoe UI" panose="020B0502040204020203" pitchFamily="34" charset="0"/>
              </a:rPr>
              <a:t>Art. 51, comma 4, lettera a) del TUIR</a:t>
            </a:r>
          </a:p>
          <a:p>
            <a:pPr algn="just">
              <a:spcAft>
                <a:spcPts val="1875"/>
              </a:spcAft>
              <a:buNone/>
            </a:pPr>
            <a:r>
              <a:rPr lang="it-IT" b="1" i="0" dirty="0">
                <a:effectLst/>
                <a:latin typeface="Segoe UI" panose="020B0502040204020203" pitchFamily="34" charset="0"/>
              </a:rPr>
              <a:t>SI DETRAGGONO:</a:t>
            </a:r>
          </a:p>
          <a:p>
            <a:pPr algn="just">
              <a:spcAft>
                <a:spcPts val="1875"/>
              </a:spcAft>
              <a:buNone/>
            </a:pPr>
            <a:r>
              <a:rPr lang="it-IT" b="0" i="0" dirty="0">
                <a:effectLst/>
                <a:latin typeface="Segoe UI" panose="020B0502040204020203" pitchFamily="34" charset="0"/>
              </a:rPr>
              <a:t>Le somme eventualmente trattenute al dipendente per l'uso personale dell'auto, cioè corrispettivi chiesti dal datore per la disponibilità del mezzo.</a:t>
            </a:r>
          </a:p>
          <a:p>
            <a:pPr algn="just">
              <a:spcAft>
                <a:spcPts val="1875"/>
              </a:spcAft>
              <a:buNone/>
            </a:pPr>
            <a:r>
              <a:rPr lang="it-IT" b="1" i="0" dirty="0">
                <a:effectLst/>
                <a:latin typeface="Segoe UI" panose="020B0502040204020203" pitchFamily="34" charset="0"/>
              </a:rPr>
              <a:t>NON SI DETRAGGONO:</a:t>
            </a:r>
          </a:p>
          <a:p>
            <a:pPr algn="just">
              <a:spcAft>
                <a:spcPts val="1875"/>
              </a:spcAft>
              <a:buNone/>
            </a:pPr>
            <a:r>
              <a:rPr lang="it-IT" b="0" i="0" dirty="0">
                <a:effectLst/>
                <a:latin typeface="Segoe UI" panose="020B0502040204020203" pitchFamily="34" charset="0"/>
              </a:rPr>
              <a:t>Pagamenti aventi causa diversa, come:</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Optional aggiuntivi</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Accessori personalizzati</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Servizi extra non compresi nel costo ACI</a:t>
            </a:r>
          </a:p>
        </p:txBody>
      </p:sp>
      <p:pic>
        <p:nvPicPr>
          <p:cNvPr id="3" name="Immagine 2">
            <a:extLst>
              <a:ext uri="{FF2B5EF4-FFF2-40B4-BE49-F238E27FC236}">
                <a16:creationId xmlns:a16="http://schemas.microsoft.com/office/drawing/2014/main" id="{28938997-0130-5D07-2949-E39FE78CCB0F}"/>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9953F808-6344-1604-8BAD-6C9ACB4ABAD0}"/>
              </a:ext>
            </a:extLst>
          </p:cNvPr>
          <p:cNvPicPr>
            <a:picLocks noChangeAspect="1"/>
          </p:cNvPicPr>
          <p:nvPr/>
        </p:nvPicPr>
        <p:blipFill>
          <a:blip r:embed="rId3"/>
          <a:stretch>
            <a:fillRect/>
          </a:stretch>
        </p:blipFill>
        <p:spPr>
          <a:xfrm>
            <a:off x="10393860" y="241745"/>
            <a:ext cx="1330378" cy="1338262"/>
          </a:xfrm>
          <a:prstGeom prst="rect">
            <a:avLst/>
          </a:prstGeom>
        </p:spPr>
      </p:pic>
    </p:spTree>
    <p:extLst>
      <p:ext uri="{BB962C8B-B14F-4D97-AF65-F5344CB8AC3E}">
        <p14:creationId xmlns:p14="http://schemas.microsoft.com/office/powerpoint/2010/main" val="213240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13284AE-F360-B3AE-DDF5-80552C358678}"/>
              </a:ext>
            </a:extLst>
          </p:cNvPr>
          <p:cNvSpPr>
            <a:spLocks noGrp="1"/>
          </p:cNvSpPr>
          <p:nvPr>
            <p:ph type="title"/>
          </p:nvPr>
        </p:nvSpPr>
        <p:spPr/>
        <p:txBody>
          <a:bodyPr/>
          <a:lstStyle/>
          <a:p>
            <a:r>
              <a:rPr lang="it-IT" dirty="0"/>
              <a:t>Auto uso promiscuo</a:t>
            </a:r>
          </a:p>
        </p:txBody>
      </p:sp>
      <p:sp>
        <p:nvSpPr>
          <p:cNvPr id="7" name="CasellaDiTesto 6">
            <a:extLst>
              <a:ext uri="{FF2B5EF4-FFF2-40B4-BE49-F238E27FC236}">
                <a16:creationId xmlns:a16="http://schemas.microsoft.com/office/drawing/2014/main" id="{BBB1AEF4-BACC-D7C5-7654-871D09DD3D36}"/>
              </a:ext>
            </a:extLst>
          </p:cNvPr>
          <p:cNvSpPr txBox="1"/>
          <p:nvPr/>
        </p:nvSpPr>
        <p:spPr>
          <a:xfrm>
            <a:off x="838199" y="1814068"/>
            <a:ext cx="10886039" cy="4547399"/>
          </a:xfrm>
          <a:prstGeom prst="rect">
            <a:avLst/>
          </a:prstGeom>
          <a:noFill/>
        </p:spPr>
        <p:txBody>
          <a:bodyPr wrap="square">
            <a:spAutoFit/>
          </a:bodyPr>
          <a:lstStyle/>
          <a:p>
            <a:pPr algn="l">
              <a:spcAft>
                <a:spcPts val="1875"/>
              </a:spcAft>
              <a:buNone/>
            </a:pPr>
            <a:r>
              <a:rPr lang="it-IT" b="1" i="0" dirty="0">
                <a:effectLst/>
                <a:latin typeface="Segoe UI" panose="020B0502040204020203" pitchFamily="34" charset="0"/>
              </a:rPr>
              <a:t>L'auto aziendale ad uso promiscuo</a:t>
            </a:r>
          </a:p>
          <a:p>
            <a:pPr algn="l">
              <a:spcAft>
                <a:spcPts val="1500"/>
              </a:spcAft>
              <a:buNone/>
            </a:pPr>
            <a:r>
              <a:rPr lang="it-IT" b="0" i="0" dirty="0">
                <a:effectLst/>
                <a:latin typeface="Segoe UI" panose="020B0502040204020203" pitchFamily="34" charset="0"/>
              </a:rPr>
              <a:t>L'auto aziendale concessa in uso promiscuo rappresenta uno degli strumenti più diffusi di fidelizzazione dei lavoratori.</a:t>
            </a:r>
          </a:p>
          <a:p>
            <a:pPr algn="l">
              <a:spcBef>
                <a:spcPts val="1125"/>
              </a:spcBef>
              <a:spcAft>
                <a:spcPts val="1350"/>
              </a:spcAft>
            </a:pPr>
            <a:r>
              <a:rPr lang="it-IT" b="1" i="0" dirty="0">
                <a:effectLst/>
                <a:latin typeface="Segoe UI" panose="020B0502040204020203" pitchFamily="34" charset="0"/>
              </a:rPr>
              <a:t>Caratteristiche principali: </a:t>
            </a:r>
          </a:p>
          <a:p>
            <a:pPr algn="l">
              <a:spcBef>
                <a:spcPts val="1125"/>
              </a:spcBef>
              <a:spcAft>
                <a:spcPts val="1350"/>
              </a:spcAft>
              <a:buFont typeface="Arial" panose="020B0604020202020204" pitchFamily="34" charset="0"/>
              <a:buChar char="•"/>
            </a:pPr>
            <a:r>
              <a:rPr lang="it-IT" dirty="0">
                <a:latin typeface="Segoe UI" panose="020B0502040204020203" pitchFamily="34" charset="0"/>
              </a:rPr>
              <a:t>u</a:t>
            </a:r>
            <a:r>
              <a:rPr lang="it-IT" b="0" i="0" dirty="0">
                <a:effectLst/>
                <a:latin typeface="Segoe UI" panose="020B0502040204020203" pitchFamily="34" charset="0"/>
              </a:rPr>
              <a:t>tilizzo sia per attività lavorative che per esigenze personali</a:t>
            </a:r>
          </a:p>
          <a:p>
            <a:pPr algn="l">
              <a:spcBef>
                <a:spcPts val="1125"/>
              </a:spcBef>
              <a:spcAft>
                <a:spcPts val="1350"/>
              </a:spcAft>
              <a:buFont typeface="Arial" panose="020B0604020202020204" pitchFamily="34" charset="0"/>
              <a:buChar char="•"/>
            </a:pPr>
            <a:r>
              <a:rPr lang="it-IT" dirty="0">
                <a:latin typeface="Segoe UI" panose="020B0502040204020203" pitchFamily="34" charset="0"/>
              </a:rPr>
              <a:t>b</a:t>
            </a:r>
            <a:r>
              <a:rPr lang="it-IT" b="0" i="0" dirty="0">
                <a:effectLst/>
                <a:latin typeface="Segoe UI" panose="020B0502040204020203" pitchFamily="34" charset="0"/>
              </a:rPr>
              <a:t>enefit dal forte valore economico e simbolico</a:t>
            </a:r>
          </a:p>
          <a:p>
            <a:pPr algn="l">
              <a:spcBef>
                <a:spcPts val="1125"/>
              </a:spcBef>
              <a:spcAft>
                <a:spcPts val="1350"/>
              </a:spcAft>
              <a:buFont typeface="Arial" panose="020B0604020202020204" pitchFamily="34" charset="0"/>
              <a:buChar char="•"/>
            </a:pPr>
            <a:r>
              <a:rPr lang="it-IT" dirty="0">
                <a:latin typeface="Segoe UI" panose="020B0502040204020203" pitchFamily="34" charset="0"/>
              </a:rPr>
              <a:t>s</a:t>
            </a:r>
            <a:r>
              <a:rPr lang="it-IT" b="0" i="0" dirty="0">
                <a:effectLst/>
                <a:latin typeface="Segoe UI" panose="020B0502040204020203" pitchFamily="34" charset="0"/>
              </a:rPr>
              <a:t>i traduce in reddito imponibile con riflessi fiscali e previdenziali</a:t>
            </a:r>
          </a:p>
          <a:p>
            <a:pPr algn="l">
              <a:spcBef>
                <a:spcPts val="1875"/>
              </a:spcBef>
              <a:spcAft>
                <a:spcPts val="1500"/>
              </a:spcAft>
              <a:buNone/>
            </a:pPr>
            <a:r>
              <a:rPr lang="it-IT" b="0" i="0" dirty="0">
                <a:effectLst/>
                <a:latin typeface="Segoe UI" panose="020B0502040204020203" pitchFamily="34" charset="0"/>
              </a:rPr>
              <a:t>La riforma del 2025 ha modificato radicalmente i criteri di tassazione, passando dal sistema basato sulle emissioni di CO₂ a un nuovo sistema fondato sulla tipologia di alimentazione del veicolo.</a:t>
            </a:r>
          </a:p>
        </p:txBody>
      </p:sp>
      <p:pic>
        <p:nvPicPr>
          <p:cNvPr id="4" name="Immagine 3">
            <a:extLst>
              <a:ext uri="{FF2B5EF4-FFF2-40B4-BE49-F238E27FC236}">
                <a16:creationId xmlns:a16="http://schemas.microsoft.com/office/drawing/2014/main" id="{EB3174CD-9235-7633-9080-DCB08D5875C0}"/>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95443125-26DF-F69D-E342-B8BDA3785F68}"/>
              </a:ext>
            </a:extLst>
          </p:cNvPr>
          <p:cNvPicPr>
            <a:picLocks noChangeAspect="1"/>
          </p:cNvPicPr>
          <p:nvPr/>
        </p:nvPicPr>
        <p:blipFill>
          <a:blip r:embed="rId3"/>
          <a:stretch>
            <a:fillRect/>
          </a:stretch>
        </p:blipFill>
        <p:spPr>
          <a:xfrm>
            <a:off x="10393860" y="241745"/>
            <a:ext cx="1330378" cy="1338262"/>
          </a:xfrm>
          <a:prstGeom prst="rect">
            <a:avLst/>
          </a:prstGeom>
        </p:spPr>
      </p:pic>
    </p:spTree>
    <p:extLst>
      <p:ext uri="{BB962C8B-B14F-4D97-AF65-F5344CB8AC3E}">
        <p14:creationId xmlns:p14="http://schemas.microsoft.com/office/powerpoint/2010/main" val="3614721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7EECC-B465-2AC4-FA54-F6885C2EB50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1521DBE-0CA6-A3AD-50FD-7EA433D77E0A}"/>
              </a:ext>
            </a:extLst>
          </p:cNvPr>
          <p:cNvSpPr>
            <a:spLocks noGrp="1"/>
          </p:cNvSpPr>
          <p:nvPr>
            <p:ph type="title"/>
          </p:nvPr>
        </p:nvSpPr>
        <p:spPr/>
        <p:txBody>
          <a:bodyPr/>
          <a:lstStyle/>
          <a:p>
            <a:r>
              <a:rPr lang="it-IT" dirty="0"/>
              <a:t>Beni e servizi aggiuntivi</a:t>
            </a:r>
          </a:p>
        </p:txBody>
      </p:sp>
      <p:sp>
        <p:nvSpPr>
          <p:cNvPr id="5" name="CasellaDiTesto 4">
            <a:extLst>
              <a:ext uri="{FF2B5EF4-FFF2-40B4-BE49-F238E27FC236}">
                <a16:creationId xmlns:a16="http://schemas.microsoft.com/office/drawing/2014/main" id="{CEB355F2-01F5-BB3F-7D06-3624DAFF72C4}"/>
              </a:ext>
            </a:extLst>
          </p:cNvPr>
          <p:cNvSpPr txBox="1"/>
          <p:nvPr/>
        </p:nvSpPr>
        <p:spPr>
          <a:xfrm>
            <a:off x="838200" y="1759512"/>
            <a:ext cx="10515600" cy="4567917"/>
          </a:xfrm>
          <a:prstGeom prst="rect">
            <a:avLst/>
          </a:prstGeom>
          <a:noFill/>
        </p:spPr>
        <p:txBody>
          <a:bodyPr wrap="square">
            <a:spAutoFit/>
          </a:bodyPr>
          <a:lstStyle/>
          <a:p>
            <a:pPr algn="just">
              <a:spcAft>
                <a:spcPts val="1875"/>
              </a:spcAft>
              <a:buNone/>
            </a:pPr>
            <a:r>
              <a:rPr lang="it-IT" b="1" i="0" dirty="0">
                <a:effectLst/>
                <a:latin typeface="Segoe UI" panose="020B0502040204020203" pitchFamily="34" charset="0"/>
              </a:rPr>
              <a:t>Risposta a interpello n. 421/2023</a:t>
            </a:r>
          </a:p>
          <a:p>
            <a:pPr algn="just">
              <a:spcAft>
                <a:spcPts val="1875"/>
              </a:spcAft>
              <a:buNone/>
            </a:pPr>
            <a:endParaRPr lang="it-IT" b="0" i="0" dirty="0">
              <a:effectLst/>
              <a:latin typeface="Segoe UI" panose="020B0502040204020203" pitchFamily="34" charset="0"/>
            </a:endParaRPr>
          </a:p>
          <a:p>
            <a:pPr algn="just">
              <a:spcAft>
                <a:spcPts val="1875"/>
              </a:spcAft>
              <a:buNone/>
            </a:pPr>
            <a:r>
              <a:rPr lang="it-IT" b="0" i="0" dirty="0">
                <a:effectLst/>
                <a:latin typeface="Segoe UI" panose="020B0502040204020203" pitchFamily="34" charset="0"/>
              </a:rPr>
              <a:t>Se il datore fornisce, oltre all'auto, altri beni o servizi, questi vanno valutati separatamente ai fini fiscali e assoggettati a tassazione come reddito di lavoro dipendente.</a:t>
            </a:r>
          </a:p>
          <a:p>
            <a:pPr algn="just">
              <a:spcAft>
                <a:spcPts val="1875"/>
              </a:spcAft>
              <a:buNone/>
            </a:pPr>
            <a:r>
              <a:rPr lang="it-IT" b="0" i="0" dirty="0">
                <a:effectLst/>
                <a:latin typeface="Segoe UI" panose="020B0502040204020203" pitchFamily="34" charset="0"/>
              </a:rPr>
              <a:t>Esempio: Infrastrutture di ricarica</a:t>
            </a:r>
          </a:p>
          <a:p>
            <a:pPr algn="just">
              <a:spcAft>
                <a:spcPts val="1875"/>
              </a:spcAft>
              <a:buNone/>
            </a:pPr>
            <a:r>
              <a:rPr lang="it-IT" b="0" i="0" dirty="0" err="1">
                <a:effectLst/>
                <a:latin typeface="Segoe UI" panose="020B0502040204020203" pitchFamily="34" charset="0"/>
              </a:rPr>
              <a:t>Wallbox</a:t>
            </a:r>
            <a:r>
              <a:rPr lang="it-IT" b="0" i="0" dirty="0">
                <a:effectLst/>
                <a:latin typeface="Segoe UI" panose="020B0502040204020203" pitchFamily="34" charset="0"/>
              </a:rPr>
              <a:t> installata presso l'abitazione del dipendente</a:t>
            </a:r>
          </a:p>
          <a:p>
            <a:pPr algn="just">
              <a:spcAft>
                <a:spcPts val="1875"/>
              </a:spcAft>
              <a:buNone/>
            </a:pPr>
            <a:r>
              <a:rPr lang="it-IT" b="0" i="0" dirty="0">
                <a:effectLst/>
                <a:latin typeface="Segoe UI" panose="020B0502040204020203" pitchFamily="34" charset="0"/>
              </a:rPr>
              <a:t>Colonnine di ricarica</a:t>
            </a:r>
          </a:p>
          <a:p>
            <a:pPr algn="just">
              <a:spcAft>
                <a:spcPts val="1875"/>
              </a:spcAft>
              <a:buNone/>
            </a:pPr>
            <a:r>
              <a:rPr lang="it-IT" b="0" i="0" dirty="0">
                <a:effectLst/>
                <a:latin typeface="Segoe UI" panose="020B0502040204020203" pitchFamily="34" charset="0"/>
              </a:rPr>
              <a:t>Contatore a defalco</a:t>
            </a:r>
          </a:p>
          <a:p>
            <a:pPr algn="just">
              <a:spcAft>
                <a:spcPts val="1875"/>
              </a:spcAft>
              <a:buNone/>
            </a:pPr>
            <a:r>
              <a:rPr lang="it-IT" b="1" i="0" dirty="0">
                <a:effectLst/>
                <a:latin typeface="Segoe UI" panose="020B0502040204020203" pitchFamily="34" charset="0"/>
              </a:rPr>
              <a:t>Questi elementi rientrano tra i beni che vanno separatamente valutati e assoggettati a tassazione, non essendo compresi nel calcolo forfetario ACI del veicolo.</a:t>
            </a:r>
          </a:p>
        </p:txBody>
      </p:sp>
      <p:pic>
        <p:nvPicPr>
          <p:cNvPr id="3" name="Immagine 2">
            <a:extLst>
              <a:ext uri="{FF2B5EF4-FFF2-40B4-BE49-F238E27FC236}">
                <a16:creationId xmlns:a16="http://schemas.microsoft.com/office/drawing/2014/main" id="{44050E79-9390-A4F8-CD85-0ABCDEF2EB01}"/>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68E7C845-8291-F2F8-2E0C-C96F69F785A2}"/>
              </a:ext>
            </a:extLst>
          </p:cNvPr>
          <p:cNvPicPr>
            <a:picLocks noChangeAspect="1"/>
          </p:cNvPicPr>
          <p:nvPr/>
        </p:nvPicPr>
        <p:blipFill>
          <a:blip r:embed="rId3"/>
          <a:stretch>
            <a:fillRect/>
          </a:stretch>
        </p:blipFill>
        <p:spPr>
          <a:xfrm>
            <a:off x="10887322" y="110402"/>
            <a:ext cx="1152277" cy="2686050"/>
          </a:xfrm>
          <a:prstGeom prst="rect">
            <a:avLst/>
          </a:prstGeom>
        </p:spPr>
      </p:pic>
    </p:spTree>
    <p:extLst>
      <p:ext uri="{BB962C8B-B14F-4D97-AF65-F5344CB8AC3E}">
        <p14:creationId xmlns:p14="http://schemas.microsoft.com/office/powerpoint/2010/main" val="3287969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9E03E-DDC4-A427-090A-E937F085962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5E72153-4B7B-6A16-BBB8-2AC71224E9EE}"/>
              </a:ext>
            </a:extLst>
          </p:cNvPr>
          <p:cNvSpPr>
            <a:spLocks noGrp="1"/>
          </p:cNvSpPr>
          <p:nvPr>
            <p:ph type="title"/>
          </p:nvPr>
        </p:nvSpPr>
        <p:spPr/>
        <p:txBody>
          <a:bodyPr/>
          <a:lstStyle/>
          <a:p>
            <a:r>
              <a:rPr lang="it-IT" dirty="0"/>
              <a:t>Implicazioni pratiche per le aziende</a:t>
            </a:r>
          </a:p>
        </p:txBody>
      </p:sp>
      <p:sp>
        <p:nvSpPr>
          <p:cNvPr id="5" name="CasellaDiTesto 4">
            <a:extLst>
              <a:ext uri="{FF2B5EF4-FFF2-40B4-BE49-F238E27FC236}">
                <a16:creationId xmlns:a16="http://schemas.microsoft.com/office/drawing/2014/main" id="{94B567AB-ADDC-F203-3422-A59D60B7021B}"/>
              </a:ext>
            </a:extLst>
          </p:cNvPr>
          <p:cNvSpPr txBox="1"/>
          <p:nvPr/>
        </p:nvSpPr>
        <p:spPr>
          <a:xfrm>
            <a:off x="838200" y="1404302"/>
            <a:ext cx="10515600" cy="4888518"/>
          </a:xfrm>
          <a:prstGeom prst="rect">
            <a:avLst/>
          </a:prstGeom>
          <a:noFill/>
        </p:spPr>
        <p:txBody>
          <a:bodyPr wrap="square">
            <a:spAutoFit/>
          </a:bodyPr>
          <a:lstStyle/>
          <a:p>
            <a:pPr algn="just">
              <a:spcAft>
                <a:spcPts val="1875"/>
              </a:spcAft>
              <a:buNone/>
            </a:pPr>
            <a:r>
              <a:rPr lang="it-IT" b="0" i="0" dirty="0">
                <a:effectLst/>
                <a:latin typeface="Segoe UI" panose="020B0502040204020203" pitchFamily="34" charset="0"/>
              </a:rPr>
              <a:t>Le aziende che offrono veicoli personalizzabili devono:</a:t>
            </a:r>
          </a:p>
          <a:p>
            <a:pPr algn="just">
              <a:spcAft>
                <a:spcPts val="1875"/>
              </a:spcAft>
              <a:buNone/>
            </a:pPr>
            <a:endParaRPr lang="it-IT" sz="900" b="0" i="0" dirty="0">
              <a:effectLst/>
              <a:latin typeface="Segoe UI" panose="020B0502040204020203" pitchFamily="34" charset="0"/>
            </a:endParaRPr>
          </a:p>
          <a:p>
            <a:pPr marL="285750" indent="-285750" algn="just">
              <a:spcAft>
                <a:spcPts val="1875"/>
              </a:spcAft>
              <a:buFont typeface="Arial" panose="020B0604020202020204" pitchFamily="34" charset="0"/>
              <a:buChar char="•"/>
            </a:pPr>
            <a:r>
              <a:rPr lang="it-IT" dirty="0">
                <a:latin typeface="Segoe UI" panose="020B0502040204020203" pitchFamily="34" charset="0"/>
              </a:rPr>
              <a:t>m</a:t>
            </a:r>
            <a:r>
              <a:rPr lang="it-IT" b="0" i="0" dirty="0">
                <a:effectLst/>
                <a:latin typeface="Segoe UI" panose="020B0502040204020203" pitchFamily="34" charset="0"/>
              </a:rPr>
              <a:t>antenere il valore del fringe benefit risultante dall'applicazione delle tabelle ACI, indipendentemente dai costi degli optional sostenuti dal dipendente</a:t>
            </a:r>
          </a:p>
          <a:p>
            <a:pPr marL="285750" indent="-285750" algn="just">
              <a:spcAft>
                <a:spcPts val="1875"/>
              </a:spcAft>
              <a:buFont typeface="Arial" panose="020B0604020202020204" pitchFamily="34" charset="0"/>
              <a:buChar char="•"/>
            </a:pPr>
            <a:r>
              <a:rPr lang="it-IT" dirty="0">
                <a:latin typeface="Segoe UI" panose="020B0502040204020203" pitchFamily="34" charset="0"/>
              </a:rPr>
              <a:t>c</a:t>
            </a:r>
            <a:r>
              <a:rPr lang="it-IT" b="0" i="0" dirty="0">
                <a:effectLst/>
                <a:latin typeface="Segoe UI" panose="020B0502040204020203" pitchFamily="34" charset="0"/>
              </a:rPr>
              <a:t>onsiderare che gli importi trattenuti per accessori non producono alcun beneficio fiscale in termini di riduzione dell'imponibile</a:t>
            </a:r>
          </a:p>
          <a:p>
            <a:pPr algn="just">
              <a:spcAft>
                <a:spcPts val="1875"/>
              </a:spcAft>
              <a:buNone/>
            </a:pPr>
            <a:endParaRPr lang="it-IT" sz="1000" b="0" i="0" dirty="0">
              <a:effectLst/>
              <a:latin typeface="Segoe UI" panose="020B0502040204020203" pitchFamily="34" charset="0"/>
            </a:endParaRP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Distinguere nettamente tra:</a:t>
            </a:r>
          </a:p>
          <a:p>
            <a:pPr algn="just">
              <a:spcAft>
                <a:spcPts val="1875"/>
              </a:spcAft>
              <a:buNone/>
            </a:pPr>
            <a:r>
              <a:rPr lang="it-IT" b="0" i="0" dirty="0">
                <a:effectLst/>
                <a:latin typeface="Segoe UI" panose="020B0502040204020203" pitchFamily="34" charset="0"/>
              </a:rPr>
              <a:t>Somme richieste per l'uso promiscuo del veicolo (deducibili)</a:t>
            </a:r>
          </a:p>
          <a:p>
            <a:pPr algn="just">
              <a:spcAft>
                <a:spcPts val="1875"/>
              </a:spcAft>
              <a:buNone/>
            </a:pPr>
            <a:r>
              <a:rPr lang="it-IT" b="0" i="0" dirty="0">
                <a:effectLst/>
                <a:latin typeface="Segoe UI" panose="020B0502040204020203" pitchFamily="34" charset="0"/>
              </a:rPr>
              <a:t>Somme relative a servizi o beni aggiuntivi (non deducibili)</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Gestire i costi degli optional operando una trattenuta sul netto in busta paga</a:t>
            </a:r>
          </a:p>
        </p:txBody>
      </p:sp>
      <p:pic>
        <p:nvPicPr>
          <p:cNvPr id="3" name="Immagine 2">
            <a:extLst>
              <a:ext uri="{FF2B5EF4-FFF2-40B4-BE49-F238E27FC236}">
                <a16:creationId xmlns:a16="http://schemas.microsoft.com/office/drawing/2014/main" id="{6E99CDBC-F008-11C9-91F9-924D009C9E20}"/>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20864622-3272-41F4-A192-2101E7C36339}"/>
              </a:ext>
            </a:extLst>
          </p:cNvPr>
          <p:cNvPicPr>
            <a:picLocks noChangeAspect="1"/>
          </p:cNvPicPr>
          <p:nvPr/>
        </p:nvPicPr>
        <p:blipFill>
          <a:blip r:embed="rId3"/>
          <a:stretch>
            <a:fillRect/>
          </a:stretch>
        </p:blipFill>
        <p:spPr>
          <a:xfrm>
            <a:off x="11039722" y="3902215"/>
            <a:ext cx="1152277" cy="2686050"/>
          </a:xfrm>
          <a:prstGeom prst="rect">
            <a:avLst/>
          </a:prstGeom>
        </p:spPr>
      </p:pic>
    </p:spTree>
    <p:extLst>
      <p:ext uri="{BB962C8B-B14F-4D97-AF65-F5344CB8AC3E}">
        <p14:creationId xmlns:p14="http://schemas.microsoft.com/office/powerpoint/2010/main" val="2863727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BE789-C167-463F-1DA5-C3BB57BDF6E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123E51B-CA11-3D4D-9638-DDE339C6522A}"/>
              </a:ext>
            </a:extLst>
          </p:cNvPr>
          <p:cNvSpPr>
            <a:spLocks noGrp="1"/>
          </p:cNvSpPr>
          <p:nvPr>
            <p:ph type="title"/>
          </p:nvPr>
        </p:nvSpPr>
        <p:spPr/>
        <p:txBody>
          <a:bodyPr/>
          <a:lstStyle/>
          <a:p>
            <a:r>
              <a:rPr lang="it-IT" dirty="0"/>
              <a:t>Valutazioni per le aziende</a:t>
            </a:r>
          </a:p>
        </p:txBody>
      </p:sp>
      <p:sp>
        <p:nvSpPr>
          <p:cNvPr id="5" name="CasellaDiTesto 4">
            <a:extLst>
              <a:ext uri="{FF2B5EF4-FFF2-40B4-BE49-F238E27FC236}">
                <a16:creationId xmlns:a16="http://schemas.microsoft.com/office/drawing/2014/main" id="{F4D96773-AADA-789E-4177-AA7B93AD319C}"/>
              </a:ext>
            </a:extLst>
          </p:cNvPr>
          <p:cNvSpPr txBox="1"/>
          <p:nvPr/>
        </p:nvSpPr>
        <p:spPr>
          <a:xfrm>
            <a:off x="916858" y="1420533"/>
            <a:ext cx="10515600" cy="5055230"/>
          </a:xfrm>
          <a:prstGeom prst="rect">
            <a:avLst/>
          </a:prstGeom>
          <a:noFill/>
        </p:spPr>
        <p:txBody>
          <a:bodyPr wrap="square">
            <a:spAutoFit/>
          </a:bodyPr>
          <a:lstStyle/>
          <a:p>
            <a:pPr algn="just">
              <a:spcAft>
                <a:spcPts val="1875"/>
              </a:spcAft>
              <a:buNone/>
            </a:pPr>
            <a:r>
              <a:rPr lang="it-IT" sz="1600" b="0" i="0" dirty="0">
                <a:effectLst/>
                <a:latin typeface="Segoe UI" panose="020B0502040204020203" pitchFamily="34" charset="0"/>
              </a:rPr>
              <a:t>Il quadro complessivo richiede alle aziende di valutare con attenzione:</a:t>
            </a:r>
          </a:p>
          <a:p>
            <a:pPr algn="just">
              <a:spcAft>
                <a:spcPts val="1875"/>
              </a:spcAft>
              <a:buNone/>
            </a:pPr>
            <a:r>
              <a:rPr lang="it-IT" sz="1600" b="0" i="0" dirty="0">
                <a:effectLst/>
                <a:latin typeface="Segoe UI" panose="020B0502040204020203" pitchFamily="34" charset="0"/>
              </a:rPr>
              <a:t>1. TIPOLOGIA DI VEICOLO</a:t>
            </a:r>
          </a:p>
          <a:p>
            <a:pPr algn="just">
              <a:spcAft>
                <a:spcPts val="1875"/>
              </a:spcAft>
              <a:buNone/>
            </a:pPr>
            <a:r>
              <a:rPr lang="it-IT" sz="1600" b="0" i="0" dirty="0">
                <a:effectLst/>
                <a:latin typeface="Segoe UI" panose="020B0502040204020203" pitchFamily="34" charset="0"/>
              </a:rPr>
              <a:t>Scelta dell'alimentazione in base ai vantaggi fiscali (10% elettrico, 20% ibrido plug-in, 50% altri)</a:t>
            </a:r>
          </a:p>
          <a:p>
            <a:pPr algn="just">
              <a:spcAft>
                <a:spcPts val="1875"/>
              </a:spcAft>
              <a:buNone/>
            </a:pPr>
            <a:r>
              <a:rPr lang="it-IT" sz="1600" b="0" i="0" dirty="0">
                <a:effectLst/>
                <a:latin typeface="Segoe UI" panose="020B0502040204020203" pitchFamily="34" charset="0"/>
              </a:rPr>
              <a:t>2. DATE DI RIFERIMENTO</a:t>
            </a:r>
          </a:p>
          <a:p>
            <a:pPr algn="just">
              <a:spcAft>
                <a:spcPts val="1875"/>
              </a:spcAft>
              <a:buNone/>
            </a:pPr>
            <a:r>
              <a:rPr lang="it-IT" sz="1600" b="0" i="0" dirty="0">
                <a:effectLst/>
                <a:latin typeface="Segoe UI" panose="020B0502040204020203" pitchFamily="34" charset="0"/>
              </a:rPr>
              <a:t>Immatricolazione, concessione e consegna del veicolo per determinare il regime applicabile</a:t>
            </a:r>
          </a:p>
          <a:p>
            <a:pPr algn="just">
              <a:spcAft>
                <a:spcPts val="1875"/>
              </a:spcAft>
              <a:buNone/>
            </a:pPr>
            <a:r>
              <a:rPr lang="it-IT" sz="1600" b="0" i="0" dirty="0">
                <a:effectLst/>
                <a:latin typeface="Segoe UI" panose="020B0502040204020203" pitchFamily="34" charset="0"/>
              </a:rPr>
              <a:t>3. COMPATIBILITÀ CON I LIMITI DI ESENZIONE</a:t>
            </a:r>
          </a:p>
          <a:p>
            <a:pPr algn="just">
              <a:spcAft>
                <a:spcPts val="1875"/>
              </a:spcAft>
              <a:buNone/>
            </a:pPr>
            <a:r>
              <a:rPr lang="it-IT" sz="1600" b="0" i="0" dirty="0">
                <a:effectLst/>
                <a:latin typeface="Segoe UI" panose="020B0502040204020203" pitchFamily="34" charset="0"/>
              </a:rPr>
              <a:t>Cumulo dei diversi benefit per non superare le soglie di € 1.000 o € 2.000</a:t>
            </a:r>
          </a:p>
          <a:p>
            <a:pPr algn="just">
              <a:spcAft>
                <a:spcPts val="1875"/>
              </a:spcAft>
              <a:buNone/>
            </a:pPr>
            <a:r>
              <a:rPr lang="it-IT" sz="1600" b="0" i="0" dirty="0">
                <a:effectLst/>
                <a:latin typeface="Segoe UI" panose="020B0502040204020203" pitchFamily="34" charset="0"/>
              </a:rPr>
              <a:t>4. IMPATTO SUL COSTO DEL LAVORO</a:t>
            </a:r>
          </a:p>
          <a:p>
            <a:pPr algn="just">
              <a:spcAft>
                <a:spcPts val="1875"/>
              </a:spcAft>
              <a:buNone/>
            </a:pPr>
            <a:r>
              <a:rPr lang="it-IT" sz="1600" b="0" i="0" dirty="0">
                <a:effectLst/>
                <a:latin typeface="Segoe UI" panose="020B0502040204020203" pitchFamily="34" charset="0"/>
              </a:rPr>
              <a:t>Valutazione complessiva della convenienza economica</a:t>
            </a:r>
          </a:p>
          <a:p>
            <a:pPr algn="just">
              <a:spcAft>
                <a:spcPts val="1875"/>
              </a:spcAft>
              <a:buNone/>
            </a:pPr>
            <a:r>
              <a:rPr lang="it-IT" i="0" dirty="0">
                <a:effectLst/>
                <a:latin typeface="Segoe UI" panose="020B0502040204020203" pitchFamily="34" charset="0"/>
              </a:rPr>
              <a:t>Circ. 10/E/2025: </a:t>
            </a:r>
            <a:r>
              <a:rPr lang="it-IT" b="1" i="0" dirty="0">
                <a:effectLst/>
                <a:latin typeface="Segoe UI" panose="020B0502040204020203" pitchFamily="34" charset="0"/>
              </a:rPr>
              <a:t>possibilità di applicare il regime più favorevole </a:t>
            </a:r>
            <a:r>
              <a:rPr lang="it-IT" b="0" i="0" dirty="0">
                <a:effectLst/>
                <a:latin typeface="Segoe UI" panose="020B0502040204020203" pitchFamily="34" charset="0"/>
              </a:rPr>
              <a:t>nel caso in cui ci siano le condizioni per applicare la nuova normativa e contestualmente, le condizioni per applicare la norma transitoria.</a:t>
            </a:r>
          </a:p>
        </p:txBody>
      </p:sp>
      <p:pic>
        <p:nvPicPr>
          <p:cNvPr id="3" name="Immagine 2">
            <a:extLst>
              <a:ext uri="{FF2B5EF4-FFF2-40B4-BE49-F238E27FC236}">
                <a16:creationId xmlns:a16="http://schemas.microsoft.com/office/drawing/2014/main" id="{D8640BC7-3212-677D-8D52-80BBAC363C0C}"/>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D3C060FD-856E-D31C-ADE7-3403F1991942}"/>
              </a:ext>
            </a:extLst>
          </p:cNvPr>
          <p:cNvPicPr>
            <a:picLocks noChangeAspect="1"/>
          </p:cNvPicPr>
          <p:nvPr/>
        </p:nvPicPr>
        <p:blipFill>
          <a:blip r:embed="rId3"/>
          <a:stretch>
            <a:fillRect/>
          </a:stretch>
        </p:blipFill>
        <p:spPr>
          <a:xfrm>
            <a:off x="10366044" y="252623"/>
            <a:ext cx="1327524" cy="1325563"/>
          </a:xfrm>
          <a:prstGeom prst="rect">
            <a:avLst/>
          </a:prstGeom>
        </p:spPr>
      </p:pic>
    </p:spTree>
    <p:extLst>
      <p:ext uri="{BB962C8B-B14F-4D97-AF65-F5344CB8AC3E}">
        <p14:creationId xmlns:p14="http://schemas.microsoft.com/office/powerpoint/2010/main" val="3270644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E836B-65F0-4A48-C949-4E195459CBA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12F4048-14DF-2EC4-1AD2-A0BA18D25AFF}"/>
              </a:ext>
            </a:extLst>
          </p:cNvPr>
          <p:cNvSpPr>
            <a:spLocks noGrp="1"/>
          </p:cNvSpPr>
          <p:nvPr>
            <p:ph type="title"/>
          </p:nvPr>
        </p:nvSpPr>
        <p:spPr/>
        <p:txBody>
          <a:bodyPr/>
          <a:lstStyle/>
          <a:p>
            <a:r>
              <a:rPr lang="it-IT" dirty="0"/>
              <a:t>Informazioni ai lavoratori</a:t>
            </a:r>
          </a:p>
        </p:txBody>
      </p:sp>
      <p:sp>
        <p:nvSpPr>
          <p:cNvPr id="5" name="CasellaDiTesto 4">
            <a:extLst>
              <a:ext uri="{FF2B5EF4-FFF2-40B4-BE49-F238E27FC236}">
                <a16:creationId xmlns:a16="http://schemas.microsoft.com/office/drawing/2014/main" id="{3ECF9E17-DDA4-398B-9BBC-F103C3182A65}"/>
              </a:ext>
            </a:extLst>
          </p:cNvPr>
          <p:cNvSpPr txBox="1"/>
          <p:nvPr/>
        </p:nvSpPr>
        <p:spPr>
          <a:xfrm>
            <a:off x="838200" y="1308279"/>
            <a:ext cx="10515600" cy="4811574"/>
          </a:xfrm>
          <a:prstGeom prst="rect">
            <a:avLst/>
          </a:prstGeom>
          <a:noFill/>
        </p:spPr>
        <p:txBody>
          <a:bodyPr wrap="square">
            <a:spAutoFit/>
          </a:bodyPr>
          <a:lstStyle/>
          <a:p>
            <a:pPr algn="just">
              <a:spcAft>
                <a:spcPts val="1875"/>
              </a:spcAft>
              <a:buNone/>
            </a:pPr>
            <a:r>
              <a:rPr lang="it-IT" b="0" i="0" dirty="0">
                <a:effectLst/>
                <a:latin typeface="Segoe UI" panose="020B0502040204020203" pitchFamily="34" charset="0"/>
              </a:rPr>
              <a:t>I lavoratori devono essere adeguatamente informati su:</a:t>
            </a:r>
          </a:p>
          <a:p>
            <a:pPr algn="just">
              <a:spcAft>
                <a:spcPts val="1875"/>
              </a:spcAft>
              <a:buNone/>
            </a:pPr>
            <a:endParaRPr lang="it-IT" b="0" i="0" dirty="0">
              <a:effectLst/>
              <a:latin typeface="Segoe UI" panose="020B0502040204020203" pitchFamily="34" charset="0"/>
            </a:endParaRP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Effetti fiscali derivanti dall'assegnazione del veicolo in base alla tipologia di alimentazione</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Effetti contributivi sulla posizione previdenziale</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Reale valore del benefit considerando la tassazione applicabile</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Impatto degli optional richiesti: costo a carico del dipendente senza benefici fiscali</a:t>
            </a:r>
          </a:p>
          <a:p>
            <a:pPr marL="285750" indent="-285750" algn="just">
              <a:spcAft>
                <a:spcPts val="1875"/>
              </a:spcAft>
              <a:buFont typeface="Arial" panose="020B0604020202020204" pitchFamily="34" charset="0"/>
              <a:buChar char="•"/>
            </a:pPr>
            <a:r>
              <a:rPr lang="it-IT" b="0" i="0" dirty="0">
                <a:effectLst/>
                <a:latin typeface="Segoe UI" panose="020B0502040204020203" pitchFamily="34" charset="0"/>
              </a:rPr>
              <a:t>Cumulo con altri fringe benefit per il rispetto delle soglie di esenzione</a:t>
            </a:r>
          </a:p>
          <a:p>
            <a:pPr algn="just">
              <a:spcAft>
                <a:spcPts val="1875"/>
              </a:spcAft>
            </a:pPr>
            <a:endParaRPr lang="it-IT" b="0" i="0" dirty="0">
              <a:effectLst/>
              <a:latin typeface="Segoe UI" panose="020B0502040204020203" pitchFamily="34" charset="0"/>
            </a:endParaRPr>
          </a:p>
          <a:p>
            <a:pPr algn="just">
              <a:spcAft>
                <a:spcPts val="1875"/>
              </a:spcAft>
              <a:buNone/>
            </a:pPr>
            <a:r>
              <a:rPr lang="it-IT" b="0" i="0" dirty="0">
                <a:effectLst/>
                <a:latin typeface="Segoe UI" panose="020B0502040204020203" pitchFamily="34" charset="0"/>
              </a:rPr>
              <a:t>La trasparenza è fondamentale per una corretta percezione del valore del benefit, per evitare sorprese in busta paga e contestazioni.</a:t>
            </a:r>
          </a:p>
        </p:txBody>
      </p:sp>
      <p:pic>
        <p:nvPicPr>
          <p:cNvPr id="3" name="Immagine 2">
            <a:extLst>
              <a:ext uri="{FF2B5EF4-FFF2-40B4-BE49-F238E27FC236}">
                <a16:creationId xmlns:a16="http://schemas.microsoft.com/office/drawing/2014/main" id="{C225869E-07E6-A0E8-7844-48FC033B36F4}"/>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291E7EBE-183C-42F1-21DF-FA475AB7CA66}"/>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3048310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C150B-D43A-BB27-4629-0C26A15B447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2411936-6932-2096-32FB-FCCCA91B5CBA}"/>
              </a:ext>
            </a:extLst>
          </p:cNvPr>
          <p:cNvSpPr>
            <a:spLocks noGrp="1"/>
          </p:cNvSpPr>
          <p:nvPr>
            <p:ph type="title"/>
          </p:nvPr>
        </p:nvSpPr>
        <p:spPr/>
        <p:txBody>
          <a:bodyPr/>
          <a:lstStyle/>
          <a:p>
            <a:r>
              <a:rPr lang="it-IT" dirty="0"/>
              <a:t>Auto aziendale e transizione ecologica</a:t>
            </a:r>
          </a:p>
        </p:txBody>
      </p:sp>
      <p:sp>
        <p:nvSpPr>
          <p:cNvPr id="5" name="CasellaDiTesto 4">
            <a:extLst>
              <a:ext uri="{FF2B5EF4-FFF2-40B4-BE49-F238E27FC236}">
                <a16:creationId xmlns:a16="http://schemas.microsoft.com/office/drawing/2014/main" id="{E799237C-C78C-C1CB-5AA9-3B6D69A00DCE}"/>
              </a:ext>
            </a:extLst>
          </p:cNvPr>
          <p:cNvSpPr txBox="1"/>
          <p:nvPr/>
        </p:nvSpPr>
        <p:spPr>
          <a:xfrm>
            <a:off x="838200" y="1486280"/>
            <a:ext cx="10515600" cy="889987"/>
          </a:xfrm>
          <a:prstGeom prst="rect">
            <a:avLst/>
          </a:prstGeom>
          <a:noFill/>
        </p:spPr>
        <p:txBody>
          <a:bodyPr wrap="square">
            <a:spAutoFit/>
          </a:bodyPr>
          <a:lstStyle/>
          <a:p>
            <a:pPr algn="just">
              <a:spcAft>
                <a:spcPts val="1875"/>
              </a:spcAft>
              <a:buNone/>
            </a:pPr>
            <a:r>
              <a:rPr lang="it-IT" b="0" i="0" dirty="0">
                <a:effectLst/>
                <a:latin typeface="Segoe UI" panose="020B0502040204020203" pitchFamily="34" charset="0"/>
              </a:rPr>
              <a:t>Nel 2025 l'auto ad uso promiscuo diventa anche </a:t>
            </a:r>
            <a:r>
              <a:rPr lang="it-IT" b="1" i="0" dirty="0">
                <a:effectLst/>
                <a:latin typeface="Segoe UI" panose="020B0502040204020203" pitchFamily="34" charset="0"/>
              </a:rPr>
              <a:t>leva fiscale per la transizione ecologica</a:t>
            </a:r>
            <a:r>
              <a:rPr lang="it-IT" b="0" i="0" dirty="0">
                <a:effectLst/>
                <a:latin typeface="Segoe UI" panose="020B0502040204020203" pitchFamily="34" charset="0"/>
              </a:rPr>
              <a:t>.</a:t>
            </a:r>
          </a:p>
          <a:p>
            <a:pPr algn="just">
              <a:spcAft>
                <a:spcPts val="1875"/>
              </a:spcAft>
              <a:buNone/>
            </a:pPr>
            <a:r>
              <a:rPr lang="it-IT" b="0" i="0" dirty="0">
                <a:effectLst/>
                <a:latin typeface="Segoe UI" panose="020B0502040204020203" pitchFamily="34" charset="0"/>
              </a:rPr>
              <a:t>Vantaggi per le imprese lungimiranti</a:t>
            </a:r>
          </a:p>
        </p:txBody>
      </p:sp>
      <p:sp>
        <p:nvSpPr>
          <p:cNvPr id="4" name="Rettangolo con angoli arrotondati 3">
            <a:extLst>
              <a:ext uri="{FF2B5EF4-FFF2-40B4-BE49-F238E27FC236}">
                <a16:creationId xmlns:a16="http://schemas.microsoft.com/office/drawing/2014/main" id="{3FC56464-6D23-A30A-5B21-EE466A6A1E00}"/>
              </a:ext>
            </a:extLst>
          </p:cNvPr>
          <p:cNvSpPr/>
          <p:nvPr/>
        </p:nvSpPr>
        <p:spPr>
          <a:xfrm>
            <a:off x="950613" y="2453678"/>
            <a:ext cx="4879915" cy="18831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VANTAGGI NORMATIVI</a:t>
            </a:r>
          </a:p>
          <a:p>
            <a:r>
              <a:rPr lang="it-IT" sz="2000" dirty="0"/>
              <a:t>Tassazione ridotta per veicoli green</a:t>
            </a:r>
          </a:p>
          <a:p>
            <a:r>
              <a:rPr lang="it-IT" sz="2000" dirty="0"/>
              <a:t>Incentivi alla sostenibilità</a:t>
            </a:r>
          </a:p>
        </p:txBody>
      </p:sp>
      <p:sp>
        <p:nvSpPr>
          <p:cNvPr id="6" name="Rettangolo con angoli arrotondati 5">
            <a:extLst>
              <a:ext uri="{FF2B5EF4-FFF2-40B4-BE49-F238E27FC236}">
                <a16:creationId xmlns:a16="http://schemas.microsoft.com/office/drawing/2014/main" id="{7CF00A17-7B55-9365-0C49-9F7001E8B60A}"/>
              </a:ext>
            </a:extLst>
          </p:cNvPr>
          <p:cNvSpPr/>
          <p:nvPr/>
        </p:nvSpPr>
        <p:spPr>
          <a:xfrm>
            <a:off x="950613" y="4391398"/>
            <a:ext cx="4879915" cy="18831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VANTAGGI DI WELFARE</a:t>
            </a:r>
          </a:p>
          <a:p>
            <a:r>
              <a:rPr lang="it-IT" sz="2000" dirty="0"/>
              <a:t>Benefit attrattivo per i dipendenti</a:t>
            </a:r>
          </a:p>
          <a:p>
            <a:r>
              <a:rPr lang="it-IT" sz="2000" dirty="0"/>
              <a:t>Fidelizzazione del personale</a:t>
            </a:r>
          </a:p>
        </p:txBody>
      </p:sp>
      <p:sp>
        <p:nvSpPr>
          <p:cNvPr id="9" name="Rettangolo con angoli arrotondati 8">
            <a:extLst>
              <a:ext uri="{FF2B5EF4-FFF2-40B4-BE49-F238E27FC236}">
                <a16:creationId xmlns:a16="http://schemas.microsoft.com/office/drawing/2014/main" id="{86DF7FDA-642C-C941-BC42-FE319C84CF4B}"/>
              </a:ext>
            </a:extLst>
          </p:cNvPr>
          <p:cNvSpPr/>
          <p:nvPr/>
        </p:nvSpPr>
        <p:spPr>
          <a:xfrm>
            <a:off x="5968181" y="2459117"/>
            <a:ext cx="4996297" cy="18831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VANTAGGI D'IMMAGINE</a:t>
            </a:r>
          </a:p>
          <a:p>
            <a:r>
              <a:rPr lang="it-IT" sz="2000" dirty="0"/>
              <a:t>Reputazione aziendale green</a:t>
            </a:r>
          </a:p>
          <a:p>
            <a:r>
              <a:rPr lang="it-IT" sz="2000" dirty="0"/>
              <a:t>Responsabilità sociale d'impresa</a:t>
            </a:r>
          </a:p>
        </p:txBody>
      </p:sp>
      <p:sp>
        <p:nvSpPr>
          <p:cNvPr id="10" name="Rettangolo con angoli arrotondati 9">
            <a:extLst>
              <a:ext uri="{FF2B5EF4-FFF2-40B4-BE49-F238E27FC236}">
                <a16:creationId xmlns:a16="http://schemas.microsoft.com/office/drawing/2014/main" id="{C45309AE-0A92-1920-5240-E4E5E7C12E47}"/>
              </a:ext>
            </a:extLst>
          </p:cNvPr>
          <p:cNvSpPr/>
          <p:nvPr/>
        </p:nvSpPr>
        <p:spPr>
          <a:xfrm>
            <a:off x="5997677" y="4403325"/>
            <a:ext cx="4996297" cy="18831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it-IT" sz="2000" b="1" dirty="0"/>
              <a:t>SOSTENIBILITÀ</a:t>
            </a:r>
          </a:p>
          <a:p>
            <a:r>
              <a:rPr lang="it-IT" sz="2000" dirty="0"/>
              <a:t>Riduzione emissioni</a:t>
            </a:r>
          </a:p>
          <a:p>
            <a:r>
              <a:rPr lang="it-IT" sz="2000" dirty="0"/>
              <a:t>Contributo ambientale concreto</a:t>
            </a:r>
          </a:p>
        </p:txBody>
      </p:sp>
      <p:pic>
        <p:nvPicPr>
          <p:cNvPr id="3" name="Immagine 2">
            <a:extLst>
              <a:ext uri="{FF2B5EF4-FFF2-40B4-BE49-F238E27FC236}">
                <a16:creationId xmlns:a16="http://schemas.microsoft.com/office/drawing/2014/main" id="{633B9662-19DA-6CF9-1722-1C1A3FE42E73}"/>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7" name="Immagine 6">
            <a:extLst>
              <a:ext uri="{FF2B5EF4-FFF2-40B4-BE49-F238E27FC236}">
                <a16:creationId xmlns:a16="http://schemas.microsoft.com/office/drawing/2014/main" id="{66D6DA0D-66E8-89A1-A029-963E2A959CFD}"/>
              </a:ext>
            </a:extLst>
          </p:cNvPr>
          <p:cNvPicPr>
            <a:picLocks noChangeAspect="1"/>
          </p:cNvPicPr>
          <p:nvPr/>
        </p:nvPicPr>
        <p:blipFill>
          <a:blip r:embed="rId3"/>
          <a:stretch>
            <a:fillRect/>
          </a:stretch>
        </p:blipFill>
        <p:spPr>
          <a:xfrm>
            <a:off x="10366044" y="252623"/>
            <a:ext cx="1327524" cy="1325563"/>
          </a:xfrm>
          <a:prstGeom prst="rect">
            <a:avLst/>
          </a:prstGeom>
        </p:spPr>
      </p:pic>
    </p:spTree>
    <p:extLst>
      <p:ext uri="{BB962C8B-B14F-4D97-AF65-F5344CB8AC3E}">
        <p14:creationId xmlns:p14="http://schemas.microsoft.com/office/powerpoint/2010/main" val="1808221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3122F-79A4-FBFA-D979-D683F487138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060A09E-1BAF-DF15-7F02-429A8A61D8F0}"/>
              </a:ext>
            </a:extLst>
          </p:cNvPr>
          <p:cNvSpPr>
            <a:spLocks noGrp="1"/>
          </p:cNvSpPr>
          <p:nvPr>
            <p:ph type="title"/>
          </p:nvPr>
        </p:nvSpPr>
        <p:spPr/>
        <p:txBody>
          <a:bodyPr/>
          <a:lstStyle/>
          <a:p>
            <a:r>
              <a:rPr lang="it-IT" dirty="0"/>
              <a:t>Punti chiave da ricordare</a:t>
            </a:r>
          </a:p>
        </p:txBody>
      </p:sp>
      <p:sp>
        <p:nvSpPr>
          <p:cNvPr id="5" name="CasellaDiTesto 4">
            <a:extLst>
              <a:ext uri="{FF2B5EF4-FFF2-40B4-BE49-F238E27FC236}">
                <a16:creationId xmlns:a16="http://schemas.microsoft.com/office/drawing/2014/main" id="{7AD2F965-7277-E48A-A0B6-4A9C442B1279}"/>
              </a:ext>
            </a:extLst>
          </p:cNvPr>
          <p:cNvSpPr txBox="1"/>
          <p:nvPr/>
        </p:nvSpPr>
        <p:spPr>
          <a:xfrm>
            <a:off x="838200" y="1690688"/>
            <a:ext cx="10515600" cy="4324261"/>
          </a:xfrm>
          <a:prstGeom prst="rect">
            <a:avLst/>
          </a:prstGeom>
          <a:noFill/>
        </p:spPr>
        <p:txBody>
          <a:bodyPr wrap="square">
            <a:spAutoFit/>
          </a:bodyPr>
          <a:lstStyle/>
          <a:p>
            <a:pPr algn="just">
              <a:spcAft>
                <a:spcPts val="1875"/>
              </a:spcAft>
              <a:buNone/>
            </a:pPr>
            <a:r>
              <a:rPr lang="it-IT" sz="2000" b="0" i="0" dirty="0">
                <a:effectLst/>
                <a:latin typeface="Segoe UI" panose="020B0502040204020203" pitchFamily="34" charset="0"/>
              </a:rPr>
              <a:t>Dal 2025 il criterio di tassazione si basa sulla tipologia di alimentazione e non più sulle</a:t>
            </a:r>
            <a:r>
              <a:rPr lang="it-IT" sz="2000" dirty="0">
                <a:latin typeface="Segoe UI" panose="020B0502040204020203" pitchFamily="34" charset="0"/>
              </a:rPr>
              <a:t> </a:t>
            </a:r>
            <a:r>
              <a:rPr lang="it-IT" sz="2000" b="0" i="0" dirty="0">
                <a:effectLst/>
                <a:latin typeface="Segoe UI" panose="020B0502040204020203" pitchFamily="34" charset="0"/>
              </a:rPr>
              <a:t>emissioni CO₂</a:t>
            </a:r>
          </a:p>
          <a:p>
            <a:pPr algn="just">
              <a:spcAft>
                <a:spcPts val="1875"/>
              </a:spcAft>
              <a:buNone/>
            </a:pPr>
            <a:r>
              <a:rPr lang="it-IT" sz="2000" b="0" i="0" dirty="0">
                <a:effectLst/>
                <a:latin typeface="Segoe UI" panose="020B0502040204020203" pitchFamily="34" charset="0"/>
              </a:rPr>
              <a:t>Tre regimi coesistenti: nuovo sistema, regime transitorio e valore normale</a:t>
            </a:r>
          </a:p>
          <a:p>
            <a:pPr algn="just">
              <a:spcAft>
                <a:spcPts val="1875"/>
              </a:spcAft>
              <a:buNone/>
            </a:pPr>
            <a:r>
              <a:rPr lang="it-IT" sz="2000" b="0" i="0" dirty="0">
                <a:effectLst/>
                <a:latin typeface="Segoe UI" panose="020B0502040204020203" pitchFamily="34" charset="0"/>
              </a:rPr>
              <a:t>Le date di immatricolazione, concessione e consegna sono determinanti per individuare il regime applicabile</a:t>
            </a:r>
          </a:p>
          <a:p>
            <a:pPr algn="just">
              <a:spcAft>
                <a:spcPts val="1875"/>
              </a:spcAft>
              <a:buNone/>
            </a:pPr>
            <a:r>
              <a:rPr lang="it-IT" sz="2000" b="0" i="0" dirty="0">
                <a:effectLst/>
                <a:latin typeface="Segoe UI" panose="020B0502040204020203" pitchFamily="34" charset="0"/>
              </a:rPr>
              <a:t>Gli optional pagati dal dipendente NON riducono il fringe benefit ACI</a:t>
            </a:r>
          </a:p>
          <a:p>
            <a:pPr algn="just">
              <a:spcAft>
                <a:spcPts val="1875"/>
              </a:spcAft>
              <a:buNone/>
            </a:pPr>
            <a:r>
              <a:rPr lang="it-IT" sz="2000" b="0" i="0" dirty="0">
                <a:effectLst/>
                <a:latin typeface="Segoe UI" panose="020B0502040204020203" pitchFamily="34" charset="0"/>
              </a:rPr>
              <a:t>Attenzione al cumulo dei benefit per le soglie di esenzione (€ 1.000 / € 2.000)</a:t>
            </a:r>
          </a:p>
          <a:p>
            <a:pPr algn="just">
              <a:spcAft>
                <a:spcPts val="1875"/>
              </a:spcAft>
              <a:buNone/>
            </a:pPr>
            <a:r>
              <a:rPr lang="it-IT" sz="2000" b="0" i="0" dirty="0">
                <a:effectLst/>
                <a:latin typeface="Segoe UI" panose="020B0502040204020203" pitchFamily="34" charset="0"/>
              </a:rPr>
              <a:t>I veicoli green godono di vantaggi fiscali significativi (10% per elettrici)</a:t>
            </a:r>
          </a:p>
          <a:p>
            <a:pPr algn="just">
              <a:spcAft>
                <a:spcPts val="1875"/>
              </a:spcAft>
              <a:buNone/>
            </a:pPr>
            <a:r>
              <a:rPr lang="it-IT" sz="2000" b="0" i="0" dirty="0">
                <a:effectLst/>
                <a:latin typeface="Segoe UI" panose="020B0502040204020203" pitchFamily="34" charset="0"/>
              </a:rPr>
              <a:t>La disciplina è più semplice nelle linee generali ma complessa nella gestione operativa</a:t>
            </a:r>
          </a:p>
        </p:txBody>
      </p:sp>
      <p:pic>
        <p:nvPicPr>
          <p:cNvPr id="3" name="Immagine 2">
            <a:extLst>
              <a:ext uri="{FF2B5EF4-FFF2-40B4-BE49-F238E27FC236}">
                <a16:creationId xmlns:a16="http://schemas.microsoft.com/office/drawing/2014/main" id="{11FC8AE9-FA68-94C0-D33D-2834A103FCDB}"/>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BCF08960-9E23-B109-D2F1-DFE4D17D69E9}"/>
              </a:ext>
            </a:extLst>
          </p:cNvPr>
          <p:cNvPicPr>
            <a:picLocks noChangeAspect="1"/>
          </p:cNvPicPr>
          <p:nvPr/>
        </p:nvPicPr>
        <p:blipFill>
          <a:blip r:embed="rId3"/>
          <a:stretch>
            <a:fillRect/>
          </a:stretch>
        </p:blipFill>
        <p:spPr>
          <a:xfrm>
            <a:off x="10917433" y="3806825"/>
            <a:ext cx="1152277" cy="2686050"/>
          </a:xfrm>
          <a:prstGeom prst="rect">
            <a:avLst/>
          </a:prstGeom>
        </p:spPr>
      </p:pic>
    </p:spTree>
    <p:extLst>
      <p:ext uri="{BB962C8B-B14F-4D97-AF65-F5344CB8AC3E}">
        <p14:creationId xmlns:p14="http://schemas.microsoft.com/office/powerpoint/2010/main" val="16556560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4E953-D699-22D8-49E3-140F9F36441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4AF0881-F52B-8C8D-DB2C-433A942AD4ED}"/>
              </a:ext>
            </a:extLst>
          </p:cNvPr>
          <p:cNvSpPr>
            <a:spLocks noGrp="1"/>
          </p:cNvSpPr>
          <p:nvPr>
            <p:ph type="title"/>
          </p:nvPr>
        </p:nvSpPr>
        <p:spPr/>
        <p:txBody>
          <a:bodyPr/>
          <a:lstStyle/>
          <a:p>
            <a:r>
              <a:rPr lang="it-IT" dirty="0"/>
              <a:t>Schema riepilogativo dei regimi</a:t>
            </a:r>
          </a:p>
        </p:txBody>
      </p:sp>
      <p:graphicFrame>
        <p:nvGraphicFramePr>
          <p:cNvPr id="3" name="Tabella 2">
            <a:extLst>
              <a:ext uri="{FF2B5EF4-FFF2-40B4-BE49-F238E27FC236}">
                <a16:creationId xmlns:a16="http://schemas.microsoft.com/office/drawing/2014/main" id="{9238CA3F-5BA0-BA13-4E80-91BCD43A9843}"/>
              </a:ext>
            </a:extLst>
          </p:cNvPr>
          <p:cNvGraphicFramePr>
            <a:graphicFrameLocks noGrp="1"/>
          </p:cNvGraphicFramePr>
          <p:nvPr>
            <p:extLst>
              <p:ext uri="{D42A27DB-BD31-4B8C-83A1-F6EECF244321}">
                <p14:modId xmlns:p14="http://schemas.microsoft.com/office/powerpoint/2010/main" val="868082661"/>
              </p:ext>
            </p:extLst>
          </p:nvPr>
        </p:nvGraphicFramePr>
        <p:xfrm>
          <a:off x="838199" y="1971513"/>
          <a:ext cx="10451470" cy="2413000"/>
        </p:xfrm>
        <a:graphic>
          <a:graphicData uri="http://schemas.openxmlformats.org/drawingml/2006/table">
            <a:tbl>
              <a:tblPr firstRow="1" bandRow="1">
                <a:tableStyleId>{5C22544A-7EE6-4342-B048-85BDC9FD1C3A}</a:tableStyleId>
              </a:tblPr>
              <a:tblGrid>
                <a:gridCol w="2239298">
                  <a:extLst>
                    <a:ext uri="{9D8B030D-6E8A-4147-A177-3AD203B41FA5}">
                      <a16:colId xmlns:a16="http://schemas.microsoft.com/office/drawing/2014/main" val="1625574063"/>
                    </a:ext>
                  </a:extLst>
                </a:gridCol>
                <a:gridCol w="6537283">
                  <a:extLst>
                    <a:ext uri="{9D8B030D-6E8A-4147-A177-3AD203B41FA5}">
                      <a16:colId xmlns:a16="http://schemas.microsoft.com/office/drawing/2014/main" val="44043389"/>
                    </a:ext>
                  </a:extLst>
                </a:gridCol>
                <a:gridCol w="1674889">
                  <a:extLst>
                    <a:ext uri="{9D8B030D-6E8A-4147-A177-3AD203B41FA5}">
                      <a16:colId xmlns:a16="http://schemas.microsoft.com/office/drawing/2014/main" val="505042934"/>
                    </a:ext>
                  </a:extLst>
                </a:gridCol>
              </a:tblGrid>
              <a:tr h="370840">
                <a:tc>
                  <a:txBody>
                    <a:bodyPr/>
                    <a:lstStyle/>
                    <a:p>
                      <a:pPr algn="ctr"/>
                      <a:r>
                        <a:rPr lang="it-IT" dirty="0"/>
                        <a:t>Regime </a:t>
                      </a:r>
                    </a:p>
                  </a:txBody>
                  <a:tcPr/>
                </a:tc>
                <a:tc>
                  <a:txBody>
                    <a:bodyPr/>
                    <a:lstStyle/>
                    <a:p>
                      <a:pPr algn="ctr"/>
                      <a:r>
                        <a:rPr lang="it-IT" dirty="0"/>
                        <a:t>Requisiti</a:t>
                      </a:r>
                    </a:p>
                  </a:txBody>
                  <a:tcPr/>
                </a:tc>
                <a:tc>
                  <a:txBody>
                    <a:bodyPr/>
                    <a:lstStyle/>
                    <a:p>
                      <a:pPr algn="ctr"/>
                      <a:r>
                        <a:rPr lang="it-IT" dirty="0"/>
                        <a:t>Criterio</a:t>
                      </a:r>
                    </a:p>
                  </a:txBody>
                  <a:tcPr/>
                </a:tc>
                <a:extLst>
                  <a:ext uri="{0D108BD9-81ED-4DB2-BD59-A6C34878D82A}">
                    <a16:rowId xmlns:a16="http://schemas.microsoft.com/office/drawing/2014/main" val="4155315298"/>
                  </a:ext>
                </a:extLst>
              </a:tr>
              <a:tr h="370840">
                <a:tc>
                  <a:txBody>
                    <a:bodyPr/>
                    <a:lstStyle/>
                    <a:p>
                      <a:r>
                        <a:rPr lang="it-IT" dirty="0"/>
                        <a:t>Nuovo</a:t>
                      </a:r>
                    </a:p>
                  </a:txBody>
                  <a:tcPr/>
                </a:tc>
                <a:tc>
                  <a:txBody>
                    <a:bodyPr/>
                    <a:lstStyle/>
                    <a:p>
                      <a:r>
                        <a:rPr lang="it-IT" dirty="0"/>
                        <a:t>Immatricolazione e contratto dal 01.01.2025</a:t>
                      </a:r>
                    </a:p>
                  </a:txBody>
                  <a:tcPr/>
                </a:tc>
                <a:tc>
                  <a:txBody>
                    <a:bodyPr/>
                    <a:lstStyle/>
                    <a:p>
                      <a:pPr algn="ctr"/>
                      <a:r>
                        <a:rPr lang="it-IT" sz="1600" dirty="0"/>
                        <a:t>10% / 20% / 50% per alimentazione</a:t>
                      </a:r>
                    </a:p>
                  </a:txBody>
                  <a:tcPr/>
                </a:tc>
                <a:extLst>
                  <a:ext uri="{0D108BD9-81ED-4DB2-BD59-A6C34878D82A}">
                    <a16:rowId xmlns:a16="http://schemas.microsoft.com/office/drawing/2014/main" val="2597409569"/>
                  </a:ext>
                </a:extLst>
              </a:tr>
              <a:tr h="370840">
                <a:tc>
                  <a:txBody>
                    <a:bodyPr/>
                    <a:lstStyle/>
                    <a:p>
                      <a:r>
                        <a:rPr lang="it-IT" dirty="0"/>
                        <a:t>Transitorio</a:t>
                      </a:r>
                    </a:p>
                  </a:txBody>
                  <a:tcPr/>
                </a:tc>
                <a:tc>
                  <a:txBody>
                    <a:bodyPr/>
                    <a:lstStyle/>
                    <a:p>
                      <a:r>
                        <a:rPr lang="it-IT" dirty="0"/>
                        <a:t>Concessione 2020-2024 oppure ordine 2024 + consegna entro 30.06.2025</a:t>
                      </a:r>
                    </a:p>
                  </a:txBody>
                  <a:tcPr/>
                </a:tc>
                <a:tc>
                  <a:txBody>
                    <a:bodyPr/>
                    <a:lstStyle/>
                    <a:p>
                      <a:pPr algn="ctr"/>
                      <a:r>
                        <a:rPr lang="it-IT" sz="1600" dirty="0"/>
                        <a:t>25% / 30% / 50% / 60% per CO</a:t>
                      </a:r>
                      <a:r>
                        <a:rPr lang="it-IT" sz="1600" baseline="-25000" dirty="0"/>
                        <a:t>2</a:t>
                      </a:r>
                    </a:p>
                  </a:txBody>
                  <a:tcPr/>
                </a:tc>
                <a:extLst>
                  <a:ext uri="{0D108BD9-81ED-4DB2-BD59-A6C34878D82A}">
                    <a16:rowId xmlns:a16="http://schemas.microsoft.com/office/drawing/2014/main" val="3806057464"/>
                  </a:ext>
                </a:extLst>
              </a:tr>
              <a:tr h="370840">
                <a:tc>
                  <a:txBody>
                    <a:bodyPr/>
                    <a:lstStyle/>
                    <a:p>
                      <a:r>
                        <a:rPr lang="it-IT" dirty="0"/>
                        <a:t>Valore normale</a:t>
                      </a:r>
                    </a:p>
                  </a:txBody>
                  <a:tcPr/>
                </a:tc>
                <a:tc>
                  <a:txBody>
                    <a:bodyPr/>
                    <a:lstStyle/>
                    <a:p>
                      <a:r>
                        <a:rPr lang="it-IT" dirty="0"/>
                        <a:t>Altri casi (es. contratto 2024 + consegna post 30.06.2025)</a:t>
                      </a:r>
                    </a:p>
                  </a:txBody>
                  <a:tcPr/>
                </a:tc>
                <a:tc>
                  <a:txBody>
                    <a:bodyPr/>
                    <a:lstStyle/>
                    <a:p>
                      <a:pPr algn="ctr"/>
                      <a:r>
                        <a:rPr lang="it-IT" sz="1600" dirty="0"/>
                        <a:t>Canone leasing/noleggio</a:t>
                      </a:r>
                    </a:p>
                  </a:txBody>
                  <a:tcPr/>
                </a:tc>
                <a:extLst>
                  <a:ext uri="{0D108BD9-81ED-4DB2-BD59-A6C34878D82A}">
                    <a16:rowId xmlns:a16="http://schemas.microsoft.com/office/drawing/2014/main" val="636760779"/>
                  </a:ext>
                </a:extLst>
              </a:tr>
            </a:tbl>
          </a:graphicData>
        </a:graphic>
      </p:graphicFrame>
      <p:sp>
        <p:nvSpPr>
          <p:cNvPr id="6" name="CasellaDiTesto 5">
            <a:extLst>
              <a:ext uri="{FF2B5EF4-FFF2-40B4-BE49-F238E27FC236}">
                <a16:creationId xmlns:a16="http://schemas.microsoft.com/office/drawing/2014/main" id="{5DEE52B9-8059-E922-232D-D0D9F37A7EE8}"/>
              </a:ext>
            </a:extLst>
          </p:cNvPr>
          <p:cNvSpPr txBox="1"/>
          <p:nvPr/>
        </p:nvSpPr>
        <p:spPr>
          <a:xfrm>
            <a:off x="838200" y="5204844"/>
            <a:ext cx="10317680" cy="646331"/>
          </a:xfrm>
          <a:prstGeom prst="rect">
            <a:avLst/>
          </a:prstGeom>
          <a:noFill/>
        </p:spPr>
        <p:txBody>
          <a:bodyPr wrap="square">
            <a:spAutoFit/>
          </a:bodyPr>
          <a:lstStyle/>
          <a:p>
            <a:pPr algn="just"/>
            <a:r>
              <a:rPr lang="it-IT" b="1" dirty="0"/>
              <a:t>ECCEZIONE</a:t>
            </a:r>
            <a:r>
              <a:rPr lang="it-IT" dirty="0"/>
              <a:t>: Per veicoli a basse emissioni ordinati nel 2024 e consegnati entro il 30.06.2025, applicabile il nuovo regime se più vantaggioso.</a:t>
            </a:r>
          </a:p>
        </p:txBody>
      </p:sp>
      <p:pic>
        <p:nvPicPr>
          <p:cNvPr id="4" name="Immagine 3">
            <a:extLst>
              <a:ext uri="{FF2B5EF4-FFF2-40B4-BE49-F238E27FC236}">
                <a16:creationId xmlns:a16="http://schemas.microsoft.com/office/drawing/2014/main" id="{BADE59C3-4E9C-1723-17D9-97B91F031BAD}"/>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5" name="Immagine 4">
            <a:extLst>
              <a:ext uri="{FF2B5EF4-FFF2-40B4-BE49-F238E27FC236}">
                <a16:creationId xmlns:a16="http://schemas.microsoft.com/office/drawing/2014/main" id="{E34DEB70-E792-C981-DB50-B0752FD37644}"/>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3667143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C05634-D992-3007-F4FE-FF539B0A16D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F4D0E84-20CC-CAA5-2BD9-EC1BBE530A68}"/>
              </a:ext>
            </a:extLst>
          </p:cNvPr>
          <p:cNvSpPr>
            <a:spLocks noGrp="1"/>
          </p:cNvSpPr>
          <p:nvPr>
            <p:ph type="title"/>
          </p:nvPr>
        </p:nvSpPr>
        <p:spPr/>
        <p:txBody>
          <a:bodyPr/>
          <a:lstStyle/>
          <a:p>
            <a:r>
              <a:rPr lang="it-IT" dirty="0"/>
              <a:t>Polizza sanità</a:t>
            </a:r>
          </a:p>
        </p:txBody>
      </p:sp>
      <p:sp>
        <p:nvSpPr>
          <p:cNvPr id="5" name="CasellaDiTesto 4">
            <a:extLst>
              <a:ext uri="{FF2B5EF4-FFF2-40B4-BE49-F238E27FC236}">
                <a16:creationId xmlns:a16="http://schemas.microsoft.com/office/drawing/2014/main" id="{6E37B98B-96B5-A3FA-0B24-9B688102A9BD}"/>
              </a:ext>
            </a:extLst>
          </p:cNvPr>
          <p:cNvSpPr txBox="1"/>
          <p:nvPr/>
        </p:nvSpPr>
        <p:spPr>
          <a:xfrm>
            <a:off x="838200" y="1612397"/>
            <a:ext cx="10515600" cy="5016758"/>
          </a:xfrm>
          <a:prstGeom prst="rect">
            <a:avLst/>
          </a:prstGeom>
          <a:noFill/>
        </p:spPr>
        <p:txBody>
          <a:bodyPr wrap="square">
            <a:spAutoFit/>
          </a:bodyPr>
          <a:lstStyle/>
          <a:p>
            <a:pPr algn="just"/>
            <a:r>
              <a:rPr lang="it-IT" sz="2000" b="1" dirty="0"/>
              <a:t>Risposta interpello n. 249/2025</a:t>
            </a:r>
          </a:p>
          <a:p>
            <a:pPr algn="just"/>
            <a:endParaRPr lang="it-IT" sz="2000" dirty="0"/>
          </a:p>
          <a:p>
            <a:pPr algn="just"/>
            <a:r>
              <a:rPr lang="it-IT" sz="2000" dirty="0"/>
              <a:t>Polizza assicurativa sottoscritta dal datore di lavoro in favore dei dipendenti che prestano servizio all’estero nei paesi dove non è erogata l’assistenza sanitaria in forma diretta e dei relativi familiari a carico conviventi.</a:t>
            </a:r>
          </a:p>
          <a:p>
            <a:pPr algn="just"/>
            <a:endParaRPr lang="it-IT" sz="2000" dirty="0"/>
          </a:p>
          <a:p>
            <a:pPr algn="just"/>
            <a:r>
              <a:rPr lang="it-IT" sz="2000" dirty="0"/>
              <a:t>Il premio della polizza sanitaria non si configura come un contributo previdenziale e concorre alla formazione del reddito di lavoro dipendente.</a:t>
            </a:r>
          </a:p>
          <a:p>
            <a:pPr algn="just"/>
            <a:endParaRPr lang="it-IT" sz="2000" dirty="0"/>
          </a:p>
          <a:p>
            <a:pPr algn="just"/>
            <a:r>
              <a:rPr lang="it-IT" sz="2000" b="1" dirty="0"/>
              <a:t>Il caso:</a:t>
            </a:r>
          </a:p>
          <a:p>
            <a:pPr algn="just"/>
            <a:r>
              <a:rPr lang="it-IT" sz="2000" dirty="0"/>
              <a:t>un ente pubblico che aveva sottoscritto polizze assicurative (malattia, infortunio e maternità) estese anche ai familiari a carico conviventi, come previsto dallo Statuto dell’ente e dalla normativa ministeriale. L’istante riteneva che tali polizze potessero essere considerate </a:t>
            </a:r>
            <a:r>
              <a:rPr lang="it-IT" sz="2000" i="1" dirty="0"/>
              <a:t>“contributi previdenziali o assistenziali obbligatori per legge”</a:t>
            </a:r>
            <a:r>
              <a:rPr lang="it-IT" sz="2000" dirty="0"/>
              <a:t> e che potessero essere escluse dalla base imponibile. </a:t>
            </a:r>
          </a:p>
          <a:p>
            <a:pPr algn="just"/>
            <a:endParaRPr lang="it-IT" sz="2000" dirty="0"/>
          </a:p>
        </p:txBody>
      </p:sp>
      <p:pic>
        <p:nvPicPr>
          <p:cNvPr id="3" name="Immagine 2">
            <a:extLst>
              <a:ext uri="{FF2B5EF4-FFF2-40B4-BE49-F238E27FC236}">
                <a16:creationId xmlns:a16="http://schemas.microsoft.com/office/drawing/2014/main" id="{868BEDCC-80C2-22CD-C00A-BC996F3561E9}"/>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C4E730F6-9A7A-196E-CA69-4DC79E038B96}"/>
              </a:ext>
            </a:extLst>
          </p:cNvPr>
          <p:cNvPicPr>
            <a:picLocks noChangeAspect="1"/>
          </p:cNvPicPr>
          <p:nvPr/>
        </p:nvPicPr>
        <p:blipFill>
          <a:blip r:embed="rId3"/>
          <a:stretch>
            <a:fillRect/>
          </a:stretch>
        </p:blipFill>
        <p:spPr>
          <a:xfrm>
            <a:off x="10393860" y="241745"/>
            <a:ext cx="1330378" cy="1338262"/>
          </a:xfrm>
          <a:prstGeom prst="rect">
            <a:avLst/>
          </a:prstGeom>
        </p:spPr>
      </p:pic>
    </p:spTree>
    <p:extLst>
      <p:ext uri="{BB962C8B-B14F-4D97-AF65-F5344CB8AC3E}">
        <p14:creationId xmlns:p14="http://schemas.microsoft.com/office/powerpoint/2010/main" val="3645894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D4C593-5D99-FFB6-F682-6BDAB9B9484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F8F3089-14C2-6741-C4CF-C366A7742E04}"/>
              </a:ext>
            </a:extLst>
          </p:cNvPr>
          <p:cNvSpPr>
            <a:spLocks noGrp="1"/>
          </p:cNvSpPr>
          <p:nvPr>
            <p:ph type="title"/>
          </p:nvPr>
        </p:nvSpPr>
        <p:spPr/>
        <p:txBody>
          <a:bodyPr/>
          <a:lstStyle/>
          <a:p>
            <a:r>
              <a:rPr lang="it-IT" dirty="0"/>
              <a:t>Polizza sanità</a:t>
            </a:r>
          </a:p>
        </p:txBody>
      </p:sp>
      <p:sp>
        <p:nvSpPr>
          <p:cNvPr id="5" name="CasellaDiTesto 4">
            <a:extLst>
              <a:ext uri="{FF2B5EF4-FFF2-40B4-BE49-F238E27FC236}">
                <a16:creationId xmlns:a16="http://schemas.microsoft.com/office/drawing/2014/main" id="{9E222E23-2F31-3000-0EC7-EC311336A83C}"/>
              </a:ext>
            </a:extLst>
          </p:cNvPr>
          <p:cNvSpPr txBox="1"/>
          <p:nvPr/>
        </p:nvSpPr>
        <p:spPr>
          <a:xfrm>
            <a:off x="838200" y="1497379"/>
            <a:ext cx="10515600" cy="5193729"/>
          </a:xfrm>
          <a:prstGeom prst="rect">
            <a:avLst/>
          </a:prstGeom>
          <a:noFill/>
        </p:spPr>
        <p:txBody>
          <a:bodyPr wrap="square">
            <a:spAutoFit/>
          </a:bodyPr>
          <a:lstStyle/>
          <a:p>
            <a:pPr algn="just"/>
            <a:r>
              <a:rPr lang="it-IT" sz="2000" b="0" i="0" dirty="0">
                <a:solidFill>
                  <a:srgbClr val="444444"/>
                </a:solidFill>
                <a:effectLst/>
                <a:latin typeface="Lato" panose="020F0502020204030203" pitchFamily="34" charset="0"/>
              </a:rPr>
              <a:t>L’articolo 51, comma 2, lettera a), primo periodo, del Tuir dispone che non concorrono alla formazione del reddito di lavoro dipendente </a:t>
            </a:r>
            <a:r>
              <a:rPr lang="it-IT" sz="2000" i="1" dirty="0">
                <a:solidFill>
                  <a:srgbClr val="444444"/>
                </a:solidFill>
                <a:effectLst/>
                <a:latin typeface="Lato" panose="020F0502020204030203" pitchFamily="34" charset="0"/>
              </a:rPr>
              <a:t>«i contributi previdenziali e assistenziali versati dal datore di lavoro o dal lavoratore in ottemperanza a disposizioni di legge</a:t>
            </a:r>
            <a:r>
              <a:rPr lang="it-IT" sz="2000" b="0" i="0" dirty="0">
                <a:solidFill>
                  <a:srgbClr val="444444"/>
                </a:solidFill>
                <a:effectLst/>
                <a:latin typeface="Lato" panose="020F0502020204030203" pitchFamily="34" charset="0"/>
              </a:rPr>
              <a:t>».</a:t>
            </a:r>
          </a:p>
          <a:p>
            <a:pPr algn="just"/>
            <a:endParaRPr lang="it-IT" sz="1100" b="0" i="0" dirty="0">
              <a:solidFill>
                <a:srgbClr val="444444"/>
              </a:solidFill>
              <a:effectLst/>
              <a:latin typeface="Lato" panose="020F0502020204030203" pitchFamily="34" charset="0"/>
            </a:endParaRPr>
          </a:p>
          <a:p>
            <a:pPr algn="just"/>
            <a:r>
              <a:rPr lang="it-IT" sz="2000" b="0" i="0" dirty="0">
                <a:solidFill>
                  <a:srgbClr val="444444"/>
                </a:solidFill>
                <a:effectLst/>
                <a:latin typeface="Lato" panose="020F0502020204030203" pitchFamily="34" charset="0"/>
              </a:rPr>
              <a:t>L’assistenza sociale risponde </a:t>
            </a:r>
            <a:r>
              <a:rPr lang="it-IT" sz="2000" b="0" i="1" dirty="0">
                <a:solidFill>
                  <a:srgbClr val="444444"/>
                </a:solidFill>
                <a:effectLst/>
                <a:latin typeface="Lato" panose="020F0502020204030203" pitchFamily="34" charset="0"/>
              </a:rPr>
              <a:t>«a finalità fondate unicamente sulla solidarietà collettiva a soggetti che versano in uno stato di bisogno»</a:t>
            </a:r>
            <a:r>
              <a:rPr lang="it-IT" sz="2000" b="0" i="0" dirty="0">
                <a:solidFill>
                  <a:srgbClr val="444444"/>
                </a:solidFill>
                <a:effectLst/>
                <a:latin typeface="Lato" panose="020F0502020204030203" pitchFamily="34" charset="0"/>
              </a:rPr>
              <a:t> (Circ. MEF 23 dicembre 1997, n. 326)</a:t>
            </a:r>
          </a:p>
          <a:p>
            <a:pPr algn="just"/>
            <a:endParaRPr lang="it-IT" sz="1200" b="0" i="0" dirty="0">
              <a:solidFill>
                <a:srgbClr val="444444"/>
              </a:solidFill>
              <a:effectLst/>
              <a:latin typeface="Lato" panose="020F0502020204030203" pitchFamily="34" charset="0"/>
            </a:endParaRPr>
          </a:p>
          <a:p>
            <a:pPr algn="just"/>
            <a:r>
              <a:rPr lang="it-IT" sz="2000" b="0" i="0" dirty="0">
                <a:solidFill>
                  <a:srgbClr val="444444"/>
                </a:solidFill>
                <a:effectLst/>
                <a:latin typeface="Lato" panose="020F0502020204030203" pitchFamily="34" charset="0"/>
              </a:rPr>
              <a:t>Si qualificano come </a:t>
            </a:r>
            <a:r>
              <a:rPr lang="it-IT" sz="2000" dirty="0">
                <a:solidFill>
                  <a:srgbClr val="444444"/>
                </a:solidFill>
                <a:latin typeface="Lato" panose="020F0502020204030203" pitchFamily="34" charset="0"/>
              </a:rPr>
              <a:t>«</a:t>
            </a:r>
            <a:r>
              <a:rPr lang="it-IT" sz="2000" b="0" i="1" dirty="0">
                <a:solidFill>
                  <a:srgbClr val="444444"/>
                </a:solidFill>
                <a:effectLst/>
                <a:latin typeface="Lato" panose="020F0502020204030203" pitchFamily="34" charset="0"/>
              </a:rPr>
              <a:t>contributi previdenziali» </a:t>
            </a:r>
            <a:r>
              <a:rPr lang="it-IT" sz="2000" b="0" i="0" dirty="0">
                <a:solidFill>
                  <a:srgbClr val="444444"/>
                </a:solidFill>
                <a:effectLst/>
                <a:latin typeface="Lato" panose="020F0502020204030203" pitchFamily="34" charset="0"/>
              </a:rPr>
              <a:t>quei contributi versati in ottemperanza di legge al fine di garantire al dipendente specifiche prestazioni previdenziali.</a:t>
            </a:r>
          </a:p>
          <a:p>
            <a:pPr algn="just"/>
            <a:endParaRPr lang="it-IT" sz="900" i="1" dirty="0"/>
          </a:p>
          <a:p>
            <a:pPr algn="just"/>
            <a:r>
              <a:rPr lang="it-IT" sz="2000" dirty="0"/>
              <a:t>Al caso in esame non si applica la deroga prevista dall’articolo 51, comma 2, lettera a) del Tuir per «i </a:t>
            </a:r>
            <a:r>
              <a:rPr lang="it-IT" sz="2000" i="1" dirty="0"/>
              <a:t>contributi previdenziali e assistenziali versati dal datore di lavoro o dal lavoratore in ottemperanza a disposizioni di legge».</a:t>
            </a:r>
          </a:p>
          <a:p>
            <a:pPr algn="just"/>
            <a:r>
              <a:rPr lang="it-IT" sz="2000" dirty="0"/>
              <a:t>Non sono contributi assistenziali (manca la finalità solidaristica) né contributi previdenziali, poiché non finalizzati a prestazioni obbligatorie di legge.</a:t>
            </a:r>
          </a:p>
          <a:p>
            <a:pPr algn="just"/>
            <a:endParaRPr lang="it-IT" sz="1050" dirty="0"/>
          </a:p>
          <a:p>
            <a:pPr algn="just"/>
            <a:r>
              <a:rPr lang="it-IT" sz="2000" dirty="0"/>
              <a:t>Pertanto, il premio della polizza sottoscritta in favore dei propri dipendenti concorre alla formazione del reddito di lavoro dipendente ai sensi dell’articolo 51, comma 1, del TUIR.</a:t>
            </a:r>
          </a:p>
        </p:txBody>
      </p:sp>
      <p:pic>
        <p:nvPicPr>
          <p:cNvPr id="3" name="Immagine 2">
            <a:extLst>
              <a:ext uri="{FF2B5EF4-FFF2-40B4-BE49-F238E27FC236}">
                <a16:creationId xmlns:a16="http://schemas.microsoft.com/office/drawing/2014/main" id="{6E412723-7824-45E4-4688-E4F944679C81}"/>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C4FECF78-A054-D712-1468-812EBE5D8972}"/>
              </a:ext>
            </a:extLst>
          </p:cNvPr>
          <p:cNvPicPr>
            <a:picLocks noChangeAspect="1"/>
          </p:cNvPicPr>
          <p:nvPr/>
        </p:nvPicPr>
        <p:blipFill>
          <a:blip r:embed="rId3"/>
          <a:stretch>
            <a:fillRect/>
          </a:stretch>
        </p:blipFill>
        <p:spPr>
          <a:xfrm>
            <a:off x="10393860" y="241745"/>
            <a:ext cx="1330378" cy="1338262"/>
          </a:xfrm>
          <a:prstGeom prst="rect">
            <a:avLst/>
          </a:prstGeom>
        </p:spPr>
      </p:pic>
    </p:spTree>
    <p:extLst>
      <p:ext uri="{BB962C8B-B14F-4D97-AF65-F5344CB8AC3E}">
        <p14:creationId xmlns:p14="http://schemas.microsoft.com/office/powerpoint/2010/main" val="19472606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F1E21-87E4-F6CB-2C2B-E84C50E83A5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D31B7F7-DABC-3AE2-C5B4-294FBBCA9EBA}"/>
              </a:ext>
            </a:extLst>
          </p:cNvPr>
          <p:cNvSpPr>
            <a:spLocks noGrp="1"/>
          </p:cNvSpPr>
          <p:nvPr>
            <p:ph type="title"/>
          </p:nvPr>
        </p:nvSpPr>
        <p:spPr/>
        <p:txBody>
          <a:bodyPr/>
          <a:lstStyle/>
          <a:p>
            <a:r>
              <a:rPr lang="it-IT" dirty="0"/>
              <a:t>Ipotesi Manovra 2026</a:t>
            </a:r>
          </a:p>
        </p:txBody>
      </p:sp>
      <p:sp>
        <p:nvSpPr>
          <p:cNvPr id="5" name="CasellaDiTesto 4">
            <a:extLst>
              <a:ext uri="{FF2B5EF4-FFF2-40B4-BE49-F238E27FC236}">
                <a16:creationId xmlns:a16="http://schemas.microsoft.com/office/drawing/2014/main" id="{2D5164BA-821C-813F-7E12-763452C46A59}"/>
              </a:ext>
            </a:extLst>
          </p:cNvPr>
          <p:cNvSpPr txBox="1"/>
          <p:nvPr/>
        </p:nvSpPr>
        <p:spPr>
          <a:xfrm>
            <a:off x="838200" y="1612397"/>
            <a:ext cx="10515600" cy="4816703"/>
          </a:xfrm>
          <a:prstGeom prst="rect">
            <a:avLst/>
          </a:prstGeom>
          <a:noFill/>
        </p:spPr>
        <p:txBody>
          <a:bodyPr wrap="square">
            <a:spAutoFit/>
          </a:bodyPr>
          <a:lstStyle/>
          <a:p>
            <a:r>
              <a:rPr lang="it-IT" sz="2000" dirty="0"/>
              <a:t>Si ragiona su una norma per fringe benefit, con soglia esentasse che potrebbe raddoppiare</a:t>
            </a:r>
          </a:p>
          <a:p>
            <a:endParaRPr lang="it-IT" sz="1100" b="1" dirty="0"/>
          </a:p>
          <a:p>
            <a:endParaRPr lang="it-IT" sz="2000" b="1" dirty="0"/>
          </a:p>
          <a:p>
            <a:r>
              <a:rPr lang="it-IT" sz="2000" b="1" dirty="0"/>
              <a:t>Aumento del tetto fino a € 4.000</a:t>
            </a:r>
          </a:p>
          <a:p>
            <a:endParaRPr lang="it-IT" sz="1200" b="1" dirty="0"/>
          </a:p>
          <a:p>
            <a:r>
              <a:rPr lang="it-IT" sz="2000" b="1" dirty="0"/>
              <a:t>Per tutti i lavoratori</a:t>
            </a:r>
          </a:p>
          <a:p>
            <a:r>
              <a:rPr lang="it-IT" sz="2000" dirty="0"/>
              <a:t>Aumento da 1.000€ a </a:t>
            </a:r>
            <a:r>
              <a:rPr lang="it-IT" sz="2000" b="1" dirty="0"/>
              <a:t>2.000€</a:t>
            </a:r>
          </a:p>
          <a:p>
            <a:endParaRPr lang="it-IT" dirty="0"/>
          </a:p>
          <a:p>
            <a:r>
              <a:rPr lang="it-IT" sz="2000" b="1" dirty="0"/>
              <a:t>Per lavoratori con figli</a:t>
            </a:r>
          </a:p>
          <a:p>
            <a:r>
              <a:rPr lang="it-IT" sz="2000" dirty="0"/>
              <a:t>Aumento da 2.000€ a </a:t>
            </a:r>
            <a:r>
              <a:rPr lang="it-IT" sz="2000" b="1" dirty="0"/>
              <a:t>4.000€</a:t>
            </a:r>
          </a:p>
          <a:p>
            <a:endParaRPr lang="it-IT" b="1" dirty="0"/>
          </a:p>
          <a:p>
            <a:r>
              <a:rPr lang="it-IT" sz="2000" dirty="0"/>
              <a:t>Costo della misura</a:t>
            </a:r>
          </a:p>
          <a:p>
            <a:r>
              <a:rPr lang="it-IT" sz="2000" dirty="0"/>
              <a:t>€ 4,5 mld</a:t>
            </a:r>
          </a:p>
          <a:p>
            <a:endParaRPr lang="it-IT" sz="2000" dirty="0"/>
          </a:p>
          <a:p>
            <a:r>
              <a:rPr lang="it-IT" sz="2000" dirty="0"/>
              <a:t>Beneficiari stimati</a:t>
            </a:r>
          </a:p>
          <a:p>
            <a:r>
              <a:rPr lang="it-IT" sz="2000" dirty="0"/>
              <a:t>4,7 milioni di lavoratori</a:t>
            </a:r>
          </a:p>
        </p:txBody>
      </p:sp>
      <p:pic>
        <p:nvPicPr>
          <p:cNvPr id="3" name="Immagine 2">
            <a:extLst>
              <a:ext uri="{FF2B5EF4-FFF2-40B4-BE49-F238E27FC236}">
                <a16:creationId xmlns:a16="http://schemas.microsoft.com/office/drawing/2014/main" id="{7A8D8AEB-CC21-2943-4CAF-60811D5A0CCF}"/>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C1396141-9D7C-8BBD-C28C-E6CF365ED5FB}"/>
              </a:ext>
            </a:extLst>
          </p:cNvPr>
          <p:cNvPicPr>
            <a:picLocks noChangeAspect="1"/>
          </p:cNvPicPr>
          <p:nvPr/>
        </p:nvPicPr>
        <p:blipFill>
          <a:blip r:embed="rId3"/>
          <a:stretch>
            <a:fillRect/>
          </a:stretch>
        </p:blipFill>
        <p:spPr>
          <a:xfrm>
            <a:off x="10393860" y="241745"/>
            <a:ext cx="1330378" cy="1338262"/>
          </a:xfrm>
          <a:prstGeom prst="rect">
            <a:avLst/>
          </a:prstGeom>
        </p:spPr>
      </p:pic>
      <p:pic>
        <p:nvPicPr>
          <p:cNvPr id="2052" name="Picture 4" descr="Domande png | PNGEgg">
            <a:extLst>
              <a:ext uri="{FF2B5EF4-FFF2-40B4-BE49-F238E27FC236}">
                <a16:creationId xmlns:a16="http://schemas.microsoft.com/office/drawing/2014/main" id="{E1AD37F1-6986-DC58-B45F-F7164FEBCB45}"/>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496" b="89922" l="10000" r="90000">
                        <a14:foregroundMark x1="45111" y1="9496" x2="45111" y2="9496"/>
                        <a14:foregroundMark x1="51444" y1="11628" x2="51444" y2="11628"/>
                        <a14:foregroundMark x1="70333" y1="72481" x2="70333" y2="72481"/>
                        <a14:foregroundMark x1="51444" y1="11434" x2="50556" y2="10271"/>
                        <a14:foregroundMark x1="51222" y1="11628" x2="51333" y2="14729"/>
                        <a14:foregroundMark x1="50778" y1="11434" x2="52222" y2="15698"/>
                        <a14:foregroundMark x1="50778" y1="10853" x2="52333" y2="15310"/>
                        <a14:foregroundMark x1="51667" y1="11434" x2="50333" y2="10853"/>
                      </a14:backgroundRemoval>
                    </a14:imgEffect>
                  </a14:imgLayer>
                </a14:imgProps>
              </a:ext>
              <a:ext uri="{28A0092B-C50C-407E-A947-70E740481C1C}">
                <a14:useLocalDpi xmlns:a14="http://schemas.microsoft.com/office/drawing/2010/main" val="0"/>
              </a:ext>
            </a:extLst>
          </a:blip>
          <a:srcRect/>
          <a:stretch>
            <a:fillRect/>
          </a:stretch>
        </p:blipFill>
        <p:spPr bwMode="auto">
          <a:xfrm>
            <a:off x="5965300" y="3206891"/>
            <a:ext cx="5758938" cy="3301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250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2BB71-7323-1420-A848-60F14FE92DB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67F9A0E-A9A3-C4CB-1BF6-D4858BCA8BD1}"/>
              </a:ext>
            </a:extLst>
          </p:cNvPr>
          <p:cNvSpPr>
            <a:spLocks noGrp="1"/>
          </p:cNvSpPr>
          <p:nvPr>
            <p:ph type="title"/>
          </p:nvPr>
        </p:nvSpPr>
        <p:spPr/>
        <p:txBody>
          <a:bodyPr/>
          <a:lstStyle/>
          <a:p>
            <a:r>
              <a:rPr lang="it-IT"/>
              <a:t>Auto uso promiscuo</a:t>
            </a:r>
            <a:endParaRPr lang="it-IT" dirty="0"/>
          </a:p>
        </p:txBody>
      </p:sp>
      <p:sp>
        <p:nvSpPr>
          <p:cNvPr id="7" name="CasellaDiTesto 6">
            <a:extLst>
              <a:ext uri="{FF2B5EF4-FFF2-40B4-BE49-F238E27FC236}">
                <a16:creationId xmlns:a16="http://schemas.microsoft.com/office/drawing/2014/main" id="{1548C97A-FF46-C3CC-59F2-F22D82F6A49A}"/>
              </a:ext>
            </a:extLst>
          </p:cNvPr>
          <p:cNvSpPr txBox="1"/>
          <p:nvPr/>
        </p:nvSpPr>
        <p:spPr>
          <a:xfrm>
            <a:off x="838199" y="1814068"/>
            <a:ext cx="10515599" cy="4534575"/>
          </a:xfrm>
          <a:prstGeom prst="rect">
            <a:avLst/>
          </a:prstGeom>
          <a:noFill/>
        </p:spPr>
        <p:txBody>
          <a:bodyPr wrap="square">
            <a:spAutoFit/>
          </a:bodyPr>
          <a:lstStyle/>
          <a:p>
            <a:pPr algn="l">
              <a:spcAft>
                <a:spcPts val="1875"/>
              </a:spcAft>
              <a:buNone/>
            </a:pPr>
            <a:r>
              <a:rPr lang="it-IT" b="1" i="0" dirty="0">
                <a:effectLst/>
                <a:latin typeface="Segoe UI" panose="020B0502040204020203" pitchFamily="34" charset="0"/>
              </a:rPr>
              <a:t>Le Nuove Percentuali dal 2025</a:t>
            </a:r>
          </a:p>
          <a:p>
            <a:pPr algn="l">
              <a:spcAft>
                <a:spcPts val="1875"/>
              </a:spcAft>
              <a:buNone/>
            </a:pPr>
            <a:r>
              <a:rPr lang="it-IT" i="0" dirty="0">
                <a:effectLst/>
                <a:latin typeface="Segoe UI" panose="020B0502040204020203" pitchFamily="34" charset="0"/>
              </a:rPr>
              <a:t>Percentuali applicabili al valore ACI in base alla tipologia di alimentazione:</a:t>
            </a:r>
          </a:p>
          <a:p>
            <a:pPr algn="l">
              <a:spcAft>
                <a:spcPts val="1875"/>
              </a:spcAft>
              <a:buNone/>
            </a:pPr>
            <a:endParaRPr lang="it-IT" b="1" i="0" dirty="0">
              <a:effectLst/>
              <a:latin typeface="Segoe UI" panose="020B0502040204020203" pitchFamily="34" charset="0"/>
            </a:endParaRPr>
          </a:p>
          <a:p>
            <a:pPr algn="l">
              <a:spcAft>
                <a:spcPts val="1875"/>
              </a:spcAft>
              <a:buNone/>
            </a:pPr>
            <a:endParaRPr lang="it-IT" b="1" dirty="0">
              <a:latin typeface="Segoe UI" panose="020B0502040204020203" pitchFamily="34" charset="0"/>
            </a:endParaRPr>
          </a:p>
          <a:p>
            <a:pPr algn="l">
              <a:spcAft>
                <a:spcPts val="1875"/>
              </a:spcAft>
              <a:buNone/>
            </a:pPr>
            <a:endParaRPr lang="it-IT" b="1" i="0" dirty="0">
              <a:effectLst/>
              <a:latin typeface="Segoe UI" panose="020B0502040204020203" pitchFamily="34" charset="0"/>
            </a:endParaRPr>
          </a:p>
          <a:p>
            <a:pPr algn="l">
              <a:spcAft>
                <a:spcPts val="1875"/>
              </a:spcAft>
              <a:buNone/>
            </a:pPr>
            <a:endParaRPr lang="it-IT" b="1" dirty="0">
              <a:latin typeface="Segoe UI" panose="020B0502040204020203" pitchFamily="34" charset="0"/>
            </a:endParaRPr>
          </a:p>
          <a:p>
            <a:pPr algn="l">
              <a:spcAft>
                <a:spcPts val="1875"/>
              </a:spcAft>
              <a:buNone/>
            </a:pPr>
            <a:endParaRPr lang="it-IT" b="1" i="0" dirty="0">
              <a:effectLst/>
              <a:latin typeface="Segoe UI" panose="020B0502040204020203" pitchFamily="34" charset="0"/>
            </a:endParaRPr>
          </a:p>
          <a:p>
            <a:pPr algn="l">
              <a:spcAft>
                <a:spcPts val="1875"/>
              </a:spcAft>
              <a:buNone/>
            </a:pPr>
            <a:endParaRPr lang="it-IT" b="1" i="0" dirty="0">
              <a:effectLst/>
              <a:latin typeface="Segoe UI" panose="020B0502040204020203" pitchFamily="34" charset="0"/>
            </a:endParaRPr>
          </a:p>
          <a:p>
            <a:pPr algn="l">
              <a:spcAft>
                <a:spcPts val="1875"/>
              </a:spcAft>
              <a:buNone/>
            </a:pPr>
            <a:r>
              <a:rPr lang="it-IT" b="1" i="0" dirty="0">
                <a:effectLst/>
                <a:latin typeface="Segoe UI" panose="020B0502040204020203" pitchFamily="34" charset="0"/>
              </a:rPr>
              <a:t>Una semplificazione rispetto al passato che premia fiscalmente le scelte più sostenibili</a:t>
            </a:r>
            <a:endParaRPr lang="it-IT" b="0" i="0" dirty="0">
              <a:effectLst/>
              <a:latin typeface="Segoe UI" panose="020B0502040204020203" pitchFamily="34" charset="0"/>
            </a:endParaRPr>
          </a:p>
        </p:txBody>
      </p:sp>
      <p:graphicFrame>
        <p:nvGraphicFramePr>
          <p:cNvPr id="3" name="Tabella 2">
            <a:extLst>
              <a:ext uri="{FF2B5EF4-FFF2-40B4-BE49-F238E27FC236}">
                <a16:creationId xmlns:a16="http://schemas.microsoft.com/office/drawing/2014/main" id="{E66CD540-0588-9BA7-CEB7-088EB0FDB947}"/>
              </a:ext>
            </a:extLst>
          </p:cNvPr>
          <p:cNvGraphicFramePr>
            <a:graphicFrameLocks noGrp="1"/>
          </p:cNvGraphicFramePr>
          <p:nvPr>
            <p:extLst>
              <p:ext uri="{D42A27DB-BD31-4B8C-83A1-F6EECF244321}">
                <p14:modId xmlns:p14="http://schemas.microsoft.com/office/powerpoint/2010/main" val="930260877"/>
              </p:ext>
            </p:extLst>
          </p:nvPr>
        </p:nvGraphicFramePr>
        <p:xfrm>
          <a:off x="1036118" y="3218422"/>
          <a:ext cx="9366143" cy="1752600"/>
        </p:xfrm>
        <a:graphic>
          <a:graphicData uri="http://schemas.openxmlformats.org/drawingml/2006/table">
            <a:tbl>
              <a:tblPr firstRow="1" bandRow="1">
                <a:tableStyleId>{5C22544A-7EE6-4342-B048-85BDC9FD1C3A}</a:tableStyleId>
              </a:tblPr>
              <a:tblGrid>
                <a:gridCol w="6953897">
                  <a:extLst>
                    <a:ext uri="{9D8B030D-6E8A-4147-A177-3AD203B41FA5}">
                      <a16:colId xmlns:a16="http://schemas.microsoft.com/office/drawing/2014/main" val="1625574063"/>
                    </a:ext>
                  </a:extLst>
                </a:gridCol>
                <a:gridCol w="2412246">
                  <a:extLst>
                    <a:ext uri="{9D8B030D-6E8A-4147-A177-3AD203B41FA5}">
                      <a16:colId xmlns:a16="http://schemas.microsoft.com/office/drawing/2014/main" val="505042934"/>
                    </a:ext>
                  </a:extLst>
                </a:gridCol>
              </a:tblGrid>
              <a:tr h="370840">
                <a:tc>
                  <a:txBody>
                    <a:bodyPr/>
                    <a:lstStyle/>
                    <a:p>
                      <a:pPr algn="ctr"/>
                      <a:r>
                        <a:rPr lang="it-IT" dirty="0"/>
                        <a:t>Tipologia di veicolo</a:t>
                      </a:r>
                    </a:p>
                  </a:txBody>
                  <a:tcPr/>
                </a:tc>
                <a:tc>
                  <a:txBody>
                    <a:bodyPr/>
                    <a:lstStyle/>
                    <a:p>
                      <a:pPr algn="ctr"/>
                      <a:r>
                        <a:rPr lang="it-IT" dirty="0"/>
                        <a:t>Percentuale</a:t>
                      </a:r>
                    </a:p>
                  </a:txBody>
                  <a:tcPr/>
                </a:tc>
                <a:extLst>
                  <a:ext uri="{0D108BD9-81ED-4DB2-BD59-A6C34878D82A}">
                    <a16:rowId xmlns:a16="http://schemas.microsoft.com/office/drawing/2014/main" val="4155315298"/>
                  </a:ext>
                </a:extLst>
              </a:tr>
              <a:tr h="370840">
                <a:tc>
                  <a:txBody>
                    <a:bodyPr/>
                    <a:lstStyle/>
                    <a:p>
                      <a:r>
                        <a:rPr lang="it-IT" dirty="0"/>
                        <a:t>Veicoli elettrici a batteria</a:t>
                      </a:r>
                    </a:p>
                  </a:txBody>
                  <a:tcPr/>
                </a:tc>
                <a:tc>
                  <a:txBody>
                    <a:bodyPr/>
                    <a:lstStyle/>
                    <a:p>
                      <a:pPr algn="ctr"/>
                      <a:r>
                        <a:rPr lang="it-IT" dirty="0"/>
                        <a:t>10%</a:t>
                      </a:r>
                    </a:p>
                  </a:txBody>
                  <a:tcPr/>
                </a:tc>
                <a:extLst>
                  <a:ext uri="{0D108BD9-81ED-4DB2-BD59-A6C34878D82A}">
                    <a16:rowId xmlns:a16="http://schemas.microsoft.com/office/drawing/2014/main" val="2597409569"/>
                  </a:ext>
                </a:extLst>
              </a:tr>
              <a:tr h="370840">
                <a:tc>
                  <a:txBody>
                    <a:bodyPr/>
                    <a:lstStyle/>
                    <a:p>
                      <a:r>
                        <a:rPr lang="it-IT" dirty="0"/>
                        <a:t>Veicoli ibridi plug-in</a:t>
                      </a:r>
                    </a:p>
                  </a:txBody>
                  <a:tcPr/>
                </a:tc>
                <a:tc>
                  <a:txBody>
                    <a:bodyPr/>
                    <a:lstStyle/>
                    <a:p>
                      <a:pPr algn="ctr"/>
                      <a:r>
                        <a:rPr lang="it-IT" dirty="0"/>
                        <a:t>20%</a:t>
                      </a:r>
                    </a:p>
                  </a:txBody>
                  <a:tcPr/>
                </a:tc>
                <a:extLst>
                  <a:ext uri="{0D108BD9-81ED-4DB2-BD59-A6C34878D82A}">
                    <a16:rowId xmlns:a16="http://schemas.microsoft.com/office/drawing/2014/main" val="3806057464"/>
                  </a:ext>
                </a:extLst>
              </a:tr>
              <a:tr h="370840">
                <a:tc>
                  <a:txBody>
                    <a:bodyPr/>
                    <a:lstStyle/>
                    <a:p>
                      <a:r>
                        <a:rPr lang="it-IT" dirty="0"/>
                        <a:t>Tutti gli altri veicoli (termici tradizionali, ibridi non plug-in, metano, GPL, idrogeno)</a:t>
                      </a:r>
                    </a:p>
                  </a:txBody>
                  <a:tcPr/>
                </a:tc>
                <a:tc>
                  <a:txBody>
                    <a:bodyPr/>
                    <a:lstStyle/>
                    <a:p>
                      <a:pPr algn="ctr"/>
                      <a:r>
                        <a:rPr lang="it-IT" dirty="0"/>
                        <a:t>50%</a:t>
                      </a:r>
                    </a:p>
                  </a:txBody>
                  <a:tcPr/>
                </a:tc>
                <a:extLst>
                  <a:ext uri="{0D108BD9-81ED-4DB2-BD59-A6C34878D82A}">
                    <a16:rowId xmlns:a16="http://schemas.microsoft.com/office/drawing/2014/main" val="636760779"/>
                  </a:ext>
                </a:extLst>
              </a:tr>
            </a:tbl>
          </a:graphicData>
        </a:graphic>
      </p:graphicFrame>
      <p:pic>
        <p:nvPicPr>
          <p:cNvPr id="4" name="Immagine 3">
            <a:extLst>
              <a:ext uri="{FF2B5EF4-FFF2-40B4-BE49-F238E27FC236}">
                <a16:creationId xmlns:a16="http://schemas.microsoft.com/office/drawing/2014/main" id="{1E13E5F4-4343-0290-ADFB-3538168DF531}"/>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5" name="Immagine 4">
            <a:extLst>
              <a:ext uri="{FF2B5EF4-FFF2-40B4-BE49-F238E27FC236}">
                <a16:creationId xmlns:a16="http://schemas.microsoft.com/office/drawing/2014/main" id="{D4B3675F-8B82-C03F-588A-80F2151748F1}"/>
              </a:ext>
            </a:extLst>
          </p:cNvPr>
          <p:cNvPicPr>
            <a:picLocks noChangeAspect="1"/>
          </p:cNvPicPr>
          <p:nvPr/>
        </p:nvPicPr>
        <p:blipFill>
          <a:blip r:embed="rId3"/>
          <a:stretch>
            <a:fillRect/>
          </a:stretch>
        </p:blipFill>
        <p:spPr>
          <a:xfrm>
            <a:off x="10402262" y="317500"/>
            <a:ext cx="1294437" cy="1281112"/>
          </a:xfrm>
          <a:prstGeom prst="rect">
            <a:avLst/>
          </a:prstGeom>
        </p:spPr>
      </p:pic>
      <p:pic>
        <p:nvPicPr>
          <p:cNvPr id="1026" name="Picture 2" descr="Environmentally Friendly Recycling Image Sustainability Vector Graphics PNG">
            <a:extLst>
              <a:ext uri="{FF2B5EF4-FFF2-40B4-BE49-F238E27FC236}">
                <a16:creationId xmlns:a16="http://schemas.microsoft.com/office/drawing/2014/main" id="{2DFA4F28-1F04-F55D-4694-66FC715BEF78}"/>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957" b="92745" l="10000" r="90000">
                        <a14:foregroundMark x1="46341" y1="31010" x2="46341" y2="31010"/>
                        <a14:foregroundMark x1="45122" y1="62020" x2="45122" y2="62020"/>
                        <a14:foregroundMark x1="40854" y1="49218" x2="40854" y2="49218"/>
                        <a14:foregroundMark x1="75122" y1="54054" x2="75122" y2="54054"/>
                        <a14:foregroundMark x1="80854" y1="39545" x2="80854" y2="39545"/>
                        <a14:foregroundMark x1="80854" y1="39545" x2="80854" y2="39545"/>
                        <a14:foregroundMark x1="80000" y1="54054" x2="80000" y2="54054"/>
                        <a14:foregroundMark x1="62805" y1="23044" x2="62805" y2="23044"/>
                        <a14:foregroundMark x1="60976" y1="28165" x2="60976" y2="28165"/>
                        <a14:foregroundMark x1="63415" y1="33428" x2="63415" y2="33428"/>
                        <a14:foregroundMark x1="60854" y1="34282" x2="60854" y2="34282"/>
                        <a14:foregroundMark x1="67073" y1="23471" x2="67073" y2="23471"/>
                        <a14:foregroundMark x1="72439" y1="25462" x2="72439" y2="25462"/>
                        <a14:foregroundMark x1="69146" y1="29872" x2="69146" y2="29872"/>
                        <a14:foregroundMark x1="69146" y1="29872" x2="69146" y2="29872"/>
                        <a14:foregroundMark x1="69146" y1="32859" x2="69146" y2="32859"/>
                        <a14:foregroundMark x1="80976" y1="39687" x2="80976" y2="39687"/>
                        <a14:foregroundMark x1="61098" y1="92745" x2="61098" y2="92745"/>
                        <a14:foregroundMark x1="53902" y1="14083" x2="53902" y2="14083"/>
                      </a14:backgroundRemoval>
                    </a14:imgEffect>
                  </a14:imgLayer>
                </a14:imgProps>
              </a:ext>
              <a:ext uri="{28A0092B-C50C-407E-A947-70E740481C1C}">
                <a14:useLocalDpi xmlns:a14="http://schemas.microsoft.com/office/drawing/2010/main" val="0"/>
              </a:ext>
            </a:extLst>
          </a:blip>
          <a:srcRect/>
          <a:stretch>
            <a:fillRect/>
          </a:stretch>
        </p:blipFill>
        <p:spPr bwMode="auto">
          <a:xfrm>
            <a:off x="10083267" y="5403581"/>
            <a:ext cx="1270531" cy="1089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9061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7FC68-8F5D-A7DC-B604-46C6A3C2263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F99BE6E-F9C7-D731-8600-FD35AEED3706}"/>
              </a:ext>
            </a:extLst>
          </p:cNvPr>
          <p:cNvSpPr>
            <a:spLocks noGrp="1"/>
          </p:cNvSpPr>
          <p:nvPr>
            <p:ph type="title"/>
          </p:nvPr>
        </p:nvSpPr>
        <p:spPr/>
        <p:txBody>
          <a:bodyPr/>
          <a:lstStyle/>
          <a:p>
            <a:r>
              <a:rPr lang="it-IT" dirty="0"/>
              <a:t>Riferimenti normativi e di prassi</a:t>
            </a:r>
          </a:p>
        </p:txBody>
      </p:sp>
      <p:sp>
        <p:nvSpPr>
          <p:cNvPr id="5" name="CasellaDiTesto 4">
            <a:extLst>
              <a:ext uri="{FF2B5EF4-FFF2-40B4-BE49-F238E27FC236}">
                <a16:creationId xmlns:a16="http://schemas.microsoft.com/office/drawing/2014/main" id="{BDA2A6E6-2944-D94F-7B3D-F0BF6AE82368}"/>
              </a:ext>
            </a:extLst>
          </p:cNvPr>
          <p:cNvSpPr txBox="1"/>
          <p:nvPr/>
        </p:nvSpPr>
        <p:spPr>
          <a:xfrm>
            <a:off x="833672" y="1475428"/>
            <a:ext cx="10515600" cy="4747453"/>
          </a:xfrm>
          <a:prstGeom prst="rect">
            <a:avLst/>
          </a:prstGeom>
          <a:noFill/>
        </p:spPr>
        <p:txBody>
          <a:bodyPr wrap="square">
            <a:spAutoFit/>
          </a:bodyPr>
          <a:lstStyle/>
          <a:p>
            <a:pPr algn="l">
              <a:spcAft>
                <a:spcPts val="1875"/>
              </a:spcAft>
              <a:buNone/>
            </a:pPr>
            <a:r>
              <a:rPr lang="it-IT" sz="1600" b="0" i="0" dirty="0">
                <a:effectLst/>
                <a:latin typeface="Segoe UI" panose="020B0502040204020203" pitchFamily="34" charset="0"/>
              </a:rPr>
              <a:t>Riferimenti Normativi e di Prassi</a:t>
            </a:r>
          </a:p>
          <a:p>
            <a:pPr algn="l">
              <a:spcAft>
                <a:spcPts val="1875"/>
              </a:spcAft>
              <a:buNone/>
            </a:pPr>
            <a:r>
              <a:rPr lang="it-IT" sz="1600" b="0" i="0" dirty="0">
                <a:effectLst/>
                <a:latin typeface="Segoe UI" panose="020B0502040204020203" pitchFamily="34" charset="0"/>
              </a:rPr>
              <a:t>Legge n. 207/2024 - Legge di Bilancio 2025</a:t>
            </a:r>
          </a:p>
          <a:p>
            <a:pPr algn="l">
              <a:spcAft>
                <a:spcPts val="1875"/>
              </a:spcAft>
              <a:buNone/>
            </a:pPr>
            <a:r>
              <a:rPr lang="it-IT" sz="1600" b="0" i="0" dirty="0">
                <a:effectLst/>
                <a:latin typeface="Segoe UI" panose="020B0502040204020203" pitchFamily="34" charset="0"/>
              </a:rPr>
              <a:t>DL n. 19/2025 convertito con L. 60/2025 - Decreto Bollette</a:t>
            </a:r>
          </a:p>
          <a:p>
            <a:pPr algn="l">
              <a:spcAft>
                <a:spcPts val="1875"/>
              </a:spcAft>
              <a:buNone/>
            </a:pPr>
            <a:r>
              <a:rPr lang="it-IT" sz="1600" b="0" i="0" dirty="0">
                <a:effectLst/>
                <a:latin typeface="Segoe UI" panose="020B0502040204020203" pitchFamily="34" charset="0"/>
              </a:rPr>
              <a:t>Art. 51 del TUIR - Determinazione del reddito di lavoro dipendente</a:t>
            </a:r>
          </a:p>
          <a:p>
            <a:pPr algn="l">
              <a:spcAft>
                <a:spcPts val="1875"/>
              </a:spcAft>
              <a:buNone/>
            </a:pPr>
            <a:r>
              <a:rPr lang="it-IT" sz="1600" b="0" i="0" dirty="0">
                <a:effectLst/>
                <a:latin typeface="Segoe UI" panose="020B0502040204020203" pitchFamily="34" charset="0"/>
              </a:rPr>
              <a:t>Art. 9 del TUIR - Valore normale</a:t>
            </a:r>
          </a:p>
          <a:p>
            <a:pPr algn="l">
              <a:spcAft>
                <a:spcPts val="1875"/>
              </a:spcAft>
              <a:buNone/>
            </a:pPr>
            <a:r>
              <a:rPr lang="it-IT" sz="1600" b="0" i="0" dirty="0">
                <a:effectLst/>
                <a:latin typeface="Segoe UI" panose="020B0502040204020203" pitchFamily="34" charset="0"/>
              </a:rPr>
              <a:t>Circolare Agenzia delle Entrate n. 10/E del 3.07.2025 - Chiarimenti sulla nuova disciplina</a:t>
            </a:r>
          </a:p>
          <a:p>
            <a:pPr algn="l">
              <a:spcAft>
                <a:spcPts val="1875"/>
              </a:spcAft>
              <a:buNone/>
            </a:pPr>
            <a:r>
              <a:rPr lang="it-IT" sz="1600" b="0" i="0" dirty="0">
                <a:effectLst/>
                <a:latin typeface="Segoe UI" panose="020B0502040204020203" pitchFamily="34" charset="0"/>
              </a:rPr>
              <a:t>Risposta a interpello n. 192/2025 - Regime applicabile in caso di consegna tardiva</a:t>
            </a:r>
          </a:p>
          <a:p>
            <a:pPr algn="l">
              <a:spcAft>
                <a:spcPts val="1875"/>
              </a:spcAft>
              <a:buNone/>
            </a:pPr>
            <a:r>
              <a:rPr lang="it-IT" sz="1600" b="0" i="0" dirty="0">
                <a:effectLst/>
                <a:latin typeface="Segoe UI" panose="020B0502040204020203" pitchFamily="34" charset="0"/>
              </a:rPr>
              <a:t>Risposta a interpello n. 233/2025 - Optional pagati dal dipendente</a:t>
            </a:r>
          </a:p>
          <a:p>
            <a:pPr algn="l">
              <a:spcAft>
                <a:spcPts val="1875"/>
              </a:spcAft>
              <a:buNone/>
            </a:pPr>
            <a:r>
              <a:rPr lang="it-IT" sz="1600" b="0" i="0" dirty="0">
                <a:effectLst/>
                <a:latin typeface="Segoe UI" panose="020B0502040204020203" pitchFamily="34" charset="0"/>
              </a:rPr>
              <a:t>Risposta a interpello n. 421/2023 - Infrastrutture di ricarica</a:t>
            </a:r>
          </a:p>
          <a:p>
            <a:pPr algn="l">
              <a:spcAft>
                <a:spcPts val="1875"/>
              </a:spcAft>
              <a:buNone/>
            </a:pPr>
            <a:r>
              <a:rPr lang="it-IT" sz="1600" b="0" i="0" dirty="0">
                <a:effectLst/>
                <a:latin typeface="Segoe UI" panose="020B0502040204020203" pitchFamily="34" charset="0"/>
              </a:rPr>
              <a:t>Circolare n. 326/1997 - Criterio forfetario ACI</a:t>
            </a:r>
          </a:p>
        </p:txBody>
      </p:sp>
      <p:pic>
        <p:nvPicPr>
          <p:cNvPr id="3" name="Immagine 2">
            <a:extLst>
              <a:ext uri="{FF2B5EF4-FFF2-40B4-BE49-F238E27FC236}">
                <a16:creationId xmlns:a16="http://schemas.microsoft.com/office/drawing/2014/main" id="{38FC1CF3-BF6E-0B4B-F1EF-CE9C3670FA8C}"/>
              </a:ext>
            </a:extLst>
          </p:cNvPr>
          <p:cNvPicPr>
            <a:picLocks noChangeAspect="1"/>
          </p:cNvPicPr>
          <p:nvPr/>
        </p:nvPicPr>
        <p:blipFill>
          <a:blip r:embed="rId2"/>
          <a:stretch>
            <a:fillRect/>
          </a:stretch>
        </p:blipFill>
        <p:spPr>
          <a:xfrm>
            <a:off x="-9054" y="6588265"/>
            <a:ext cx="12201053" cy="269735"/>
          </a:xfrm>
          <a:prstGeom prst="rect">
            <a:avLst/>
          </a:prstGeom>
        </p:spPr>
      </p:pic>
    </p:spTree>
    <p:extLst>
      <p:ext uri="{BB962C8B-B14F-4D97-AF65-F5344CB8AC3E}">
        <p14:creationId xmlns:p14="http://schemas.microsoft.com/office/powerpoint/2010/main" val="654284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72C14-76FA-AEAA-E607-D4B2FB08F24A}"/>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58FBDD26-92E3-8B98-E967-49DE0B27D7A6}"/>
              </a:ext>
            </a:extLst>
          </p:cNvPr>
          <p:cNvSpPr txBox="1"/>
          <p:nvPr/>
        </p:nvSpPr>
        <p:spPr>
          <a:xfrm>
            <a:off x="833672" y="3090446"/>
            <a:ext cx="10515600" cy="584775"/>
          </a:xfrm>
          <a:prstGeom prst="rect">
            <a:avLst/>
          </a:prstGeom>
          <a:noFill/>
        </p:spPr>
        <p:txBody>
          <a:bodyPr wrap="square">
            <a:spAutoFit/>
          </a:bodyPr>
          <a:lstStyle/>
          <a:p>
            <a:pPr algn="ctr">
              <a:spcAft>
                <a:spcPts val="1875"/>
              </a:spcAft>
              <a:buNone/>
            </a:pPr>
            <a:r>
              <a:rPr lang="it-IT" sz="3200" b="0" i="0" dirty="0">
                <a:effectLst/>
                <a:latin typeface="Segoe UI" panose="020B0502040204020203" pitchFamily="34" charset="0"/>
              </a:rPr>
              <a:t>Grazie per l’attenzione</a:t>
            </a:r>
          </a:p>
        </p:txBody>
      </p:sp>
      <p:pic>
        <p:nvPicPr>
          <p:cNvPr id="3" name="Immagine 2">
            <a:extLst>
              <a:ext uri="{FF2B5EF4-FFF2-40B4-BE49-F238E27FC236}">
                <a16:creationId xmlns:a16="http://schemas.microsoft.com/office/drawing/2014/main" id="{2BE39728-FC70-4D1B-2098-1F88873DF3CF}"/>
              </a:ext>
            </a:extLst>
          </p:cNvPr>
          <p:cNvPicPr>
            <a:picLocks noChangeAspect="1"/>
          </p:cNvPicPr>
          <p:nvPr/>
        </p:nvPicPr>
        <p:blipFill>
          <a:blip r:embed="rId2"/>
          <a:stretch>
            <a:fillRect/>
          </a:stretch>
        </p:blipFill>
        <p:spPr>
          <a:xfrm>
            <a:off x="-9054" y="6588265"/>
            <a:ext cx="12201053" cy="269735"/>
          </a:xfrm>
          <a:prstGeom prst="rect">
            <a:avLst/>
          </a:prstGeom>
        </p:spPr>
      </p:pic>
    </p:spTree>
    <p:extLst>
      <p:ext uri="{BB962C8B-B14F-4D97-AF65-F5344CB8AC3E}">
        <p14:creationId xmlns:p14="http://schemas.microsoft.com/office/powerpoint/2010/main" val="2691863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3AB84-9BD9-A40B-3471-7D581793FCE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48E7BEA-24AC-4DFA-084B-23D942C0665D}"/>
              </a:ext>
            </a:extLst>
          </p:cNvPr>
          <p:cNvSpPr>
            <a:spLocks noGrp="1"/>
          </p:cNvSpPr>
          <p:nvPr>
            <p:ph type="title"/>
          </p:nvPr>
        </p:nvSpPr>
        <p:spPr/>
        <p:txBody>
          <a:bodyPr/>
          <a:lstStyle/>
          <a:p>
            <a:r>
              <a:rPr lang="it-IT" dirty="0"/>
              <a:t>Auto uso promiscuo</a:t>
            </a:r>
          </a:p>
        </p:txBody>
      </p:sp>
      <p:sp>
        <p:nvSpPr>
          <p:cNvPr id="5" name="CasellaDiTesto 4">
            <a:extLst>
              <a:ext uri="{FF2B5EF4-FFF2-40B4-BE49-F238E27FC236}">
                <a16:creationId xmlns:a16="http://schemas.microsoft.com/office/drawing/2014/main" id="{1967C68C-7A76-C404-A409-C15030E850EA}"/>
              </a:ext>
            </a:extLst>
          </p:cNvPr>
          <p:cNvSpPr txBox="1"/>
          <p:nvPr/>
        </p:nvSpPr>
        <p:spPr>
          <a:xfrm>
            <a:off x="700548" y="1716069"/>
            <a:ext cx="10515600" cy="4029308"/>
          </a:xfrm>
          <a:prstGeom prst="rect">
            <a:avLst/>
          </a:prstGeom>
          <a:noFill/>
        </p:spPr>
        <p:txBody>
          <a:bodyPr wrap="square">
            <a:spAutoFit/>
          </a:bodyPr>
          <a:lstStyle/>
          <a:p>
            <a:pPr algn="l">
              <a:spcAft>
                <a:spcPts val="1875"/>
              </a:spcAft>
              <a:buNone/>
            </a:pPr>
            <a:r>
              <a:rPr lang="it-IT" sz="2000" b="1" dirty="0">
                <a:latin typeface="Segoe UI" panose="020B0502040204020203" pitchFamily="34" charset="0"/>
              </a:rPr>
              <a:t>Il</a:t>
            </a:r>
            <a:r>
              <a:rPr lang="it-IT" sz="2000" b="1" i="0" dirty="0">
                <a:effectLst/>
                <a:latin typeface="Segoe UI" panose="020B0502040204020203" pitchFamily="34" charset="0"/>
              </a:rPr>
              <a:t> Regime Transitorio</a:t>
            </a:r>
          </a:p>
          <a:p>
            <a:pPr algn="l">
              <a:spcAft>
                <a:spcPts val="1500"/>
              </a:spcAft>
              <a:buNone/>
            </a:pPr>
            <a:r>
              <a:rPr lang="it-IT" sz="2000" b="1" i="0" dirty="0">
                <a:effectLst/>
                <a:latin typeface="Segoe UI" panose="020B0502040204020203" pitchFamily="34" charset="0"/>
              </a:rPr>
              <a:t>Decreto Bollette (DL n. 19/2025)</a:t>
            </a:r>
            <a:endParaRPr lang="it-IT" sz="2000" b="0" i="0" dirty="0">
              <a:effectLst/>
              <a:latin typeface="Segoe UI" panose="020B0502040204020203" pitchFamily="34" charset="0"/>
            </a:endParaRPr>
          </a:p>
          <a:p>
            <a:pPr algn="l">
              <a:spcAft>
                <a:spcPts val="1500"/>
              </a:spcAft>
              <a:buNone/>
            </a:pPr>
            <a:endParaRPr lang="it-IT" sz="2000" b="0" i="0" dirty="0">
              <a:effectLst/>
              <a:latin typeface="Segoe UI" panose="020B0502040204020203" pitchFamily="34" charset="0"/>
            </a:endParaRPr>
          </a:p>
          <a:p>
            <a:pPr algn="l">
              <a:spcAft>
                <a:spcPts val="1500"/>
              </a:spcAft>
              <a:buNone/>
            </a:pPr>
            <a:r>
              <a:rPr lang="it-IT" sz="2000" b="0" i="0" dirty="0">
                <a:effectLst/>
                <a:latin typeface="Segoe UI" panose="020B0502040204020203" pitchFamily="34" charset="0"/>
              </a:rPr>
              <a:t>Per garantire gradualità ed evitare effetti retroattivi, le nuove regole NON si applicano a:</a:t>
            </a:r>
          </a:p>
          <a:p>
            <a:pPr algn="l">
              <a:spcAft>
                <a:spcPts val="1350"/>
              </a:spcAft>
              <a:buFont typeface="Arial" panose="020B0604020202020204" pitchFamily="34" charset="0"/>
              <a:buChar char="•"/>
            </a:pPr>
            <a:r>
              <a:rPr lang="it-IT" sz="2000" dirty="0">
                <a:latin typeface="Segoe UI" panose="020B0502040204020203" pitchFamily="34" charset="0"/>
              </a:rPr>
              <a:t>v</a:t>
            </a:r>
            <a:r>
              <a:rPr lang="it-IT" sz="2000" b="0" i="0" dirty="0">
                <a:effectLst/>
                <a:latin typeface="Segoe UI" panose="020B0502040204020203" pitchFamily="34" charset="0"/>
              </a:rPr>
              <a:t>eicoli concessi in uso promiscuo </a:t>
            </a:r>
            <a:r>
              <a:rPr lang="it-IT" sz="2000" b="1" i="0" dirty="0">
                <a:effectLst/>
                <a:latin typeface="Segoe UI" panose="020B0502040204020203" pitchFamily="34" charset="0"/>
              </a:rPr>
              <a:t>dal 1.01.2020 al 31.12.2024</a:t>
            </a:r>
            <a:r>
              <a:rPr lang="it-IT" sz="2000" b="0" i="0" dirty="0">
                <a:effectLst/>
                <a:latin typeface="Segoe UI" panose="020B0502040204020203" pitchFamily="34" charset="0"/>
              </a:rPr>
              <a:t>, fino alla naturale scadenza dei contratti</a:t>
            </a:r>
          </a:p>
          <a:p>
            <a:pPr algn="l">
              <a:spcAft>
                <a:spcPts val="1350"/>
              </a:spcAft>
              <a:buFont typeface="Arial" panose="020B0604020202020204" pitchFamily="34" charset="0"/>
              <a:buChar char="•"/>
            </a:pPr>
            <a:r>
              <a:rPr lang="it-IT" sz="2000" dirty="0">
                <a:latin typeface="Segoe UI" panose="020B0502040204020203" pitchFamily="34" charset="0"/>
              </a:rPr>
              <a:t>v</a:t>
            </a:r>
            <a:r>
              <a:rPr lang="it-IT" sz="2000" b="0" i="0" dirty="0">
                <a:effectLst/>
                <a:latin typeface="Segoe UI" panose="020B0502040204020203" pitchFamily="34" charset="0"/>
              </a:rPr>
              <a:t>eicoli </a:t>
            </a:r>
            <a:r>
              <a:rPr lang="it-IT" sz="2000" b="1" i="0" dirty="0">
                <a:effectLst/>
                <a:latin typeface="Segoe UI" panose="020B0502040204020203" pitchFamily="34" charset="0"/>
              </a:rPr>
              <a:t>ordinati entro il 31.12.2024</a:t>
            </a:r>
            <a:r>
              <a:rPr lang="it-IT" sz="2000" b="0" i="0" dirty="0">
                <a:effectLst/>
                <a:latin typeface="Segoe UI" panose="020B0502040204020203" pitchFamily="34" charset="0"/>
              </a:rPr>
              <a:t> e </a:t>
            </a:r>
            <a:r>
              <a:rPr lang="it-IT" sz="2000" b="1" i="0" dirty="0">
                <a:effectLst/>
                <a:latin typeface="Segoe UI" panose="020B0502040204020203" pitchFamily="34" charset="0"/>
              </a:rPr>
              <a:t>consegnati tra il 1.01.2025 e il 30.06.2025</a:t>
            </a:r>
            <a:endParaRPr lang="it-IT" sz="2000" b="0" i="0" dirty="0">
              <a:effectLst/>
              <a:latin typeface="Segoe UI" panose="020B0502040204020203" pitchFamily="34" charset="0"/>
            </a:endParaRPr>
          </a:p>
          <a:p>
            <a:pPr algn="l">
              <a:spcBef>
                <a:spcPts val="2250"/>
              </a:spcBef>
              <a:spcAft>
                <a:spcPts val="1500"/>
              </a:spcAft>
              <a:buNone/>
            </a:pPr>
            <a:r>
              <a:rPr lang="it-IT" sz="2000" b="1" i="0" dirty="0">
                <a:effectLst/>
                <a:latin typeface="Segoe UI" panose="020B0502040204020203" pitchFamily="34" charset="0"/>
              </a:rPr>
              <a:t>Per questi casi resta in vigore il precedente criterio basato sulle emissioni di CO₂</a:t>
            </a:r>
            <a:endParaRPr lang="it-IT" sz="2000" b="0" i="0" dirty="0">
              <a:effectLst/>
              <a:latin typeface="Segoe UI" panose="020B0502040204020203" pitchFamily="34" charset="0"/>
            </a:endParaRPr>
          </a:p>
        </p:txBody>
      </p:sp>
      <p:pic>
        <p:nvPicPr>
          <p:cNvPr id="3" name="Immagine 2">
            <a:extLst>
              <a:ext uri="{FF2B5EF4-FFF2-40B4-BE49-F238E27FC236}">
                <a16:creationId xmlns:a16="http://schemas.microsoft.com/office/drawing/2014/main" id="{2A41FC63-F852-746D-CE92-127FCA62C181}"/>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19C6DAD8-E4CD-80C5-9370-C049E382245F}"/>
              </a:ext>
            </a:extLst>
          </p:cNvPr>
          <p:cNvPicPr>
            <a:picLocks noChangeAspect="1"/>
          </p:cNvPicPr>
          <p:nvPr/>
        </p:nvPicPr>
        <p:blipFill>
          <a:blip r:embed="rId3"/>
          <a:stretch>
            <a:fillRect/>
          </a:stretch>
        </p:blipFill>
        <p:spPr>
          <a:xfrm>
            <a:off x="10868272" y="110402"/>
            <a:ext cx="1152277" cy="2686050"/>
          </a:xfrm>
          <a:prstGeom prst="rect">
            <a:avLst/>
          </a:prstGeom>
        </p:spPr>
      </p:pic>
    </p:spTree>
    <p:extLst>
      <p:ext uri="{BB962C8B-B14F-4D97-AF65-F5344CB8AC3E}">
        <p14:creationId xmlns:p14="http://schemas.microsoft.com/office/powerpoint/2010/main" val="461736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C1D7C-3038-0D98-F83D-A11F019176E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506C445-0E1D-CBC0-AA2B-A1F9092DF307}"/>
              </a:ext>
            </a:extLst>
          </p:cNvPr>
          <p:cNvSpPr>
            <a:spLocks noGrp="1"/>
          </p:cNvSpPr>
          <p:nvPr>
            <p:ph type="title"/>
          </p:nvPr>
        </p:nvSpPr>
        <p:spPr/>
        <p:txBody>
          <a:bodyPr/>
          <a:lstStyle/>
          <a:p>
            <a:r>
              <a:rPr lang="it-IT" dirty="0"/>
              <a:t>Auto uso promiscuo</a:t>
            </a:r>
          </a:p>
        </p:txBody>
      </p:sp>
      <p:sp>
        <p:nvSpPr>
          <p:cNvPr id="5" name="CasellaDiTesto 4">
            <a:extLst>
              <a:ext uri="{FF2B5EF4-FFF2-40B4-BE49-F238E27FC236}">
                <a16:creationId xmlns:a16="http://schemas.microsoft.com/office/drawing/2014/main" id="{BAFFE53D-C7A4-3F77-D5A4-AF59D4B9A8E4}"/>
              </a:ext>
            </a:extLst>
          </p:cNvPr>
          <p:cNvSpPr txBox="1"/>
          <p:nvPr/>
        </p:nvSpPr>
        <p:spPr>
          <a:xfrm>
            <a:off x="966019" y="2018357"/>
            <a:ext cx="10515600" cy="4016484"/>
          </a:xfrm>
          <a:prstGeom prst="rect">
            <a:avLst/>
          </a:prstGeom>
          <a:noFill/>
        </p:spPr>
        <p:txBody>
          <a:bodyPr wrap="square">
            <a:spAutoFit/>
          </a:bodyPr>
          <a:lstStyle/>
          <a:p>
            <a:pPr algn="l">
              <a:spcAft>
                <a:spcPts val="1875"/>
              </a:spcAft>
              <a:buNone/>
            </a:pPr>
            <a:r>
              <a:rPr lang="it-IT" sz="2000" b="1" dirty="0">
                <a:latin typeface="Segoe UI" panose="020B0502040204020203" pitchFamily="34" charset="0"/>
              </a:rPr>
              <a:t>Coefficienti applicabili basati sulle emissioni di CO₂</a:t>
            </a:r>
          </a:p>
          <a:p>
            <a:pPr algn="l">
              <a:spcAft>
                <a:spcPts val="1875"/>
              </a:spcAft>
              <a:buNone/>
            </a:pPr>
            <a:endParaRPr lang="it-IT" sz="2000" b="1" dirty="0">
              <a:latin typeface="Segoe UI" panose="020B0502040204020203" pitchFamily="34" charset="0"/>
            </a:endParaRPr>
          </a:p>
          <a:p>
            <a:pPr algn="l">
              <a:spcAft>
                <a:spcPts val="1875"/>
              </a:spcAft>
              <a:buNone/>
            </a:pPr>
            <a:endParaRPr lang="it-IT" sz="2000" b="1" dirty="0">
              <a:latin typeface="Segoe UI" panose="020B0502040204020203" pitchFamily="34" charset="0"/>
            </a:endParaRPr>
          </a:p>
          <a:p>
            <a:pPr algn="l">
              <a:spcAft>
                <a:spcPts val="1875"/>
              </a:spcAft>
              <a:buNone/>
            </a:pPr>
            <a:endParaRPr lang="it-IT" sz="2000" b="1" dirty="0">
              <a:latin typeface="Segoe UI" panose="020B0502040204020203" pitchFamily="34" charset="0"/>
            </a:endParaRPr>
          </a:p>
          <a:p>
            <a:pPr algn="l">
              <a:spcAft>
                <a:spcPts val="1875"/>
              </a:spcAft>
              <a:buNone/>
            </a:pPr>
            <a:endParaRPr lang="it-IT" sz="2000" b="1" dirty="0">
              <a:latin typeface="Segoe UI" panose="020B0502040204020203" pitchFamily="34" charset="0"/>
            </a:endParaRPr>
          </a:p>
          <a:p>
            <a:pPr algn="l">
              <a:spcAft>
                <a:spcPts val="1875"/>
              </a:spcAft>
              <a:buNone/>
            </a:pPr>
            <a:r>
              <a:rPr lang="it-IT" sz="2000" b="1" dirty="0">
                <a:latin typeface="Segoe UI" panose="020B0502040204020203" pitchFamily="34" charset="0"/>
              </a:rPr>
              <a:t>Calcolo del fringe benefit parametrato alla percorrenza convenzionale di 15.000 Km, secondo un sistema progressivo correlato alle emissioni inquinanti del veicolo, </a:t>
            </a:r>
          </a:p>
          <a:p>
            <a:pPr algn="l">
              <a:spcAft>
                <a:spcPts val="1875"/>
              </a:spcAft>
              <a:buNone/>
            </a:pPr>
            <a:endParaRPr lang="it-IT" sz="2000" b="1" dirty="0">
              <a:latin typeface="Segoe UI" panose="020B0502040204020203" pitchFamily="34" charset="0"/>
            </a:endParaRPr>
          </a:p>
        </p:txBody>
      </p:sp>
      <p:graphicFrame>
        <p:nvGraphicFramePr>
          <p:cNvPr id="3" name="Tabella 2">
            <a:extLst>
              <a:ext uri="{FF2B5EF4-FFF2-40B4-BE49-F238E27FC236}">
                <a16:creationId xmlns:a16="http://schemas.microsoft.com/office/drawing/2014/main" id="{1C667909-A9A7-B7A3-F3AA-B73C3BC0B007}"/>
              </a:ext>
            </a:extLst>
          </p:cNvPr>
          <p:cNvGraphicFramePr>
            <a:graphicFrameLocks noGrp="1"/>
          </p:cNvGraphicFramePr>
          <p:nvPr>
            <p:extLst>
              <p:ext uri="{D42A27DB-BD31-4B8C-83A1-F6EECF244321}">
                <p14:modId xmlns:p14="http://schemas.microsoft.com/office/powerpoint/2010/main" val="2322076362"/>
              </p:ext>
            </p:extLst>
          </p:nvPr>
        </p:nvGraphicFramePr>
        <p:xfrm>
          <a:off x="1055782" y="2590389"/>
          <a:ext cx="9474565" cy="1854200"/>
        </p:xfrm>
        <a:graphic>
          <a:graphicData uri="http://schemas.openxmlformats.org/drawingml/2006/table">
            <a:tbl>
              <a:tblPr firstRow="1" bandRow="1">
                <a:tableStyleId>{5C22544A-7EE6-4342-B048-85BDC9FD1C3A}</a:tableStyleId>
              </a:tblPr>
              <a:tblGrid>
                <a:gridCol w="7034395">
                  <a:extLst>
                    <a:ext uri="{9D8B030D-6E8A-4147-A177-3AD203B41FA5}">
                      <a16:colId xmlns:a16="http://schemas.microsoft.com/office/drawing/2014/main" val="1625574063"/>
                    </a:ext>
                  </a:extLst>
                </a:gridCol>
                <a:gridCol w="2440170">
                  <a:extLst>
                    <a:ext uri="{9D8B030D-6E8A-4147-A177-3AD203B41FA5}">
                      <a16:colId xmlns:a16="http://schemas.microsoft.com/office/drawing/2014/main" val="505042934"/>
                    </a:ext>
                  </a:extLst>
                </a:gridCol>
              </a:tblGrid>
              <a:tr h="370840">
                <a:tc>
                  <a:txBody>
                    <a:bodyPr/>
                    <a:lstStyle/>
                    <a:p>
                      <a:pPr algn="ctr"/>
                      <a:r>
                        <a:rPr lang="it-IT" dirty="0"/>
                        <a:t>Emissioni CO2</a:t>
                      </a:r>
                    </a:p>
                  </a:txBody>
                  <a:tcPr/>
                </a:tc>
                <a:tc>
                  <a:txBody>
                    <a:bodyPr/>
                    <a:lstStyle/>
                    <a:p>
                      <a:pPr algn="ctr"/>
                      <a:r>
                        <a:rPr lang="it-IT" dirty="0"/>
                        <a:t>Percentuale</a:t>
                      </a:r>
                    </a:p>
                  </a:txBody>
                  <a:tcPr/>
                </a:tc>
                <a:extLst>
                  <a:ext uri="{0D108BD9-81ED-4DB2-BD59-A6C34878D82A}">
                    <a16:rowId xmlns:a16="http://schemas.microsoft.com/office/drawing/2014/main" val="4155315298"/>
                  </a:ext>
                </a:extLst>
              </a:tr>
              <a:tr h="370840">
                <a:tc>
                  <a:txBody>
                    <a:bodyPr/>
                    <a:lstStyle/>
                    <a:p>
                      <a:r>
                        <a:rPr lang="it-IT" dirty="0"/>
                        <a:t>Fino a 60 g/km</a:t>
                      </a:r>
                    </a:p>
                  </a:txBody>
                  <a:tcPr/>
                </a:tc>
                <a:tc>
                  <a:txBody>
                    <a:bodyPr/>
                    <a:lstStyle/>
                    <a:p>
                      <a:pPr algn="ctr"/>
                      <a:r>
                        <a:rPr lang="it-IT" dirty="0"/>
                        <a:t>25%</a:t>
                      </a:r>
                    </a:p>
                  </a:txBody>
                  <a:tcPr/>
                </a:tc>
                <a:extLst>
                  <a:ext uri="{0D108BD9-81ED-4DB2-BD59-A6C34878D82A}">
                    <a16:rowId xmlns:a16="http://schemas.microsoft.com/office/drawing/2014/main" val="2597409569"/>
                  </a:ext>
                </a:extLst>
              </a:tr>
              <a:tr h="370840">
                <a:tc>
                  <a:txBody>
                    <a:bodyPr/>
                    <a:lstStyle/>
                    <a:p>
                      <a:r>
                        <a:rPr lang="it-IT" dirty="0"/>
                        <a:t>Tra 61 e 160 g/km</a:t>
                      </a:r>
                    </a:p>
                  </a:txBody>
                  <a:tcPr/>
                </a:tc>
                <a:tc>
                  <a:txBody>
                    <a:bodyPr/>
                    <a:lstStyle/>
                    <a:p>
                      <a:pPr algn="ctr"/>
                      <a:r>
                        <a:rPr lang="it-IT" dirty="0"/>
                        <a:t>30%</a:t>
                      </a:r>
                    </a:p>
                  </a:txBody>
                  <a:tcPr/>
                </a:tc>
                <a:extLst>
                  <a:ext uri="{0D108BD9-81ED-4DB2-BD59-A6C34878D82A}">
                    <a16:rowId xmlns:a16="http://schemas.microsoft.com/office/drawing/2014/main" val="3806057464"/>
                  </a:ext>
                </a:extLst>
              </a:tr>
              <a:tr h="370840">
                <a:tc>
                  <a:txBody>
                    <a:bodyPr/>
                    <a:lstStyle/>
                    <a:p>
                      <a:r>
                        <a:rPr lang="it-IT" dirty="0"/>
                        <a:t>Tra 161 e 190 g/km</a:t>
                      </a:r>
                    </a:p>
                  </a:txBody>
                  <a:tcPr/>
                </a:tc>
                <a:tc>
                  <a:txBody>
                    <a:bodyPr/>
                    <a:lstStyle/>
                    <a:p>
                      <a:pPr algn="ctr"/>
                      <a:r>
                        <a:rPr lang="it-IT" dirty="0"/>
                        <a:t>50%</a:t>
                      </a:r>
                    </a:p>
                  </a:txBody>
                  <a:tcPr/>
                </a:tc>
                <a:extLst>
                  <a:ext uri="{0D108BD9-81ED-4DB2-BD59-A6C34878D82A}">
                    <a16:rowId xmlns:a16="http://schemas.microsoft.com/office/drawing/2014/main" val="636760779"/>
                  </a:ext>
                </a:extLst>
              </a:tr>
              <a:tr h="370840">
                <a:tc>
                  <a:txBody>
                    <a:bodyPr/>
                    <a:lstStyle/>
                    <a:p>
                      <a:r>
                        <a:rPr lang="it-IT" dirty="0"/>
                        <a:t>Oltre 190 g/km</a:t>
                      </a:r>
                    </a:p>
                  </a:txBody>
                  <a:tcPr/>
                </a:tc>
                <a:tc>
                  <a:txBody>
                    <a:bodyPr/>
                    <a:lstStyle/>
                    <a:p>
                      <a:pPr algn="ctr"/>
                      <a:r>
                        <a:rPr lang="it-IT" dirty="0"/>
                        <a:t>60%</a:t>
                      </a:r>
                    </a:p>
                  </a:txBody>
                  <a:tcPr/>
                </a:tc>
                <a:extLst>
                  <a:ext uri="{0D108BD9-81ED-4DB2-BD59-A6C34878D82A}">
                    <a16:rowId xmlns:a16="http://schemas.microsoft.com/office/drawing/2014/main" val="3801907309"/>
                  </a:ext>
                </a:extLst>
              </a:tr>
            </a:tbl>
          </a:graphicData>
        </a:graphic>
      </p:graphicFrame>
      <p:pic>
        <p:nvPicPr>
          <p:cNvPr id="4" name="Immagine 3">
            <a:extLst>
              <a:ext uri="{FF2B5EF4-FFF2-40B4-BE49-F238E27FC236}">
                <a16:creationId xmlns:a16="http://schemas.microsoft.com/office/drawing/2014/main" id="{1C2C20DC-62A0-8F7D-4915-6987049390BC}"/>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C16B7586-BDF5-4688-692F-B6B8EE8838D2}"/>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678231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47083-4485-F3DB-EF30-409B5284AFD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CA9D60A-9BBC-D354-FF32-3E8219DFFB18}"/>
              </a:ext>
            </a:extLst>
          </p:cNvPr>
          <p:cNvSpPr>
            <a:spLocks noGrp="1"/>
          </p:cNvSpPr>
          <p:nvPr>
            <p:ph type="title"/>
          </p:nvPr>
        </p:nvSpPr>
        <p:spPr/>
        <p:txBody>
          <a:bodyPr/>
          <a:lstStyle/>
          <a:p>
            <a:r>
              <a:rPr lang="it-IT" dirty="0"/>
              <a:t>Auto uso promiscuo</a:t>
            </a:r>
          </a:p>
        </p:txBody>
      </p:sp>
      <p:sp>
        <p:nvSpPr>
          <p:cNvPr id="5" name="CasellaDiTesto 4">
            <a:extLst>
              <a:ext uri="{FF2B5EF4-FFF2-40B4-BE49-F238E27FC236}">
                <a16:creationId xmlns:a16="http://schemas.microsoft.com/office/drawing/2014/main" id="{C0D30C18-8F46-AEDC-BBAA-0A6CFEBA8A09}"/>
              </a:ext>
            </a:extLst>
          </p:cNvPr>
          <p:cNvSpPr txBox="1"/>
          <p:nvPr/>
        </p:nvSpPr>
        <p:spPr>
          <a:xfrm>
            <a:off x="838200" y="1310434"/>
            <a:ext cx="10515600" cy="4201150"/>
          </a:xfrm>
          <a:prstGeom prst="rect">
            <a:avLst/>
          </a:prstGeom>
          <a:noFill/>
        </p:spPr>
        <p:txBody>
          <a:bodyPr wrap="square">
            <a:spAutoFit/>
          </a:bodyPr>
          <a:lstStyle/>
          <a:p>
            <a:pPr algn="l">
              <a:spcAft>
                <a:spcPts val="1875"/>
              </a:spcAft>
              <a:buNone/>
            </a:pPr>
            <a:endParaRPr lang="it-IT" sz="2400" dirty="0">
              <a:latin typeface="Segoe UI" panose="020B0502040204020203" pitchFamily="34" charset="0"/>
            </a:endParaRPr>
          </a:p>
          <a:p>
            <a:pPr algn="l">
              <a:spcAft>
                <a:spcPts val="1875"/>
              </a:spcAft>
              <a:buNone/>
            </a:pPr>
            <a:r>
              <a:rPr lang="it-IT" sz="2400" b="1" dirty="0">
                <a:latin typeface="Segoe UI" panose="020B0502040204020203" pitchFamily="34" charset="0"/>
              </a:rPr>
              <a:t>Requisiti temporali nuova tassazione</a:t>
            </a:r>
          </a:p>
          <a:p>
            <a:pPr algn="l">
              <a:spcAft>
                <a:spcPts val="1875"/>
              </a:spcAft>
              <a:buNone/>
            </a:pPr>
            <a:endParaRPr lang="it-IT" sz="2400" dirty="0">
              <a:latin typeface="Segoe UI" panose="020B0502040204020203" pitchFamily="34" charset="0"/>
            </a:endParaRPr>
          </a:p>
          <a:p>
            <a:pPr marL="342900" indent="-342900" algn="l">
              <a:spcAft>
                <a:spcPts val="1875"/>
              </a:spcAft>
              <a:buFont typeface="Arial" panose="020B0604020202020204" pitchFamily="34" charset="0"/>
              <a:buChar char="•"/>
            </a:pPr>
            <a:r>
              <a:rPr lang="it-IT" sz="2400" dirty="0">
                <a:latin typeface="Segoe UI" panose="020B0502040204020203" pitchFamily="34" charset="0"/>
              </a:rPr>
              <a:t>Immatricolazione dal 1° gennaio 2025</a:t>
            </a:r>
          </a:p>
          <a:p>
            <a:pPr marL="342900" indent="-342900" algn="l">
              <a:spcAft>
                <a:spcPts val="1875"/>
              </a:spcAft>
              <a:buFont typeface="Arial" panose="020B0604020202020204" pitchFamily="34" charset="0"/>
              <a:buChar char="•"/>
            </a:pPr>
            <a:r>
              <a:rPr lang="it-IT" sz="2400" dirty="0">
                <a:latin typeface="Segoe UI" panose="020B0502040204020203" pitchFamily="34" charset="0"/>
              </a:rPr>
              <a:t>Contratto stipulato dal 1° gennaio 2025</a:t>
            </a:r>
          </a:p>
          <a:p>
            <a:pPr marL="342900" indent="-342900" algn="l">
              <a:spcAft>
                <a:spcPts val="1875"/>
              </a:spcAft>
              <a:buFont typeface="Arial" panose="020B0604020202020204" pitchFamily="34" charset="0"/>
              <a:buChar char="•"/>
            </a:pPr>
            <a:r>
              <a:rPr lang="it-IT" sz="2400" dirty="0">
                <a:latin typeface="Segoe UI" panose="020B0502040204020203" pitchFamily="34" charset="0"/>
              </a:rPr>
              <a:t>Consegna dal 1° gennaio 2025</a:t>
            </a:r>
            <a:endParaRPr lang="it-IT" sz="2400" b="1" dirty="0">
              <a:latin typeface="Segoe UI" panose="020B0502040204020203" pitchFamily="34" charset="0"/>
            </a:endParaRPr>
          </a:p>
          <a:p>
            <a:pPr algn="l">
              <a:spcAft>
                <a:spcPts val="1875"/>
              </a:spcAft>
              <a:buNone/>
            </a:pPr>
            <a:endParaRPr lang="it-IT" sz="2800" dirty="0">
              <a:latin typeface="Segoe UI" panose="020B0502040204020203" pitchFamily="34" charset="0"/>
            </a:endParaRPr>
          </a:p>
        </p:txBody>
      </p:sp>
      <p:pic>
        <p:nvPicPr>
          <p:cNvPr id="4" name="Immagine 3">
            <a:extLst>
              <a:ext uri="{FF2B5EF4-FFF2-40B4-BE49-F238E27FC236}">
                <a16:creationId xmlns:a16="http://schemas.microsoft.com/office/drawing/2014/main" id="{C0D58E77-C6C6-3B4E-345F-8FE7DB113FA2}"/>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5A617B8B-507D-2836-D3DF-A26CDEC38108}"/>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357062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0817D-832C-EB65-9F52-F02ECEE4595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8C83F15-7037-45D2-F328-6952D4934B97}"/>
              </a:ext>
            </a:extLst>
          </p:cNvPr>
          <p:cNvSpPr>
            <a:spLocks noGrp="1"/>
          </p:cNvSpPr>
          <p:nvPr>
            <p:ph type="title"/>
          </p:nvPr>
        </p:nvSpPr>
        <p:spPr/>
        <p:txBody>
          <a:bodyPr/>
          <a:lstStyle/>
          <a:p>
            <a:r>
              <a:rPr lang="it-IT" dirty="0"/>
              <a:t>Auto uso promiscuo</a:t>
            </a:r>
          </a:p>
        </p:txBody>
      </p:sp>
      <p:sp>
        <p:nvSpPr>
          <p:cNvPr id="5" name="CasellaDiTesto 4">
            <a:extLst>
              <a:ext uri="{FF2B5EF4-FFF2-40B4-BE49-F238E27FC236}">
                <a16:creationId xmlns:a16="http://schemas.microsoft.com/office/drawing/2014/main" id="{97AD5E3A-1193-84A0-8F8B-7230DDB6D91E}"/>
              </a:ext>
            </a:extLst>
          </p:cNvPr>
          <p:cNvSpPr txBox="1"/>
          <p:nvPr/>
        </p:nvSpPr>
        <p:spPr>
          <a:xfrm>
            <a:off x="838200" y="1310434"/>
            <a:ext cx="10515600" cy="5119350"/>
          </a:xfrm>
          <a:prstGeom prst="rect">
            <a:avLst/>
          </a:prstGeom>
          <a:noFill/>
        </p:spPr>
        <p:txBody>
          <a:bodyPr wrap="square">
            <a:spAutoFit/>
          </a:bodyPr>
          <a:lstStyle/>
          <a:p>
            <a:pPr algn="l">
              <a:spcAft>
                <a:spcPts val="1875"/>
              </a:spcAft>
              <a:buNone/>
            </a:pPr>
            <a:r>
              <a:rPr lang="it-IT" b="1" dirty="0">
                <a:latin typeface="Segoe UI" panose="020B0502040204020203" pitchFamily="34" charset="0"/>
              </a:rPr>
              <a:t>Esempio</a:t>
            </a:r>
          </a:p>
          <a:p>
            <a:pPr algn="l">
              <a:spcAft>
                <a:spcPts val="1875"/>
              </a:spcAft>
              <a:buNone/>
            </a:pPr>
            <a:r>
              <a:rPr lang="it-IT" dirty="0">
                <a:latin typeface="Segoe UI" panose="020B0502040204020203" pitchFamily="34" charset="0"/>
              </a:rPr>
              <a:t>Veicolo SUV ibrido non plug-in - Modello: Toyota RAV4 2019 2.5 HV 218CV 2WD (ibrido non plug-in) - Emissioni CO₂: 125 g/km</a:t>
            </a:r>
          </a:p>
          <a:p>
            <a:pPr algn="just">
              <a:spcAft>
                <a:spcPts val="1875"/>
              </a:spcAft>
              <a:buNone/>
            </a:pPr>
            <a:r>
              <a:rPr lang="it-IT" b="1" dirty="0">
                <a:latin typeface="Segoe UI" panose="020B0502040204020203" pitchFamily="34" charset="0"/>
              </a:rPr>
              <a:t>Calcolo secondo la disciplina 2024 </a:t>
            </a:r>
            <a:r>
              <a:rPr lang="it-IT" dirty="0">
                <a:latin typeface="Segoe UI" panose="020B0502040204020203" pitchFamily="34" charset="0"/>
              </a:rPr>
              <a:t>(basata sulle emissioni di CO₂)</a:t>
            </a:r>
          </a:p>
          <a:p>
            <a:pPr algn="just">
              <a:spcAft>
                <a:spcPts val="1875"/>
              </a:spcAft>
              <a:buNone/>
            </a:pPr>
            <a:r>
              <a:rPr lang="it-IT" dirty="0">
                <a:latin typeface="Segoe UI" panose="020B0502040204020203" pitchFamily="34" charset="0"/>
              </a:rPr>
              <a:t>Per un veicolo con emissioni di CO₂ superiori a 60 g/km ma non superiori a 160 g/km, si applica la </a:t>
            </a:r>
            <a:r>
              <a:rPr lang="it-IT" b="1" dirty="0">
                <a:latin typeface="Segoe UI" panose="020B0502040204020203" pitchFamily="34" charset="0"/>
              </a:rPr>
              <a:t>percentuale del 30%.</a:t>
            </a:r>
          </a:p>
          <a:p>
            <a:pPr algn="just">
              <a:spcAft>
                <a:spcPts val="1875"/>
              </a:spcAft>
              <a:buNone/>
            </a:pPr>
            <a:r>
              <a:rPr lang="it-IT" dirty="0">
                <a:latin typeface="Segoe UI" panose="020B0502040204020203" pitchFamily="34" charset="0"/>
              </a:rPr>
              <a:t>Costo chilometrico ACI 2025: € 0,6618 per km (percorrenza convenzionale 15.000 km)</a:t>
            </a:r>
          </a:p>
          <a:p>
            <a:pPr algn="just">
              <a:spcAft>
                <a:spcPts val="1875"/>
              </a:spcAft>
              <a:buNone/>
            </a:pPr>
            <a:r>
              <a:rPr lang="it-IT" dirty="0">
                <a:latin typeface="Segoe UI" panose="020B0502040204020203" pitchFamily="34" charset="0"/>
              </a:rPr>
              <a:t>Valore annuo di riferimento: € 9.927 (15.000 km × € 0,6618)</a:t>
            </a:r>
          </a:p>
          <a:p>
            <a:pPr algn="just">
              <a:spcAft>
                <a:spcPts val="1875"/>
              </a:spcAft>
              <a:buNone/>
            </a:pPr>
            <a:r>
              <a:rPr lang="it-IT" dirty="0">
                <a:latin typeface="Segoe UI" panose="020B0502040204020203" pitchFamily="34" charset="0"/>
              </a:rPr>
              <a:t>Fringe benefit imponibile = € 9.927 × 30% = </a:t>
            </a:r>
            <a:r>
              <a:rPr lang="it-IT" b="1" dirty="0">
                <a:latin typeface="Segoe UI" panose="020B0502040204020203" pitchFamily="34" charset="0"/>
              </a:rPr>
              <a:t>€ 2.978 annui</a:t>
            </a:r>
          </a:p>
          <a:p>
            <a:pPr algn="just">
              <a:spcAft>
                <a:spcPts val="1875"/>
              </a:spcAft>
              <a:buNone/>
            </a:pPr>
            <a:endParaRPr lang="it-IT" b="1" dirty="0">
              <a:latin typeface="Segoe UI" panose="020B0502040204020203" pitchFamily="34" charset="0"/>
            </a:endParaRPr>
          </a:p>
          <a:p>
            <a:pPr algn="l">
              <a:spcAft>
                <a:spcPts val="1875"/>
              </a:spcAft>
              <a:buNone/>
            </a:pPr>
            <a:endParaRPr lang="it-IT" sz="2000" dirty="0">
              <a:latin typeface="Segoe UI" panose="020B0502040204020203" pitchFamily="34" charset="0"/>
            </a:endParaRPr>
          </a:p>
        </p:txBody>
      </p:sp>
      <p:pic>
        <p:nvPicPr>
          <p:cNvPr id="4" name="Immagine 3">
            <a:extLst>
              <a:ext uri="{FF2B5EF4-FFF2-40B4-BE49-F238E27FC236}">
                <a16:creationId xmlns:a16="http://schemas.microsoft.com/office/drawing/2014/main" id="{D91541E9-6E9E-7127-EBFE-895C6800112D}"/>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F14244EA-DF01-E2E9-4750-CBCC1054F35A}"/>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75918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EA877-479C-4739-3D4B-0A257E5FC6F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7F5CFF2-E57C-7D28-626D-E274C92F7590}"/>
              </a:ext>
            </a:extLst>
          </p:cNvPr>
          <p:cNvSpPr>
            <a:spLocks noGrp="1"/>
          </p:cNvSpPr>
          <p:nvPr>
            <p:ph type="title"/>
          </p:nvPr>
        </p:nvSpPr>
        <p:spPr/>
        <p:txBody>
          <a:bodyPr/>
          <a:lstStyle/>
          <a:p>
            <a:r>
              <a:rPr lang="it-IT" dirty="0"/>
              <a:t>Auto uso promiscuo</a:t>
            </a:r>
          </a:p>
        </p:txBody>
      </p:sp>
      <p:sp>
        <p:nvSpPr>
          <p:cNvPr id="5" name="CasellaDiTesto 4">
            <a:extLst>
              <a:ext uri="{FF2B5EF4-FFF2-40B4-BE49-F238E27FC236}">
                <a16:creationId xmlns:a16="http://schemas.microsoft.com/office/drawing/2014/main" id="{DDB62ABC-47A8-3A4F-3454-F2C69244C627}"/>
              </a:ext>
            </a:extLst>
          </p:cNvPr>
          <p:cNvSpPr txBox="1"/>
          <p:nvPr/>
        </p:nvSpPr>
        <p:spPr>
          <a:xfrm>
            <a:off x="838200" y="1310434"/>
            <a:ext cx="10515600" cy="3526606"/>
          </a:xfrm>
          <a:prstGeom prst="rect">
            <a:avLst/>
          </a:prstGeom>
          <a:noFill/>
        </p:spPr>
        <p:txBody>
          <a:bodyPr wrap="square">
            <a:spAutoFit/>
          </a:bodyPr>
          <a:lstStyle/>
          <a:p>
            <a:pPr algn="l">
              <a:spcAft>
                <a:spcPts val="1875"/>
              </a:spcAft>
              <a:buNone/>
            </a:pPr>
            <a:r>
              <a:rPr lang="it-IT" b="1" dirty="0">
                <a:latin typeface="Segoe UI" panose="020B0502040204020203" pitchFamily="34" charset="0"/>
              </a:rPr>
              <a:t>Esempio</a:t>
            </a:r>
          </a:p>
          <a:p>
            <a:pPr algn="l">
              <a:spcAft>
                <a:spcPts val="1875"/>
              </a:spcAft>
              <a:buNone/>
            </a:pPr>
            <a:r>
              <a:rPr lang="it-IT" dirty="0">
                <a:latin typeface="Segoe UI" panose="020B0502040204020203" pitchFamily="34" charset="0"/>
              </a:rPr>
              <a:t>Veicolo SUV ibrido non plug-in - Modello: Toyota RAV4 2019 2.5 HV 218CV 2WD (ibrido non plug-in) - Emissioni CO₂: 125 g/km</a:t>
            </a:r>
          </a:p>
          <a:p>
            <a:pPr algn="just">
              <a:spcAft>
                <a:spcPts val="1875"/>
              </a:spcAft>
              <a:buNone/>
            </a:pPr>
            <a:r>
              <a:rPr lang="it-IT" b="1" dirty="0">
                <a:latin typeface="Segoe UI" panose="020B0502040204020203" pitchFamily="34" charset="0"/>
              </a:rPr>
              <a:t>Calcolo secondo la disciplina 2025 </a:t>
            </a:r>
            <a:r>
              <a:rPr lang="it-IT" dirty="0">
                <a:latin typeface="Segoe UI" panose="020B0502040204020203" pitchFamily="34" charset="0"/>
              </a:rPr>
              <a:t>(basata sul tipo di alimentazione)</a:t>
            </a:r>
          </a:p>
          <a:p>
            <a:pPr algn="just">
              <a:spcAft>
                <a:spcPts val="1875"/>
              </a:spcAft>
              <a:buNone/>
            </a:pPr>
            <a:r>
              <a:rPr lang="it-IT" dirty="0">
                <a:latin typeface="Segoe UI" panose="020B0502040204020203" pitchFamily="34" charset="0"/>
              </a:rPr>
              <a:t>Per un veicolo ibrido non plug-in essendo classificato tra i veicoli a combustione interna o altre forme di alimentazione, si applica la </a:t>
            </a:r>
            <a:r>
              <a:rPr lang="it-IT" b="1" dirty="0">
                <a:latin typeface="Segoe UI" panose="020B0502040204020203" pitchFamily="34" charset="0"/>
              </a:rPr>
              <a:t>percentuale del 50%.</a:t>
            </a:r>
          </a:p>
          <a:p>
            <a:pPr algn="just">
              <a:spcAft>
                <a:spcPts val="1875"/>
              </a:spcAft>
              <a:buNone/>
            </a:pPr>
            <a:r>
              <a:rPr lang="it-IT" dirty="0">
                <a:latin typeface="Segoe UI" panose="020B0502040204020203" pitchFamily="34" charset="0"/>
              </a:rPr>
              <a:t>Fringe benefit imponibile = € 9.927 × 50% = </a:t>
            </a:r>
            <a:r>
              <a:rPr lang="it-IT" b="1" dirty="0">
                <a:latin typeface="Segoe UI" panose="020B0502040204020203" pitchFamily="34" charset="0"/>
              </a:rPr>
              <a:t>€ 4.964 annui</a:t>
            </a:r>
          </a:p>
          <a:p>
            <a:pPr algn="just">
              <a:spcAft>
                <a:spcPts val="1875"/>
              </a:spcAft>
              <a:buNone/>
            </a:pPr>
            <a:r>
              <a:rPr lang="it-IT" b="1" u="sng" dirty="0">
                <a:latin typeface="Segoe UI" panose="020B0502040204020203" pitchFamily="34" charset="0"/>
              </a:rPr>
              <a:t>Differenza: + € 1.986 annui</a:t>
            </a:r>
            <a:endParaRPr lang="it-IT" sz="2000" b="1" u="sng" dirty="0">
              <a:latin typeface="Segoe UI" panose="020B0502040204020203" pitchFamily="34" charset="0"/>
            </a:endParaRPr>
          </a:p>
        </p:txBody>
      </p:sp>
      <p:pic>
        <p:nvPicPr>
          <p:cNvPr id="4" name="Immagine 3">
            <a:extLst>
              <a:ext uri="{FF2B5EF4-FFF2-40B4-BE49-F238E27FC236}">
                <a16:creationId xmlns:a16="http://schemas.microsoft.com/office/drawing/2014/main" id="{709F6339-A262-3E8B-974E-51EAF98532D3}"/>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6" name="Immagine 5">
            <a:extLst>
              <a:ext uri="{FF2B5EF4-FFF2-40B4-BE49-F238E27FC236}">
                <a16:creationId xmlns:a16="http://schemas.microsoft.com/office/drawing/2014/main" id="{785E36F9-34C8-8F2F-1EE2-17706BD66365}"/>
              </a:ext>
            </a:extLst>
          </p:cNvPr>
          <p:cNvPicPr>
            <a:picLocks noChangeAspect="1"/>
          </p:cNvPicPr>
          <p:nvPr/>
        </p:nvPicPr>
        <p:blipFill>
          <a:blip r:embed="rId3"/>
          <a:stretch>
            <a:fillRect/>
          </a:stretch>
        </p:blipFill>
        <p:spPr>
          <a:xfrm>
            <a:off x="10402262" y="317500"/>
            <a:ext cx="1294437" cy="1281112"/>
          </a:xfrm>
          <a:prstGeom prst="rect">
            <a:avLst/>
          </a:prstGeom>
        </p:spPr>
      </p:pic>
    </p:spTree>
    <p:extLst>
      <p:ext uri="{BB962C8B-B14F-4D97-AF65-F5344CB8AC3E}">
        <p14:creationId xmlns:p14="http://schemas.microsoft.com/office/powerpoint/2010/main" val="19787792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90C0A-30A3-B038-7F48-47D95630C0E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3BE4B9C-082E-0C5B-A21A-756776958E2F}"/>
              </a:ext>
            </a:extLst>
          </p:cNvPr>
          <p:cNvSpPr>
            <a:spLocks noGrp="1"/>
          </p:cNvSpPr>
          <p:nvPr>
            <p:ph type="title"/>
          </p:nvPr>
        </p:nvSpPr>
        <p:spPr/>
        <p:txBody>
          <a:bodyPr/>
          <a:lstStyle/>
          <a:p>
            <a:r>
              <a:rPr lang="it-IT" dirty="0"/>
              <a:t>Regimi coesistenti</a:t>
            </a:r>
          </a:p>
        </p:txBody>
      </p:sp>
      <p:sp>
        <p:nvSpPr>
          <p:cNvPr id="5" name="CasellaDiTesto 4">
            <a:extLst>
              <a:ext uri="{FF2B5EF4-FFF2-40B4-BE49-F238E27FC236}">
                <a16:creationId xmlns:a16="http://schemas.microsoft.com/office/drawing/2014/main" id="{95C5B82F-CE5B-5A6B-7A4E-92BC97C9DB92}"/>
              </a:ext>
            </a:extLst>
          </p:cNvPr>
          <p:cNvSpPr txBox="1"/>
          <p:nvPr/>
        </p:nvSpPr>
        <p:spPr>
          <a:xfrm>
            <a:off x="936522" y="1256036"/>
            <a:ext cx="10515600" cy="5332229"/>
          </a:xfrm>
          <a:prstGeom prst="rect">
            <a:avLst/>
          </a:prstGeom>
          <a:noFill/>
        </p:spPr>
        <p:txBody>
          <a:bodyPr wrap="square">
            <a:spAutoFit/>
          </a:bodyPr>
          <a:lstStyle/>
          <a:p>
            <a:pPr algn="l">
              <a:spcAft>
                <a:spcPts val="1875"/>
              </a:spcAft>
              <a:buNone/>
            </a:pPr>
            <a:r>
              <a:rPr lang="it-IT" b="1" i="0" dirty="0">
                <a:effectLst/>
                <a:latin typeface="Segoe UI" panose="020B0502040204020203" pitchFamily="34" charset="0"/>
              </a:rPr>
              <a:t>I 3 Regimi Coesistenti</a:t>
            </a:r>
          </a:p>
          <a:p>
            <a:pPr algn="l">
              <a:spcAft>
                <a:spcPts val="1875"/>
              </a:spcAft>
              <a:buNone/>
            </a:pPr>
            <a:r>
              <a:rPr lang="it-IT" b="1" i="0" dirty="0">
                <a:effectLst/>
                <a:latin typeface="Segoe UI" panose="020B0502040204020203" pitchFamily="34" charset="0"/>
              </a:rPr>
              <a:t>1. NUOVO REGIME (dal 1.01.2025)</a:t>
            </a:r>
          </a:p>
          <a:p>
            <a:pPr algn="l">
              <a:spcAft>
                <a:spcPts val="1875"/>
              </a:spcAft>
              <a:buNone/>
            </a:pPr>
            <a:r>
              <a:rPr lang="it-IT" b="0" i="0" dirty="0">
                <a:effectLst/>
                <a:latin typeface="Segoe UI" panose="020B0502040204020203" pitchFamily="34" charset="0"/>
              </a:rPr>
              <a:t>Veicoli immatricolati dal 1.01.2025 con contratti dal 1.01.2025</a:t>
            </a:r>
          </a:p>
          <a:p>
            <a:pPr algn="l">
              <a:spcAft>
                <a:spcPts val="1875"/>
              </a:spcAft>
              <a:buNone/>
            </a:pPr>
            <a:r>
              <a:rPr lang="it-IT" b="0" i="0" dirty="0">
                <a:effectLst/>
                <a:latin typeface="Segoe UI" panose="020B0502040204020203" pitchFamily="34" charset="0"/>
              </a:rPr>
              <a:t>Percentuali: 10% / 20% / 50% in base all'alimentazione</a:t>
            </a:r>
          </a:p>
          <a:p>
            <a:pPr algn="l">
              <a:spcAft>
                <a:spcPts val="1875"/>
              </a:spcAft>
              <a:buNone/>
            </a:pPr>
            <a:r>
              <a:rPr lang="it-IT" b="1" i="0" dirty="0">
                <a:effectLst/>
                <a:latin typeface="Segoe UI" panose="020B0502040204020203" pitchFamily="34" charset="0"/>
              </a:rPr>
              <a:t>2. REGIME TRANSITORIO</a:t>
            </a:r>
          </a:p>
          <a:p>
            <a:pPr algn="l">
              <a:spcAft>
                <a:spcPts val="1875"/>
              </a:spcAft>
              <a:buNone/>
            </a:pPr>
            <a:r>
              <a:rPr lang="it-IT" b="0" i="0" dirty="0">
                <a:effectLst/>
                <a:latin typeface="Segoe UI" panose="020B0502040204020203" pitchFamily="34" charset="0"/>
              </a:rPr>
              <a:t>Veicoli concessi dal 1.01.2020 al 31.12.2024 o ordinati entro il 31.12.2024 e consegnati entro il 30.06.2025</a:t>
            </a:r>
          </a:p>
          <a:p>
            <a:pPr algn="l">
              <a:spcAft>
                <a:spcPts val="1875"/>
              </a:spcAft>
              <a:buNone/>
            </a:pPr>
            <a:r>
              <a:rPr lang="it-IT" b="0" i="0" dirty="0">
                <a:effectLst/>
                <a:latin typeface="Segoe UI" panose="020B0502040204020203" pitchFamily="34" charset="0"/>
              </a:rPr>
              <a:t>Percentuali: 25% / 30% / 50% / 60% in base alle emissioni CO₂</a:t>
            </a:r>
          </a:p>
          <a:p>
            <a:pPr algn="l">
              <a:spcAft>
                <a:spcPts val="1875"/>
              </a:spcAft>
              <a:buNone/>
            </a:pPr>
            <a:r>
              <a:rPr lang="it-IT" b="1" i="0" dirty="0">
                <a:effectLst/>
                <a:latin typeface="Segoe UI" panose="020B0502040204020203" pitchFamily="34" charset="0"/>
              </a:rPr>
              <a:t>3. VALORE NORMALE </a:t>
            </a:r>
            <a:r>
              <a:rPr lang="it-IT" b="0" i="0" dirty="0">
                <a:effectLst/>
                <a:latin typeface="Segoe UI" panose="020B0502040204020203" pitchFamily="34" charset="0"/>
              </a:rPr>
              <a:t>(art. 9 TUIR)</a:t>
            </a:r>
          </a:p>
          <a:p>
            <a:pPr algn="l">
              <a:spcAft>
                <a:spcPts val="1875"/>
              </a:spcAft>
              <a:buNone/>
            </a:pPr>
            <a:r>
              <a:rPr lang="it-IT" b="0" i="0" dirty="0">
                <a:effectLst/>
                <a:latin typeface="Segoe UI" panose="020B0502040204020203" pitchFamily="34" charset="0"/>
              </a:rPr>
              <a:t>Casi non rientranti nei regimi precedenti</a:t>
            </a:r>
          </a:p>
          <a:p>
            <a:pPr algn="l">
              <a:spcAft>
                <a:spcPts val="1875"/>
              </a:spcAft>
              <a:buNone/>
            </a:pPr>
            <a:r>
              <a:rPr lang="it-IT" b="0" i="0" dirty="0">
                <a:effectLst/>
                <a:latin typeface="Segoe UI" panose="020B0502040204020203" pitchFamily="34" charset="0"/>
              </a:rPr>
              <a:t>Riferimento: canone di leasing/noleggio al netto dell'indennità chilometrica per i km lavorativi</a:t>
            </a:r>
          </a:p>
        </p:txBody>
      </p:sp>
      <p:pic>
        <p:nvPicPr>
          <p:cNvPr id="3" name="Immagine 2">
            <a:extLst>
              <a:ext uri="{FF2B5EF4-FFF2-40B4-BE49-F238E27FC236}">
                <a16:creationId xmlns:a16="http://schemas.microsoft.com/office/drawing/2014/main" id="{9F799D79-44FC-7A88-3C19-6C3E6B2D35B2}"/>
              </a:ext>
            </a:extLst>
          </p:cNvPr>
          <p:cNvPicPr>
            <a:picLocks noChangeAspect="1"/>
          </p:cNvPicPr>
          <p:nvPr/>
        </p:nvPicPr>
        <p:blipFill>
          <a:blip r:embed="rId2"/>
          <a:stretch>
            <a:fillRect/>
          </a:stretch>
        </p:blipFill>
        <p:spPr>
          <a:xfrm>
            <a:off x="-9054" y="6588265"/>
            <a:ext cx="12201053" cy="269735"/>
          </a:xfrm>
          <a:prstGeom prst="rect">
            <a:avLst/>
          </a:prstGeom>
        </p:spPr>
      </p:pic>
      <p:pic>
        <p:nvPicPr>
          <p:cNvPr id="4" name="Immagine 3">
            <a:extLst>
              <a:ext uri="{FF2B5EF4-FFF2-40B4-BE49-F238E27FC236}">
                <a16:creationId xmlns:a16="http://schemas.microsoft.com/office/drawing/2014/main" id="{A5A20BF9-1CEB-1934-AFD3-E8B89859BDC2}"/>
              </a:ext>
            </a:extLst>
          </p:cNvPr>
          <p:cNvPicPr>
            <a:picLocks noChangeAspect="1"/>
          </p:cNvPicPr>
          <p:nvPr/>
        </p:nvPicPr>
        <p:blipFill>
          <a:blip r:embed="rId3"/>
          <a:stretch>
            <a:fillRect/>
          </a:stretch>
        </p:blipFill>
        <p:spPr>
          <a:xfrm>
            <a:off x="10393860" y="241745"/>
            <a:ext cx="1330378" cy="1338262"/>
          </a:xfrm>
          <a:prstGeom prst="rect">
            <a:avLst/>
          </a:prstGeom>
        </p:spPr>
      </p:pic>
    </p:spTree>
    <p:extLst>
      <p:ext uri="{BB962C8B-B14F-4D97-AF65-F5344CB8AC3E}">
        <p14:creationId xmlns:p14="http://schemas.microsoft.com/office/powerpoint/2010/main" val="69614179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259</TotalTime>
  <Words>2635</Words>
  <Application>Microsoft Office PowerPoint</Application>
  <PresentationFormat>Widescreen</PresentationFormat>
  <Paragraphs>310</Paragraphs>
  <Slides>31</Slides>
  <Notes>1</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31</vt:i4>
      </vt:variant>
    </vt:vector>
  </HeadingPairs>
  <TitlesOfParts>
    <vt:vector size="38" baseType="lpstr">
      <vt:lpstr>Aptos</vt:lpstr>
      <vt:lpstr>Aptos Display</vt:lpstr>
      <vt:lpstr>Arial</vt:lpstr>
      <vt:lpstr>Lato</vt:lpstr>
      <vt:lpstr>Segoe UI</vt:lpstr>
      <vt:lpstr>Wingdings</vt:lpstr>
      <vt:lpstr>Tema di Office</vt:lpstr>
      <vt:lpstr>Fringe Benefit e Auto Aziendali </vt:lpstr>
      <vt:lpstr>Auto uso promiscuo</vt:lpstr>
      <vt:lpstr>Auto uso promiscuo</vt:lpstr>
      <vt:lpstr>Auto uso promiscuo</vt:lpstr>
      <vt:lpstr>Auto uso promiscuo</vt:lpstr>
      <vt:lpstr>Auto uso promiscuo</vt:lpstr>
      <vt:lpstr>Auto uso promiscuo</vt:lpstr>
      <vt:lpstr>Auto uso promiscuo</vt:lpstr>
      <vt:lpstr>Regimi coesistenti</vt:lpstr>
      <vt:lpstr>Prassi delle Entrate</vt:lpstr>
      <vt:lpstr>Interpello</vt:lpstr>
      <vt:lpstr>Interpello</vt:lpstr>
      <vt:lpstr>Interpello</vt:lpstr>
      <vt:lpstr>Interpello</vt:lpstr>
      <vt:lpstr>Rinnovi e Trasferimenti</vt:lpstr>
      <vt:lpstr>Fringe benefit </vt:lpstr>
      <vt:lpstr>Optional pagati dal dipendente</vt:lpstr>
      <vt:lpstr>La ratio della non deducibilità</vt:lpstr>
      <vt:lpstr>Cosa è detraibile dal Fringe Benefit</vt:lpstr>
      <vt:lpstr>Beni e servizi aggiuntivi</vt:lpstr>
      <vt:lpstr>Implicazioni pratiche per le aziende</vt:lpstr>
      <vt:lpstr>Valutazioni per le aziende</vt:lpstr>
      <vt:lpstr>Informazioni ai lavoratori</vt:lpstr>
      <vt:lpstr>Auto aziendale e transizione ecologica</vt:lpstr>
      <vt:lpstr>Punti chiave da ricordare</vt:lpstr>
      <vt:lpstr>Schema riepilogativo dei regimi</vt:lpstr>
      <vt:lpstr>Polizza sanità</vt:lpstr>
      <vt:lpstr>Polizza sanità</vt:lpstr>
      <vt:lpstr>Ipotesi Manovra 2026</vt:lpstr>
      <vt:lpstr>Riferimenti normativi e di prassi</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Studio Cassaro</dc:creator>
  <cp:lastModifiedBy>Studio Cassaro</cp:lastModifiedBy>
  <cp:revision>22</cp:revision>
  <dcterms:created xsi:type="dcterms:W3CDTF">2025-10-06T16:58:42Z</dcterms:created>
  <dcterms:modified xsi:type="dcterms:W3CDTF">2025-10-14T20:48:25Z</dcterms:modified>
</cp:coreProperties>
</file>