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147471117" r:id="rId3"/>
    <p:sldId id="279" r:id="rId4"/>
    <p:sldId id="280" r:id="rId5"/>
    <p:sldId id="2147470938" r:id="rId6"/>
    <p:sldId id="283" r:id="rId7"/>
    <p:sldId id="284" r:id="rId8"/>
    <p:sldId id="2147470967" r:id="rId9"/>
    <p:sldId id="2147470940" r:id="rId10"/>
    <p:sldId id="2147470944" r:id="rId11"/>
    <p:sldId id="2147470945" r:id="rId12"/>
    <p:sldId id="2147471118" r:id="rId13"/>
    <p:sldId id="2147471014" r:id="rId14"/>
    <p:sldId id="2338" r:id="rId15"/>
    <p:sldId id="2354" r:id="rId16"/>
    <p:sldId id="2147471016" r:id="rId17"/>
    <p:sldId id="2147471095" r:id="rId18"/>
    <p:sldId id="2147471108" r:id="rId19"/>
    <p:sldId id="2147471109" r:id="rId20"/>
    <p:sldId id="2147471110" r:id="rId21"/>
    <p:sldId id="2147471111" r:id="rId22"/>
    <p:sldId id="2147471112" r:id="rId23"/>
    <p:sldId id="2147471113" r:id="rId24"/>
    <p:sldId id="2147471114" r:id="rId25"/>
    <p:sldId id="2147471115" r:id="rId26"/>
    <p:sldId id="2147471116" r:id="rId27"/>
    <p:sldId id="2094" r:id="rId28"/>
    <p:sldId id="2095" r:id="rId29"/>
    <p:sldId id="2096" r:id="rId30"/>
    <p:sldId id="2097" r:id="rId31"/>
    <p:sldId id="2098" r:id="rId32"/>
    <p:sldId id="2147470919" r:id="rId33"/>
    <p:sldId id="2147471062" r:id="rId34"/>
    <p:sldId id="2147471063" r:id="rId35"/>
    <p:sldId id="2147471064" r:id="rId3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90" d="100"/>
          <a:sy n="90" d="100"/>
        </p:scale>
        <p:origin x="87"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C0CEEC-0BFE-4338-828C-4040F66E457B}"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it-IT"/>
        </a:p>
      </dgm:t>
    </dgm:pt>
    <dgm:pt modelId="{3B8CC9C0-23F2-4D76-B4B8-C30839A6BC79}">
      <dgm:prSet phldrT="[Testo]"/>
      <dgm:spPr/>
      <dgm:t>
        <a:bodyPr/>
        <a:lstStyle/>
        <a:p>
          <a:r>
            <a:rPr lang="it-IT" dirty="0"/>
            <a:t>Periodi anteriori agli ultimi 15 anni e 10 mesi</a:t>
          </a:r>
        </a:p>
      </dgm:t>
    </dgm:pt>
    <dgm:pt modelId="{50254160-393D-42F6-B51C-1A14A9299F03}" type="parTrans" cxnId="{B62FBE83-8520-4C9F-B14C-9B79AFD73EB4}">
      <dgm:prSet/>
      <dgm:spPr/>
      <dgm:t>
        <a:bodyPr/>
        <a:lstStyle/>
        <a:p>
          <a:endParaRPr lang="it-IT"/>
        </a:p>
      </dgm:t>
    </dgm:pt>
    <dgm:pt modelId="{D83A612A-37A5-43EF-B0AB-574A7CB4D1D4}" type="sibTrans" cxnId="{B62FBE83-8520-4C9F-B14C-9B79AFD73EB4}">
      <dgm:prSet/>
      <dgm:spPr/>
      <dgm:t>
        <a:bodyPr/>
        <a:lstStyle/>
        <a:p>
          <a:endParaRPr lang="it-IT"/>
        </a:p>
      </dgm:t>
    </dgm:pt>
    <dgm:pt modelId="{56AD31DF-E25E-4D8F-9161-FE5814347A81}">
      <dgm:prSet phldrT="[Testo]"/>
      <dgm:spPr/>
      <dgm:t>
        <a:bodyPr/>
        <a:lstStyle/>
        <a:p>
          <a:r>
            <a:rPr lang="it-IT" i="1" dirty="0"/>
            <a:t>Periodo prescritto</a:t>
          </a:r>
          <a:endParaRPr lang="it-IT" dirty="0"/>
        </a:p>
      </dgm:t>
    </dgm:pt>
    <dgm:pt modelId="{9F598223-1077-42FE-AE8E-3516A6DAD478}" type="parTrans" cxnId="{FB300986-87B5-44D9-BC43-93866D8EBC9E}">
      <dgm:prSet/>
      <dgm:spPr/>
      <dgm:t>
        <a:bodyPr/>
        <a:lstStyle/>
        <a:p>
          <a:endParaRPr lang="it-IT"/>
        </a:p>
      </dgm:t>
    </dgm:pt>
    <dgm:pt modelId="{601B4DE4-A989-4034-B59D-A7D5F6013B54}" type="sibTrans" cxnId="{FB300986-87B5-44D9-BC43-93866D8EBC9E}">
      <dgm:prSet/>
      <dgm:spPr/>
      <dgm:t>
        <a:bodyPr/>
        <a:lstStyle/>
        <a:p>
          <a:endParaRPr lang="it-IT"/>
        </a:p>
      </dgm:t>
    </dgm:pt>
    <dgm:pt modelId="{9B5D7CE8-BEC1-439C-955E-E7ECC4C6D228}">
      <dgm:prSet phldrT="[Testo]"/>
      <dgm:spPr/>
      <dgm:t>
        <a:bodyPr/>
        <a:lstStyle/>
        <a:p>
          <a:r>
            <a:rPr lang="it-IT" dirty="0"/>
            <a:t>10 anni prima del periodo non prescritto</a:t>
          </a:r>
        </a:p>
      </dgm:t>
    </dgm:pt>
    <dgm:pt modelId="{1D5A978B-125F-44F6-8BDE-4D5564CDF486}" type="parTrans" cxnId="{8D08DABE-2E3F-4249-B717-8DF7B76069F9}">
      <dgm:prSet/>
      <dgm:spPr/>
      <dgm:t>
        <a:bodyPr/>
        <a:lstStyle/>
        <a:p>
          <a:endParaRPr lang="it-IT"/>
        </a:p>
      </dgm:t>
    </dgm:pt>
    <dgm:pt modelId="{A0860931-03EA-4EAD-B02E-6B917FF17A74}" type="sibTrans" cxnId="{8D08DABE-2E3F-4249-B717-8DF7B76069F9}">
      <dgm:prSet/>
      <dgm:spPr/>
      <dgm:t>
        <a:bodyPr/>
        <a:lstStyle/>
        <a:p>
          <a:endParaRPr lang="it-IT"/>
        </a:p>
      </dgm:t>
    </dgm:pt>
    <dgm:pt modelId="{F44C0FEB-B851-4361-B6D0-DFB4DB73F0E7}">
      <dgm:prSet phldrT="[Testo]"/>
      <dgm:spPr/>
      <dgm:t>
        <a:bodyPr/>
        <a:lstStyle/>
        <a:p>
          <a:r>
            <a:rPr lang="it-IT" i="1" dirty="0"/>
            <a:t>Periodo prescritto</a:t>
          </a:r>
        </a:p>
        <a:p>
          <a:r>
            <a:rPr lang="it-IT" i="0" dirty="0"/>
            <a:t>-Costituzione di rendita vitalizia</a:t>
          </a:r>
        </a:p>
        <a:p>
          <a:r>
            <a:rPr lang="it-IT" i="0" dirty="0"/>
            <a:t>-Attivabile sia dal datore di lavoro sia dal dipendente</a:t>
          </a:r>
        </a:p>
      </dgm:t>
    </dgm:pt>
    <dgm:pt modelId="{B93221F0-5B85-4994-8864-D22407A26D52}" type="parTrans" cxnId="{CAB72154-AEA7-467D-89B7-2236EA058C96}">
      <dgm:prSet/>
      <dgm:spPr/>
      <dgm:t>
        <a:bodyPr/>
        <a:lstStyle/>
        <a:p>
          <a:endParaRPr lang="it-IT"/>
        </a:p>
      </dgm:t>
    </dgm:pt>
    <dgm:pt modelId="{5680BB03-E94A-41C2-BA9C-32DC78A8E49B}" type="sibTrans" cxnId="{CAB72154-AEA7-467D-89B7-2236EA058C96}">
      <dgm:prSet/>
      <dgm:spPr/>
      <dgm:t>
        <a:bodyPr/>
        <a:lstStyle/>
        <a:p>
          <a:endParaRPr lang="it-IT"/>
        </a:p>
      </dgm:t>
    </dgm:pt>
    <dgm:pt modelId="{C524F547-2CA7-4F16-BB6B-59C5380A89B4}">
      <dgm:prSet phldrT="[Testo]"/>
      <dgm:spPr/>
      <dgm:t>
        <a:bodyPr/>
        <a:lstStyle/>
        <a:p>
          <a:r>
            <a:rPr lang="it-IT" dirty="0"/>
            <a:t>Ultimi 5 anni e 10 mesi</a:t>
          </a:r>
        </a:p>
      </dgm:t>
    </dgm:pt>
    <dgm:pt modelId="{60010B47-D908-4469-B45E-FDFD51E8966B}" type="parTrans" cxnId="{DF708EF8-9D98-4194-9B2B-F97D0C4634F4}">
      <dgm:prSet/>
      <dgm:spPr/>
      <dgm:t>
        <a:bodyPr/>
        <a:lstStyle/>
        <a:p>
          <a:endParaRPr lang="it-IT"/>
        </a:p>
      </dgm:t>
    </dgm:pt>
    <dgm:pt modelId="{FBBC0E88-CD6E-4904-9CAE-FE206A85EE21}" type="sibTrans" cxnId="{DF708EF8-9D98-4194-9B2B-F97D0C4634F4}">
      <dgm:prSet/>
      <dgm:spPr/>
      <dgm:t>
        <a:bodyPr/>
        <a:lstStyle/>
        <a:p>
          <a:endParaRPr lang="it-IT"/>
        </a:p>
      </dgm:t>
    </dgm:pt>
    <dgm:pt modelId="{F28695D5-D763-4467-B1CB-20F1999D0FC1}">
      <dgm:prSet phldrT="[Testo]"/>
      <dgm:spPr/>
      <dgm:t>
        <a:bodyPr/>
        <a:lstStyle/>
        <a:p>
          <a:r>
            <a:rPr lang="it-IT" i="1" dirty="0"/>
            <a:t>Periodo non prescritto</a:t>
          </a:r>
        </a:p>
        <a:p>
          <a:r>
            <a:rPr lang="it-IT" dirty="0"/>
            <a:t>-Regolarizzazione contributiva</a:t>
          </a:r>
        </a:p>
        <a:p>
          <a:r>
            <a:rPr lang="it-IT" dirty="0"/>
            <a:t>-Sanzioni da omissione ed evasione contributiva</a:t>
          </a:r>
        </a:p>
      </dgm:t>
    </dgm:pt>
    <dgm:pt modelId="{FF309431-D0E6-420B-A447-D94A164F5C9F}" type="parTrans" cxnId="{707EA578-B045-4955-B561-8FD8A95F6DB1}">
      <dgm:prSet/>
      <dgm:spPr/>
      <dgm:t>
        <a:bodyPr/>
        <a:lstStyle/>
        <a:p>
          <a:endParaRPr lang="it-IT"/>
        </a:p>
      </dgm:t>
    </dgm:pt>
    <dgm:pt modelId="{0F4516FC-EABB-4574-9A6A-EE9803A53AFD}" type="sibTrans" cxnId="{707EA578-B045-4955-B561-8FD8A95F6DB1}">
      <dgm:prSet/>
      <dgm:spPr/>
      <dgm:t>
        <a:bodyPr/>
        <a:lstStyle/>
        <a:p>
          <a:endParaRPr lang="it-IT"/>
        </a:p>
      </dgm:t>
    </dgm:pt>
    <dgm:pt modelId="{6A9FD248-AD82-4766-9D6F-AB588D691F04}">
      <dgm:prSet/>
      <dgm:spPr/>
      <dgm:t>
        <a:bodyPr/>
        <a:lstStyle/>
        <a:p>
          <a:r>
            <a:rPr lang="it-IT" i="0" dirty="0"/>
            <a:t>-Costituzione di rendita vitalizia</a:t>
          </a:r>
        </a:p>
      </dgm:t>
    </dgm:pt>
    <dgm:pt modelId="{DC518354-77D4-4B04-A4A0-A167F9C27C49}" type="parTrans" cxnId="{6F2E619E-8618-4352-9655-F65C9CF4153D}">
      <dgm:prSet/>
      <dgm:spPr/>
      <dgm:t>
        <a:bodyPr/>
        <a:lstStyle/>
        <a:p>
          <a:endParaRPr lang="it-IT"/>
        </a:p>
      </dgm:t>
    </dgm:pt>
    <dgm:pt modelId="{6CC218A4-3BAD-478F-8B4F-D517B845D57D}" type="sibTrans" cxnId="{6F2E619E-8618-4352-9655-F65C9CF4153D}">
      <dgm:prSet/>
      <dgm:spPr/>
      <dgm:t>
        <a:bodyPr/>
        <a:lstStyle/>
        <a:p>
          <a:endParaRPr lang="it-IT"/>
        </a:p>
      </dgm:t>
    </dgm:pt>
    <dgm:pt modelId="{D3E39F57-CAA4-42D7-A537-BAD22E559A79}">
      <dgm:prSet/>
      <dgm:spPr/>
      <dgm:t>
        <a:bodyPr/>
        <a:lstStyle/>
        <a:p>
          <a:r>
            <a:rPr lang="it-IT" i="0" dirty="0"/>
            <a:t>-Attivabile solo dal dipendente (che potrà chiedere il risarcimento del danno al datore)</a:t>
          </a:r>
        </a:p>
      </dgm:t>
    </dgm:pt>
    <dgm:pt modelId="{EDCDB319-4A4B-4378-AC2B-D9BB8E12F8B5}" type="parTrans" cxnId="{AC123F3F-9093-462F-9288-BF78124EF989}">
      <dgm:prSet/>
      <dgm:spPr/>
      <dgm:t>
        <a:bodyPr/>
        <a:lstStyle/>
        <a:p>
          <a:endParaRPr lang="it-IT"/>
        </a:p>
      </dgm:t>
    </dgm:pt>
    <dgm:pt modelId="{1AC8BEB3-B8B9-40C5-9005-4C838876E8C2}" type="sibTrans" cxnId="{AC123F3F-9093-462F-9288-BF78124EF989}">
      <dgm:prSet/>
      <dgm:spPr/>
      <dgm:t>
        <a:bodyPr/>
        <a:lstStyle/>
        <a:p>
          <a:endParaRPr lang="it-IT"/>
        </a:p>
      </dgm:t>
    </dgm:pt>
    <dgm:pt modelId="{E32B0715-5C36-4F0A-A33A-5BF0523A339E}" type="pres">
      <dgm:prSet presAssocID="{72C0CEEC-0BFE-4338-828C-4040F66E457B}" presName="Name0" presStyleCnt="0">
        <dgm:presLayoutVars>
          <dgm:chMax val="5"/>
          <dgm:chPref val="5"/>
          <dgm:dir/>
          <dgm:animLvl val="lvl"/>
        </dgm:presLayoutVars>
      </dgm:prSet>
      <dgm:spPr/>
    </dgm:pt>
    <dgm:pt modelId="{DD57CDCD-30B2-43EA-AC78-FCA70984B176}" type="pres">
      <dgm:prSet presAssocID="{3B8CC9C0-23F2-4D76-B4B8-C30839A6BC79}" presName="parentText1" presStyleLbl="node1" presStyleIdx="0" presStyleCnt="3">
        <dgm:presLayoutVars>
          <dgm:chMax/>
          <dgm:chPref val="3"/>
          <dgm:bulletEnabled val="1"/>
        </dgm:presLayoutVars>
      </dgm:prSet>
      <dgm:spPr/>
    </dgm:pt>
    <dgm:pt modelId="{964C96AA-008A-4AE5-808A-2C0F8E011E23}" type="pres">
      <dgm:prSet presAssocID="{3B8CC9C0-23F2-4D76-B4B8-C30839A6BC79}" presName="childText1" presStyleLbl="solidAlignAcc1" presStyleIdx="0" presStyleCnt="3">
        <dgm:presLayoutVars>
          <dgm:chMax val="0"/>
          <dgm:chPref val="0"/>
          <dgm:bulletEnabled val="1"/>
        </dgm:presLayoutVars>
      </dgm:prSet>
      <dgm:spPr/>
    </dgm:pt>
    <dgm:pt modelId="{3E72895F-F66A-48EC-B284-562A9393BA3B}" type="pres">
      <dgm:prSet presAssocID="{9B5D7CE8-BEC1-439C-955E-E7ECC4C6D228}" presName="parentText2" presStyleLbl="node1" presStyleIdx="1" presStyleCnt="3">
        <dgm:presLayoutVars>
          <dgm:chMax/>
          <dgm:chPref val="3"/>
          <dgm:bulletEnabled val="1"/>
        </dgm:presLayoutVars>
      </dgm:prSet>
      <dgm:spPr/>
    </dgm:pt>
    <dgm:pt modelId="{775E59FB-6813-4847-ACE5-0B5088080107}" type="pres">
      <dgm:prSet presAssocID="{9B5D7CE8-BEC1-439C-955E-E7ECC4C6D228}" presName="childText2" presStyleLbl="solidAlignAcc1" presStyleIdx="1" presStyleCnt="3">
        <dgm:presLayoutVars>
          <dgm:chMax val="0"/>
          <dgm:chPref val="0"/>
          <dgm:bulletEnabled val="1"/>
        </dgm:presLayoutVars>
      </dgm:prSet>
      <dgm:spPr/>
    </dgm:pt>
    <dgm:pt modelId="{313AD2BC-E77A-4727-8061-D1F814AA8276}" type="pres">
      <dgm:prSet presAssocID="{C524F547-2CA7-4F16-BB6B-59C5380A89B4}" presName="parentText3" presStyleLbl="node1" presStyleIdx="2" presStyleCnt="3">
        <dgm:presLayoutVars>
          <dgm:chMax/>
          <dgm:chPref val="3"/>
          <dgm:bulletEnabled val="1"/>
        </dgm:presLayoutVars>
      </dgm:prSet>
      <dgm:spPr/>
    </dgm:pt>
    <dgm:pt modelId="{30BC208C-4B28-4416-9D79-A5B7E3B1E549}" type="pres">
      <dgm:prSet presAssocID="{C524F547-2CA7-4F16-BB6B-59C5380A89B4}" presName="childText3" presStyleLbl="solidAlignAcc1" presStyleIdx="2" presStyleCnt="3">
        <dgm:presLayoutVars>
          <dgm:chMax val="0"/>
          <dgm:chPref val="0"/>
          <dgm:bulletEnabled val="1"/>
        </dgm:presLayoutVars>
      </dgm:prSet>
      <dgm:spPr/>
    </dgm:pt>
  </dgm:ptLst>
  <dgm:cxnLst>
    <dgm:cxn modelId="{91F2C02C-403E-4071-951C-9799C4DE401D}" type="presOf" srcId="{D3E39F57-CAA4-42D7-A537-BAD22E559A79}" destId="{964C96AA-008A-4AE5-808A-2C0F8E011E23}" srcOrd="0" destOrd="2" presId="urn:microsoft.com/office/officeart/2009/3/layout/IncreasingArrowsProcess"/>
    <dgm:cxn modelId="{AC123F3F-9093-462F-9288-BF78124EF989}" srcId="{3B8CC9C0-23F2-4D76-B4B8-C30839A6BC79}" destId="{D3E39F57-CAA4-42D7-A537-BAD22E559A79}" srcOrd="2" destOrd="0" parTransId="{EDCDB319-4A4B-4378-AC2B-D9BB8E12F8B5}" sibTransId="{1AC8BEB3-B8B9-40C5-9005-4C838876E8C2}"/>
    <dgm:cxn modelId="{AFC2B042-4BE0-45E2-8754-04420A156201}" type="presOf" srcId="{56AD31DF-E25E-4D8F-9161-FE5814347A81}" destId="{964C96AA-008A-4AE5-808A-2C0F8E011E23}" srcOrd="0" destOrd="0" presId="urn:microsoft.com/office/officeart/2009/3/layout/IncreasingArrowsProcess"/>
    <dgm:cxn modelId="{1F08776B-D4EC-46FE-B34E-E2E12CE4C296}" type="presOf" srcId="{72C0CEEC-0BFE-4338-828C-4040F66E457B}" destId="{E32B0715-5C36-4F0A-A33A-5BF0523A339E}" srcOrd="0" destOrd="0" presId="urn:microsoft.com/office/officeart/2009/3/layout/IncreasingArrowsProcess"/>
    <dgm:cxn modelId="{2CF45972-E834-45D7-819D-869A5CAC9617}" type="presOf" srcId="{6A9FD248-AD82-4766-9D6F-AB588D691F04}" destId="{964C96AA-008A-4AE5-808A-2C0F8E011E23}" srcOrd="0" destOrd="1" presId="urn:microsoft.com/office/officeart/2009/3/layout/IncreasingArrowsProcess"/>
    <dgm:cxn modelId="{CAB72154-AEA7-467D-89B7-2236EA058C96}" srcId="{9B5D7CE8-BEC1-439C-955E-E7ECC4C6D228}" destId="{F44C0FEB-B851-4361-B6D0-DFB4DB73F0E7}" srcOrd="0" destOrd="0" parTransId="{B93221F0-5B85-4994-8864-D22407A26D52}" sibTransId="{5680BB03-E94A-41C2-BA9C-32DC78A8E49B}"/>
    <dgm:cxn modelId="{B3E82E58-86D5-4574-BA82-359525F53BD1}" type="presOf" srcId="{C524F547-2CA7-4F16-BB6B-59C5380A89B4}" destId="{313AD2BC-E77A-4727-8061-D1F814AA8276}" srcOrd="0" destOrd="0" presId="urn:microsoft.com/office/officeart/2009/3/layout/IncreasingArrowsProcess"/>
    <dgm:cxn modelId="{707EA578-B045-4955-B561-8FD8A95F6DB1}" srcId="{C524F547-2CA7-4F16-BB6B-59C5380A89B4}" destId="{F28695D5-D763-4467-B1CB-20F1999D0FC1}" srcOrd="0" destOrd="0" parTransId="{FF309431-D0E6-420B-A447-D94A164F5C9F}" sibTransId="{0F4516FC-EABB-4574-9A6A-EE9803A53AFD}"/>
    <dgm:cxn modelId="{B62FBE83-8520-4C9F-B14C-9B79AFD73EB4}" srcId="{72C0CEEC-0BFE-4338-828C-4040F66E457B}" destId="{3B8CC9C0-23F2-4D76-B4B8-C30839A6BC79}" srcOrd="0" destOrd="0" parTransId="{50254160-393D-42F6-B51C-1A14A9299F03}" sibTransId="{D83A612A-37A5-43EF-B0AB-574A7CB4D1D4}"/>
    <dgm:cxn modelId="{FB300986-87B5-44D9-BC43-93866D8EBC9E}" srcId="{3B8CC9C0-23F2-4D76-B4B8-C30839A6BC79}" destId="{56AD31DF-E25E-4D8F-9161-FE5814347A81}" srcOrd="0" destOrd="0" parTransId="{9F598223-1077-42FE-AE8E-3516A6DAD478}" sibTransId="{601B4DE4-A989-4034-B59D-A7D5F6013B54}"/>
    <dgm:cxn modelId="{6F2E619E-8618-4352-9655-F65C9CF4153D}" srcId="{3B8CC9C0-23F2-4D76-B4B8-C30839A6BC79}" destId="{6A9FD248-AD82-4766-9D6F-AB588D691F04}" srcOrd="1" destOrd="0" parTransId="{DC518354-77D4-4B04-A4A0-A167F9C27C49}" sibTransId="{6CC218A4-3BAD-478F-8B4F-D517B845D57D}"/>
    <dgm:cxn modelId="{04A8709F-9590-475E-BE74-CCEC8E57F5BB}" type="presOf" srcId="{F44C0FEB-B851-4361-B6D0-DFB4DB73F0E7}" destId="{775E59FB-6813-4847-ACE5-0B5088080107}" srcOrd="0" destOrd="0" presId="urn:microsoft.com/office/officeart/2009/3/layout/IncreasingArrowsProcess"/>
    <dgm:cxn modelId="{515C44A9-06C5-4AC1-BB0C-374E9B1EA9F1}" type="presOf" srcId="{9B5D7CE8-BEC1-439C-955E-E7ECC4C6D228}" destId="{3E72895F-F66A-48EC-B284-562A9393BA3B}" srcOrd="0" destOrd="0" presId="urn:microsoft.com/office/officeart/2009/3/layout/IncreasingArrowsProcess"/>
    <dgm:cxn modelId="{8D08DABE-2E3F-4249-B717-8DF7B76069F9}" srcId="{72C0CEEC-0BFE-4338-828C-4040F66E457B}" destId="{9B5D7CE8-BEC1-439C-955E-E7ECC4C6D228}" srcOrd="1" destOrd="0" parTransId="{1D5A978B-125F-44F6-8BDE-4D5564CDF486}" sibTransId="{A0860931-03EA-4EAD-B02E-6B917FF17A74}"/>
    <dgm:cxn modelId="{CDB119E6-1379-4C1D-890A-36A1273B0A12}" type="presOf" srcId="{F28695D5-D763-4467-B1CB-20F1999D0FC1}" destId="{30BC208C-4B28-4416-9D79-A5B7E3B1E549}" srcOrd="0" destOrd="0" presId="urn:microsoft.com/office/officeart/2009/3/layout/IncreasingArrowsProcess"/>
    <dgm:cxn modelId="{E1AC95E6-47F1-4C9B-B796-FD4E6A562F0A}" type="presOf" srcId="{3B8CC9C0-23F2-4D76-B4B8-C30839A6BC79}" destId="{DD57CDCD-30B2-43EA-AC78-FCA70984B176}" srcOrd="0" destOrd="0" presId="urn:microsoft.com/office/officeart/2009/3/layout/IncreasingArrowsProcess"/>
    <dgm:cxn modelId="{DF708EF8-9D98-4194-9B2B-F97D0C4634F4}" srcId="{72C0CEEC-0BFE-4338-828C-4040F66E457B}" destId="{C524F547-2CA7-4F16-BB6B-59C5380A89B4}" srcOrd="2" destOrd="0" parTransId="{60010B47-D908-4469-B45E-FDFD51E8966B}" sibTransId="{FBBC0E88-CD6E-4904-9CAE-FE206A85EE21}"/>
    <dgm:cxn modelId="{67123E99-26E2-470E-A843-44FD29E11D6A}" type="presParOf" srcId="{E32B0715-5C36-4F0A-A33A-5BF0523A339E}" destId="{DD57CDCD-30B2-43EA-AC78-FCA70984B176}" srcOrd="0" destOrd="0" presId="urn:microsoft.com/office/officeart/2009/3/layout/IncreasingArrowsProcess"/>
    <dgm:cxn modelId="{456E10A3-DB0F-4F3C-B2D7-535D72A610C0}" type="presParOf" srcId="{E32B0715-5C36-4F0A-A33A-5BF0523A339E}" destId="{964C96AA-008A-4AE5-808A-2C0F8E011E23}" srcOrd="1" destOrd="0" presId="urn:microsoft.com/office/officeart/2009/3/layout/IncreasingArrowsProcess"/>
    <dgm:cxn modelId="{16FB76C2-1B8B-44FD-82A5-15A8D8A76D61}" type="presParOf" srcId="{E32B0715-5C36-4F0A-A33A-5BF0523A339E}" destId="{3E72895F-F66A-48EC-B284-562A9393BA3B}" srcOrd="2" destOrd="0" presId="urn:microsoft.com/office/officeart/2009/3/layout/IncreasingArrowsProcess"/>
    <dgm:cxn modelId="{A9042E9D-F2CC-411F-A440-D8EF8A812D11}" type="presParOf" srcId="{E32B0715-5C36-4F0A-A33A-5BF0523A339E}" destId="{775E59FB-6813-4847-ACE5-0B5088080107}" srcOrd="3" destOrd="0" presId="urn:microsoft.com/office/officeart/2009/3/layout/IncreasingArrowsProcess"/>
    <dgm:cxn modelId="{F7CE91EB-6BD0-4809-A8E2-255710042BB4}" type="presParOf" srcId="{E32B0715-5C36-4F0A-A33A-5BF0523A339E}" destId="{313AD2BC-E77A-4727-8061-D1F814AA8276}" srcOrd="4" destOrd="0" presId="urn:microsoft.com/office/officeart/2009/3/layout/IncreasingArrowsProcess"/>
    <dgm:cxn modelId="{6F2FA7A8-67A7-4FBF-97FA-DF1618540BA8}" type="presParOf" srcId="{E32B0715-5C36-4F0A-A33A-5BF0523A339E}" destId="{30BC208C-4B28-4416-9D79-A5B7E3B1E549}"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57CDCD-30B2-43EA-AC78-FCA70984B176}">
      <dsp:nvSpPr>
        <dsp:cNvPr id="0" name=""/>
        <dsp:cNvSpPr/>
      </dsp:nvSpPr>
      <dsp:spPr>
        <a:xfrm>
          <a:off x="45682" y="1840"/>
          <a:ext cx="11389434" cy="1658735"/>
        </a:xfrm>
        <a:prstGeom prst="rightArrow">
          <a:avLst>
            <a:gd name="adj1" fmla="val 50000"/>
            <a:gd name="adj2" fmla="val 5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254000" bIns="263324" numCol="1" spcCol="1270" anchor="ctr" anchorCtr="0">
          <a:noAutofit/>
        </a:bodyPr>
        <a:lstStyle/>
        <a:p>
          <a:pPr marL="0" lvl="0" indent="0" algn="l" defTabSz="1289050">
            <a:lnSpc>
              <a:spcPct val="90000"/>
            </a:lnSpc>
            <a:spcBef>
              <a:spcPct val="0"/>
            </a:spcBef>
            <a:spcAft>
              <a:spcPct val="35000"/>
            </a:spcAft>
            <a:buNone/>
          </a:pPr>
          <a:r>
            <a:rPr lang="it-IT" sz="2900" kern="1200" dirty="0"/>
            <a:t>Periodi anteriori agli ultimi 15 anni e 10 mesi</a:t>
          </a:r>
        </a:p>
      </dsp:txBody>
      <dsp:txXfrm>
        <a:off x="45682" y="416524"/>
        <a:ext cx="10974750" cy="829367"/>
      </dsp:txXfrm>
    </dsp:sp>
    <dsp:sp modelId="{964C96AA-008A-4AE5-808A-2C0F8E011E23}">
      <dsp:nvSpPr>
        <dsp:cNvPr id="0" name=""/>
        <dsp:cNvSpPr/>
      </dsp:nvSpPr>
      <dsp:spPr>
        <a:xfrm>
          <a:off x="45682" y="1280964"/>
          <a:ext cx="3507945" cy="3195335"/>
        </a:xfrm>
        <a:prstGeom prst="rect">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it-IT" sz="2500" i="1" kern="1200" dirty="0"/>
            <a:t>Periodo prescritto</a:t>
          </a:r>
          <a:endParaRPr lang="it-IT" sz="2500" kern="1200" dirty="0"/>
        </a:p>
        <a:p>
          <a:pPr marL="0" lvl="0" indent="0" algn="l" defTabSz="1111250">
            <a:lnSpc>
              <a:spcPct val="90000"/>
            </a:lnSpc>
            <a:spcBef>
              <a:spcPct val="0"/>
            </a:spcBef>
            <a:spcAft>
              <a:spcPct val="35000"/>
            </a:spcAft>
            <a:buNone/>
          </a:pPr>
          <a:r>
            <a:rPr lang="it-IT" sz="2500" i="0" kern="1200" dirty="0"/>
            <a:t>-Costituzione di rendita vitalizia</a:t>
          </a:r>
        </a:p>
        <a:p>
          <a:pPr marL="0" lvl="0" indent="0" algn="l" defTabSz="1111250">
            <a:lnSpc>
              <a:spcPct val="90000"/>
            </a:lnSpc>
            <a:spcBef>
              <a:spcPct val="0"/>
            </a:spcBef>
            <a:spcAft>
              <a:spcPct val="35000"/>
            </a:spcAft>
            <a:buNone/>
          </a:pPr>
          <a:r>
            <a:rPr lang="it-IT" sz="2500" i="0" kern="1200" dirty="0"/>
            <a:t>-Attivabile solo dal dipendente (che potrà chiedere il risarcimento del danno al datore)</a:t>
          </a:r>
        </a:p>
      </dsp:txBody>
      <dsp:txXfrm>
        <a:off x="45682" y="1280964"/>
        <a:ext cx="3507945" cy="3195335"/>
      </dsp:txXfrm>
    </dsp:sp>
    <dsp:sp modelId="{3E72895F-F66A-48EC-B284-562A9393BA3B}">
      <dsp:nvSpPr>
        <dsp:cNvPr id="0" name=""/>
        <dsp:cNvSpPr/>
      </dsp:nvSpPr>
      <dsp:spPr>
        <a:xfrm>
          <a:off x="3553628" y="554751"/>
          <a:ext cx="7881488" cy="1658735"/>
        </a:xfrm>
        <a:prstGeom prst="rightArrow">
          <a:avLst>
            <a:gd name="adj1" fmla="val 50000"/>
            <a:gd name="adj2" fmla="val 5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254000" bIns="263324" numCol="1" spcCol="1270" anchor="ctr" anchorCtr="0">
          <a:noAutofit/>
        </a:bodyPr>
        <a:lstStyle/>
        <a:p>
          <a:pPr marL="0" lvl="0" indent="0" algn="l" defTabSz="1289050">
            <a:lnSpc>
              <a:spcPct val="90000"/>
            </a:lnSpc>
            <a:spcBef>
              <a:spcPct val="0"/>
            </a:spcBef>
            <a:spcAft>
              <a:spcPct val="35000"/>
            </a:spcAft>
            <a:buNone/>
          </a:pPr>
          <a:r>
            <a:rPr lang="it-IT" sz="2900" kern="1200" dirty="0"/>
            <a:t>10 anni prima del periodo non prescritto</a:t>
          </a:r>
        </a:p>
      </dsp:txBody>
      <dsp:txXfrm>
        <a:off x="3553628" y="969435"/>
        <a:ext cx="7466804" cy="829367"/>
      </dsp:txXfrm>
    </dsp:sp>
    <dsp:sp modelId="{775E59FB-6813-4847-ACE5-0B5088080107}">
      <dsp:nvSpPr>
        <dsp:cNvPr id="0" name=""/>
        <dsp:cNvSpPr/>
      </dsp:nvSpPr>
      <dsp:spPr>
        <a:xfrm>
          <a:off x="3553628" y="1833876"/>
          <a:ext cx="3507945" cy="3195335"/>
        </a:xfrm>
        <a:prstGeom prst="rect">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it-IT" sz="2500" i="1" kern="1200" dirty="0"/>
            <a:t>Periodo prescritto</a:t>
          </a:r>
        </a:p>
        <a:p>
          <a:pPr marL="0" lvl="0" indent="0" algn="l" defTabSz="1111250">
            <a:lnSpc>
              <a:spcPct val="90000"/>
            </a:lnSpc>
            <a:spcBef>
              <a:spcPct val="0"/>
            </a:spcBef>
            <a:spcAft>
              <a:spcPct val="35000"/>
            </a:spcAft>
            <a:buNone/>
          </a:pPr>
          <a:r>
            <a:rPr lang="it-IT" sz="2500" i="0" kern="1200" dirty="0"/>
            <a:t>-Costituzione di rendita vitalizia</a:t>
          </a:r>
        </a:p>
        <a:p>
          <a:pPr marL="0" lvl="0" indent="0" algn="l" defTabSz="1111250">
            <a:lnSpc>
              <a:spcPct val="90000"/>
            </a:lnSpc>
            <a:spcBef>
              <a:spcPct val="0"/>
            </a:spcBef>
            <a:spcAft>
              <a:spcPct val="35000"/>
            </a:spcAft>
            <a:buNone/>
          </a:pPr>
          <a:r>
            <a:rPr lang="it-IT" sz="2500" i="0" kern="1200" dirty="0"/>
            <a:t>-Attivabile sia dal datore di lavoro sia dal dipendente</a:t>
          </a:r>
        </a:p>
      </dsp:txBody>
      <dsp:txXfrm>
        <a:off x="3553628" y="1833876"/>
        <a:ext cx="3507945" cy="3195335"/>
      </dsp:txXfrm>
    </dsp:sp>
    <dsp:sp modelId="{313AD2BC-E77A-4727-8061-D1F814AA8276}">
      <dsp:nvSpPr>
        <dsp:cNvPr id="0" name=""/>
        <dsp:cNvSpPr/>
      </dsp:nvSpPr>
      <dsp:spPr>
        <a:xfrm>
          <a:off x="7061574" y="1107663"/>
          <a:ext cx="4373542" cy="1658735"/>
        </a:xfrm>
        <a:prstGeom prst="rightArrow">
          <a:avLst>
            <a:gd name="adj1" fmla="val 50000"/>
            <a:gd name="adj2" fmla="val 5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254000" bIns="263324" numCol="1" spcCol="1270" anchor="ctr" anchorCtr="0">
          <a:noAutofit/>
        </a:bodyPr>
        <a:lstStyle/>
        <a:p>
          <a:pPr marL="0" lvl="0" indent="0" algn="l" defTabSz="1289050">
            <a:lnSpc>
              <a:spcPct val="90000"/>
            </a:lnSpc>
            <a:spcBef>
              <a:spcPct val="0"/>
            </a:spcBef>
            <a:spcAft>
              <a:spcPct val="35000"/>
            </a:spcAft>
            <a:buNone/>
          </a:pPr>
          <a:r>
            <a:rPr lang="it-IT" sz="2900" kern="1200" dirty="0"/>
            <a:t>Ultimi 5 anni e 10 mesi</a:t>
          </a:r>
        </a:p>
      </dsp:txBody>
      <dsp:txXfrm>
        <a:off x="7061574" y="1522347"/>
        <a:ext cx="3958858" cy="829367"/>
      </dsp:txXfrm>
    </dsp:sp>
    <dsp:sp modelId="{30BC208C-4B28-4416-9D79-A5B7E3B1E549}">
      <dsp:nvSpPr>
        <dsp:cNvPr id="0" name=""/>
        <dsp:cNvSpPr/>
      </dsp:nvSpPr>
      <dsp:spPr>
        <a:xfrm>
          <a:off x="7061574" y="2386788"/>
          <a:ext cx="3507945" cy="3148571"/>
        </a:xfrm>
        <a:prstGeom prst="rect">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it-IT" sz="2500" i="1" kern="1200" dirty="0"/>
            <a:t>Periodo non prescritto</a:t>
          </a:r>
        </a:p>
        <a:p>
          <a:pPr marL="0" lvl="0" indent="0" algn="l" defTabSz="1111250">
            <a:lnSpc>
              <a:spcPct val="90000"/>
            </a:lnSpc>
            <a:spcBef>
              <a:spcPct val="0"/>
            </a:spcBef>
            <a:spcAft>
              <a:spcPct val="35000"/>
            </a:spcAft>
            <a:buNone/>
          </a:pPr>
          <a:r>
            <a:rPr lang="it-IT" sz="2500" kern="1200" dirty="0"/>
            <a:t>-Regolarizzazione contributiva</a:t>
          </a:r>
        </a:p>
        <a:p>
          <a:pPr marL="0" lvl="0" indent="0" algn="l" defTabSz="1111250">
            <a:lnSpc>
              <a:spcPct val="90000"/>
            </a:lnSpc>
            <a:spcBef>
              <a:spcPct val="0"/>
            </a:spcBef>
            <a:spcAft>
              <a:spcPct val="35000"/>
            </a:spcAft>
            <a:buNone/>
          </a:pPr>
          <a:r>
            <a:rPr lang="it-IT" sz="2500" kern="1200" dirty="0"/>
            <a:t>-Sanzioni da omissione ed evasione contributiva</a:t>
          </a:r>
        </a:p>
      </dsp:txBody>
      <dsp:txXfrm>
        <a:off x="7061574" y="2386788"/>
        <a:ext cx="3507945" cy="3148571"/>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B6A306-024F-405E-B03C-17AAC9CC7E91}" type="datetimeFigureOut">
              <a:rPr lang="it-IT" smtClean="0"/>
              <a:t>16/10/2025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19BC6A-AD2F-4D6A-9D6A-CD363A301011}" type="slidenum">
              <a:rPr lang="it-IT" smtClean="0"/>
              <a:t>‹N›</a:t>
            </a:fld>
            <a:endParaRPr lang="it-IT"/>
          </a:p>
        </p:txBody>
      </p:sp>
    </p:spTree>
    <p:extLst>
      <p:ext uri="{BB962C8B-B14F-4D97-AF65-F5344CB8AC3E}">
        <p14:creationId xmlns:p14="http://schemas.microsoft.com/office/powerpoint/2010/main" val="2838302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21394000be2_0_16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21394000be2_0_16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02" name="Google Shape;202;g21394000be2_0_163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algn="r">
              <a:buSzPts val="1400"/>
            </a:pPr>
            <a:fld id="{00000000-1234-1234-1234-123412341234}" type="slidenum">
              <a:rPr lang="it-IT"/>
              <a:pPr algn="r">
                <a:buSzPts val="1400"/>
              </a:pPr>
              <a:t>35</a:t>
            </a:fld>
            <a:endParaRPr dirty="0"/>
          </a:p>
        </p:txBody>
      </p:sp>
    </p:spTree>
    <p:extLst>
      <p:ext uri="{BB962C8B-B14F-4D97-AF65-F5344CB8AC3E}">
        <p14:creationId xmlns:p14="http://schemas.microsoft.com/office/powerpoint/2010/main" val="2054936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FC2DA4-BE56-9BF8-11D3-17561644E938}"/>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1B9A0184-AF04-A7F0-5B78-D327D24586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7CB90AB-1796-C7EA-5371-3F18A636AE0F}"/>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5" name="Segnaposto piè di pagina 4">
            <a:extLst>
              <a:ext uri="{FF2B5EF4-FFF2-40B4-BE49-F238E27FC236}">
                <a16:creationId xmlns:a16="http://schemas.microsoft.com/office/drawing/2014/main" id="{13BC978C-30EE-CEF3-7BC7-CFE0BB3B507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88330BD-340E-584B-4760-A41646E3FE37}"/>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3396580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DC9DD22-0FAE-7772-B602-57E4ABC7B810}"/>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7746304-A72B-2525-A16C-3CED7455C453}"/>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908DEB8-911F-82E4-C0C8-547BAFFDBEA5}"/>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5" name="Segnaposto piè di pagina 4">
            <a:extLst>
              <a:ext uri="{FF2B5EF4-FFF2-40B4-BE49-F238E27FC236}">
                <a16:creationId xmlns:a16="http://schemas.microsoft.com/office/drawing/2014/main" id="{1D5D3385-828A-7BC0-BE14-699767A99C1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A0A0507-ABC1-9E45-9E6A-4C79C95AAE73}"/>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1736204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72B698F9-9399-FA39-8B40-C94596401C3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DEC5042-AE11-D5E6-8285-7B128F273902}"/>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2E8E7D2-3AF7-FCA0-9FD9-E6351E300A2D}"/>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5" name="Segnaposto piè di pagina 4">
            <a:extLst>
              <a:ext uri="{FF2B5EF4-FFF2-40B4-BE49-F238E27FC236}">
                <a16:creationId xmlns:a16="http://schemas.microsoft.com/office/drawing/2014/main" id="{BFEEB146-F1C6-A4EA-E9FA-592A264907F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A3E3644-38D6-7979-6F0E-4F432B61EDCD}"/>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2822273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 Contenuto, sopra e sotto">
    <p:spTree>
      <p:nvGrpSpPr>
        <p:cNvPr id="1" name=""/>
        <p:cNvGrpSpPr/>
        <p:nvPr/>
      </p:nvGrpSpPr>
      <p:grpSpPr>
        <a:xfrm>
          <a:off x="0" y="0"/>
          <a:ext cx="0" cy="0"/>
          <a:chOff x="0" y="0"/>
          <a:chExt cx="0" cy="0"/>
        </a:xfrm>
      </p:grpSpPr>
      <p:sp>
        <p:nvSpPr>
          <p:cNvPr id="2" name="Title 1"/>
          <p:cNvSpPr>
            <a:spLocks noGrp="1"/>
          </p:cNvSpPr>
          <p:nvPr>
            <p:ph type="title"/>
          </p:nvPr>
        </p:nvSpPr>
        <p:spPr>
          <a:xfrm>
            <a:off x="609604" y="914400"/>
            <a:ext cx="9855201" cy="1143000"/>
          </a:xfrm>
        </p:spPr>
        <p:txBody>
          <a:bodyPr/>
          <a:lstStyle/>
          <a:p>
            <a:r>
              <a:rPr lang="it-IT"/>
              <a:t>Fare clic per modificare stile</a:t>
            </a:r>
            <a:endParaRPr/>
          </a:p>
        </p:txBody>
      </p:sp>
      <p:sp>
        <p:nvSpPr>
          <p:cNvPr id="3" name="Content Placeholder 2"/>
          <p:cNvSpPr>
            <a:spLocks noGrp="1"/>
          </p:cNvSpPr>
          <p:nvPr>
            <p:ph sz="half" idx="1"/>
          </p:nvPr>
        </p:nvSpPr>
        <p:spPr>
          <a:xfrm>
            <a:off x="609603" y="2214563"/>
            <a:ext cx="9861551" cy="1920240"/>
          </a:xfrm>
        </p:spPr>
        <p:txBody>
          <a:bodyPr>
            <a:normAutofit/>
          </a:bodyPr>
          <a:lstStyle>
            <a:lvl1pPr>
              <a:defRPr sz="1013"/>
            </a:lvl1pPr>
            <a:lvl2pPr>
              <a:defRPr sz="1013"/>
            </a:lvl2pPr>
            <a:lvl3pPr>
              <a:defRPr sz="1013"/>
            </a:lvl3pPr>
            <a:lvl4pPr>
              <a:defRPr sz="1013"/>
            </a:lvl4pPr>
            <a:lvl5pPr>
              <a:defRPr sz="1013"/>
            </a:lvl5pPr>
            <a:lvl6pPr>
              <a:defRPr sz="1013"/>
            </a:lvl6pPr>
            <a:lvl7pPr>
              <a:defRPr sz="1013"/>
            </a:lvl7pPr>
            <a:lvl8pPr>
              <a:defRPr sz="1013"/>
            </a:lvl8pPr>
            <a:lvl9pPr>
              <a:defRPr sz="1013"/>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9" name="Content Placeholder 2"/>
          <p:cNvSpPr>
            <a:spLocks noGrp="1"/>
          </p:cNvSpPr>
          <p:nvPr>
            <p:ph sz="half" idx="13"/>
          </p:nvPr>
        </p:nvSpPr>
        <p:spPr>
          <a:xfrm>
            <a:off x="609603" y="4224973"/>
            <a:ext cx="9861551" cy="1920240"/>
          </a:xfrm>
        </p:spPr>
        <p:txBody>
          <a:bodyPr>
            <a:normAutofit/>
          </a:bodyPr>
          <a:lstStyle>
            <a:lvl1pPr>
              <a:defRPr sz="1013"/>
            </a:lvl1pPr>
            <a:lvl2pPr>
              <a:defRPr sz="1013"/>
            </a:lvl2pPr>
            <a:lvl3pPr>
              <a:defRPr sz="1013"/>
            </a:lvl3pPr>
            <a:lvl4pPr>
              <a:defRPr sz="1013"/>
            </a:lvl4pPr>
            <a:lvl5pPr>
              <a:defRPr sz="1013"/>
            </a:lvl5pPr>
            <a:lvl6pPr>
              <a:defRPr sz="1013"/>
            </a:lvl6pPr>
            <a:lvl7pPr>
              <a:defRPr sz="1013"/>
            </a:lvl7pPr>
            <a:lvl8pPr>
              <a:defRPr sz="1013"/>
            </a:lvl8pPr>
            <a:lvl9pPr>
              <a:defRPr sz="1013"/>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dirty="0"/>
          </a:p>
        </p:txBody>
      </p:sp>
      <p:sp>
        <p:nvSpPr>
          <p:cNvPr id="4" name="Slide Number Placeholder 5">
            <a:extLst>
              <a:ext uri="{FF2B5EF4-FFF2-40B4-BE49-F238E27FC236}">
                <a16:creationId xmlns:a16="http://schemas.microsoft.com/office/drawing/2014/main" id="{B559EF52-5DA5-AEDE-C476-28D2052EF30C}"/>
              </a:ext>
            </a:extLst>
          </p:cNvPr>
          <p:cNvSpPr>
            <a:spLocks noGrp="1"/>
          </p:cNvSpPr>
          <p:nvPr>
            <p:ph type="sldNum" sz="quarter" idx="4"/>
          </p:nvPr>
        </p:nvSpPr>
        <p:spPr>
          <a:xfrm>
            <a:off x="2921480" y="6467833"/>
            <a:ext cx="5165785" cy="331932"/>
          </a:xfrm>
          <a:prstGeom prst="rect">
            <a:avLst/>
          </a:prstGeom>
        </p:spPr>
        <p:txBody>
          <a:bodyPr vert="horz" lIns="91440" tIns="45720" rIns="91440" bIns="45720" rtlCol="0" anchor="ctr"/>
          <a:lstStyle>
            <a:lvl1pPr algn="ctr">
              <a:defRPr sz="1200" b="1">
                <a:solidFill>
                  <a:srgbClr val="C40075"/>
                </a:solidFill>
                <a:latin typeface="Roboto" panose="02000000000000000000" pitchFamily="2" charset="0"/>
              </a:defRPr>
            </a:lvl1pPr>
          </a:lstStyle>
          <a:p>
            <a:fld id="{FB5B9F2C-B2AC-42B8-8C0E-D6B8362F432E}" type="slidenum">
              <a:rPr lang="it-IT" smtClean="0"/>
              <a:pPr/>
              <a:t>‹N›</a:t>
            </a:fld>
            <a:endParaRPr lang="it-IT" dirty="0"/>
          </a:p>
        </p:txBody>
      </p:sp>
    </p:spTree>
    <p:extLst>
      <p:ext uri="{BB962C8B-B14F-4D97-AF65-F5344CB8AC3E}">
        <p14:creationId xmlns:p14="http://schemas.microsoft.com/office/powerpoint/2010/main" val="3839837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hotos and Text">
  <p:cSld name="Photos and Text">
    <p:bg>
      <p:bgPr>
        <a:solidFill>
          <a:schemeClr val="lt2"/>
        </a:solidFill>
        <a:effectLst/>
      </p:bgPr>
    </p:bg>
    <p:spTree>
      <p:nvGrpSpPr>
        <p:cNvPr id="1" name="Shape 32"/>
        <p:cNvGrpSpPr/>
        <p:nvPr/>
      </p:nvGrpSpPr>
      <p:grpSpPr>
        <a:xfrm>
          <a:off x="0" y="0"/>
          <a:ext cx="0" cy="0"/>
          <a:chOff x="0" y="0"/>
          <a:chExt cx="0" cy="0"/>
        </a:xfrm>
      </p:grpSpPr>
      <p:sp>
        <p:nvSpPr>
          <p:cNvPr id="33" name="Google Shape;33;g21394000be2_0_1880"/>
          <p:cNvSpPr txBox="1">
            <a:spLocks noGrp="1"/>
          </p:cNvSpPr>
          <p:nvPr>
            <p:ph type="sldNum" idx="12"/>
          </p:nvPr>
        </p:nvSpPr>
        <p:spPr>
          <a:xfrm>
            <a:off x="267695" y="119864"/>
            <a:ext cx="504000" cy="2043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Arial"/>
                <a:ea typeface="Arial"/>
                <a:cs typeface="Arial"/>
                <a:sym typeface="Arial"/>
              </a:defRPr>
            </a:lvl9pPr>
          </a:lstStyle>
          <a:p>
            <a:fld id="{00000000-1234-1234-1234-123412341234}" type="slidenum">
              <a:rPr lang="it-IT">
                <a:solidFill>
                  <a:srgbClr val="C21B17"/>
                </a:solidFill>
              </a:rPr>
              <a:pPr/>
              <a:t>‹N›</a:t>
            </a:fld>
            <a:endParaRPr>
              <a:solidFill>
                <a:srgbClr val="C21B17"/>
              </a:solidFill>
            </a:endParaRPr>
          </a:p>
        </p:txBody>
      </p:sp>
      <p:sp>
        <p:nvSpPr>
          <p:cNvPr id="34" name="Google Shape;34;g21394000be2_0_1880"/>
          <p:cNvSpPr txBox="1">
            <a:spLocks noGrp="1"/>
          </p:cNvSpPr>
          <p:nvPr>
            <p:ph type="body" idx="1"/>
          </p:nvPr>
        </p:nvSpPr>
        <p:spPr>
          <a:xfrm>
            <a:off x="6364627" y="1878961"/>
            <a:ext cx="4965900" cy="235200"/>
          </a:xfrm>
          <a:prstGeom prst="rect">
            <a:avLst/>
          </a:prstGeom>
          <a:noFill/>
          <a:ln>
            <a:noFill/>
          </a:ln>
        </p:spPr>
        <p:txBody>
          <a:bodyPr spcFirstLastPara="1" wrap="square" lIns="0" tIns="0" rIns="0" bIns="0" anchor="t" anchorCtr="0">
            <a:noAutofit/>
          </a:bodyPr>
          <a:lstStyle>
            <a:lvl1pPr marL="457200" lvl="0" indent="-228600" algn="l">
              <a:lnSpc>
                <a:spcPct val="107142"/>
              </a:lnSpc>
              <a:spcBef>
                <a:spcPts val="0"/>
              </a:spcBef>
              <a:spcAft>
                <a:spcPts val="0"/>
              </a:spcAft>
              <a:buClr>
                <a:schemeClr val="accent1"/>
              </a:buClr>
              <a:buSzPts val="1900"/>
              <a:buNone/>
              <a:defRPr sz="1900" b="1">
                <a:solidFill>
                  <a:schemeClr val="accent1"/>
                </a:solidFill>
              </a:defRPr>
            </a:lvl1pPr>
            <a:lvl2pPr marL="914400" lvl="1" indent="-228600" algn="l">
              <a:lnSpc>
                <a:spcPct val="110000"/>
              </a:lnSpc>
              <a:spcBef>
                <a:spcPts val="700"/>
              </a:spcBef>
              <a:spcAft>
                <a:spcPts val="0"/>
              </a:spcAft>
              <a:buClr>
                <a:schemeClr val="accent2"/>
              </a:buClr>
              <a:buSzPts val="1300"/>
              <a:buNone/>
              <a:defRPr>
                <a:solidFill>
                  <a:schemeClr val="accent2"/>
                </a:solidFill>
              </a:defRPr>
            </a:lvl2pPr>
            <a:lvl3pPr marL="1371600" lvl="2" indent="-228600" algn="l">
              <a:lnSpc>
                <a:spcPct val="110000"/>
              </a:lnSpc>
              <a:spcBef>
                <a:spcPts val="700"/>
              </a:spcBef>
              <a:spcAft>
                <a:spcPts val="0"/>
              </a:spcAft>
              <a:buClr>
                <a:schemeClr val="accent2"/>
              </a:buClr>
              <a:buSzPts val="1300"/>
              <a:buNone/>
              <a:defRPr>
                <a:solidFill>
                  <a:schemeClr val="accent2"/>
                </a:solidFill>
              </a:defRPr>
            </a:lvl3pPr>
            <a:lvl4pPr marL="1828800" lvl="3" indent="-228600" algn="l">
              <a:lnSpc>
                <a:spcPct val="110000"/>
              </a:lnSpc>
              <a:spcBef>
                <a:spcPts val="700"/>
              </a:spcBef>
              <a:spcAft>
                <a:spcPts val="0"/>
              </a:spcAft>
              <a:buClr>
                <a:schemeClr val="accent2"/>
              </a:buClr>
              <a:buSzPts val="1300"/>
              <a:buNone/>
              <a:defRPr>
                <a:solidFill>
                  <a:schemeClr val="accent2"/>
                </a:solidFill>
              </a:defRPr>
            </a:lvl4pPr>
            <a:lvl5pPr marL="2286000" lvl="4" indent="-228600" algn="l">
              <a:lnSpc>
                <a:spcPct val="110000"/>
              </a:lnSpc>
              <a:spcBef>
                <a:spcPts val="700"/>
              </a:spcBef>
              <a:spcAft>
                <a:spcPts val="0"/>
              </a:spcAft>
              <a:buClr>
                <a:schemeClr val="accent2"/>
              </a:buClr>
              <a:buSzPts val="1300"/>
              <a:buNone/>
              <a:defRPr>
                <a:solidFill>
                  <a:schemeClr val="accent2"/>
                </a:solidFill>
              </a:defRPr>
            </a:lvl5pPr>
            <a:lvl6pPr marL="2743200" lvl="5" indent="-381000" algn="l">
              <a:lnSpc>
                <a:spcPct val="100000"/>
              </a:lnSpc>
              <a:spcBef>
                <a:spcPts val="7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
        <p:nvSpPr>
          <p:cNvPr id="35" name="Google Shape;35;g21394000be2_0_1880"/>
          <p:cNvSpPr txBox="1">
            <a:spLocks noGrp="1"/>
          </p:cNvSpPr>
          <p:nvPr>
            <p:ph type="title"/>
          </p:nvPr>
        </p:nvSpPr>
        <p:spPr>
          <a:xfrm>
            <a:off x="771787" y="696000"/>
            <a:ext cx="10559100" cy="777600"/>
          </a:xfrm>
          <a:prstGeom prst="rect">
            <a:avLst/>
          </a:prstGeom>
          <a:noFill/>
          <a:ln>
            <a:noFill/>
          </a:ln>
        </p:spPr>
        <p:txBody>
          <a:bodyPr spcFirstLastPara="1" wrap="square" lIns="0" tIns="0" rIns="0" bIns="0" anchor="t" anchorCtr="0">
            <a:noAutofit/>
          </a:bodyPr>
          <a:lstStyle>
            <a:lvl1pPr lvl="0" algn="l">
              <a:lnSpc>
                <a:spcPct val="111111"/>
              </a:lnSpc>
              <a:spcBef>
                <a:spcPts val="0"/>
              </a:spcBef>
              <a:spcAft>
                <a:spcPts val="0"/>
              </a:spcAft>
              <a:buClr>
                <a:schemeClr val="accent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6" name="Google Shape;36;g21394000be2_0_1880"/>
          <p:cNvSpPr txBox="1">
            <a:spLocks noGrp="1"/>
          </p:cNvSpPr>
          <p:nvPr>
            <p:ph type="body" idx="2"/>
          </p:nvPr>
        </p:nvSpPr>
        <p:spPr>
          <a:xfrm>
            <a:off x="6364625" y="2231591"/>
            <a:ext cx="4965900" cy="1097100"/>
          </a:xfrm>
          <a:prstGeom prst="rect">
            <a:avLst/>
          </a:prstGeom>
          <a:noFill/>
          <a:ln>
            <a:noFill/>
          </a:ln>
        </p:spPr>
        <p:txBody>
          <a:bodyPr spcFirstLastPara="1" wrap="square" lIns="0" tIns="0" rIns="0" bIns="0" anchor="t" anchorCtr="0">
            <a:noAutofit/>
          </a:bodyPr>
          <a:lstStyle>
            <a:lvl1pPr marL="457200" lvl="0" indent="-228600" algn="l">
              <a:lnSpc>
                <a:spcPct val="116666"/>
              </a:lnSpc>
              <a:spcBef>
                <a:spcPts val="0"/>
              </a:spcBef>
              <a:spcAft>
                <a:spcPts val="0"/>
              </a:spcAft>
              <a:buClr>
                <a:schemeClr val="accent1"/>
              </a:buClr>
              <a:buSzPts val="1600"/>
              <a:buNone/>
              <a:defRPr sz="1600" b="0">
                <a:solidFill>
                  <a:schemeClr val="accent1"/>
                </a:solidFill>
              </a:defRPr>
            </a:lvl1pPr>
            <a:lvl2pPr marL="914400" lvl="1" indent="-228600" algn="l">
              <a:lnSpc>
                <a:spcPct val="110000"/>
              </a:lnSpc>
              <a:spcBef>
                <a:spcPts val="700"/>
              </a:spcBef>
              <a:spcAft>
                <a:spcPts val="0"/>
              </a:spcAft>
              <a:buClr>
                <a:schemeClr val="accent2"/>
              </a:buClr>
              <a:buSzPts val="1300"/>
              <a:buNone/>
              <a:defRPr>
                <a:solidFill>
                  <a:schemeClr val="accent2"/>
                </a:solidFill>
              </a:defRPr>
            </a:lvl2pPr>
            <a:lvl3pPr marL="1371600" lvl="2" indent="-228600" algn="l">
              <a:lnSpc>
                <a:spcPct val="110000"/>
              </a:lnSpc>
              <a:spcBef>
                <a:spcPts val="700"/>
              </a:spcBef>
              <a:spcAft>
                <a:spcPts val="0"/>
              </a:spcAft>
              <a:buClr>
                <a:schemeClr val="accent2"/>
              </a:buClr>
              <a:buSzPts val="1300"/>
              <a:buNone/>
              <a:defRPr>
                <a:solidFill>
                  <a:schemeClr val="accent2"/>
                </a:solidFill>
              </a:defRPr>
            </a:lvl3pPr>
            <a:lvl4pPr marL="1828800" lvl="3" indent="-228600" algn="l">
              <a:lnSpc>
                <a:spcPct val="110000"/>
              </a:lnSpc>
              <a:spcBef>
                <a:spcPts val="700"/>
              </a:spcBef>
              <a:spcAft>
                <a:spcPts val="0"/>
              </a:spcAft>
              <a:buClr>
                <a:schemeClr val="accent2"/>
              </a:buClr>
              <a:buSzPts val="1300"/>
              <a:buNone/>
              <a:defRPr>
                <a:solidFill>
                  <a:schemeClr val="accent2"/>
                </a:solidFill>
              </a:defRPr>
            </a:lvl4pPr>
            <a:lvl5pPr marL="2286000" lvl="4" indent="-228600" algn="l">
              <a:lnSpc>
                <a:spcPct val="110000"/>
              </a:lnSpc>
              <a:spcBef>
                <a:spcPts val="700"/>
              </a:spcBef>
              <a:spcAft>
                <a:spcPts val="0"/>
              </a:spcAft>
              <a:buClr>
                <a:schemeClr val="accent2"/>
              </a:buClr>
              <a:buSzPts val="1300"/>
              <a:buNone/>
              <a:defRPr>
                <a:solidFill>
                  <a:schemeClr val="accent2"/>
                </a:solidFill>
              </a:defRPr>
            </a:lvl5pPr>
            <a:lvl6pPr marL="2743200" lvl="5" indent="-381000" algn="l">
              <a:lnSpc>
                <a:spcPct val="100000"/>
              </a:lnSpc>
              <a:spcBef>
                <a:spcPts val="7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
        <p:nvSpPr>
          <p:cNvPr id="37" name="Google Shape;37;g21394000be2_0_1880"/>
          <p:cNvSpPr txBox="1">
            <a:spLocks noGrp="1"/>
          </p:cNvSpPr>
          <p:nvPr>
            <p:ph type="body" idx="3"/>
          </p:nvPr>
        </p:nvSpPr>
        <p:spPr>
          <a:xfrm>
            <a:off x="6364627" y="3429001"/>
            <a:ext cx="4965900" cy="2510400"/>
          </a:xfrm>
          <a:prstGeom prst="rect">
            <a:avLst/>
          </a:prstGeom>
          <a:noFill/>
          <a:ln>
            <a:noFill/>
          </a:ln>
        </p:spPr>
        <p:txBody>
          <a:bodyPr spcFirstLastPara="1" wrap="square" lIns="0" tIns="0" rIns="0" bIns="0" anchor="t" anchorCtr="0">
            <a:noAutofit/>
          </a:bodyPr>
          <a:lstStyle>
            <a:lvl1pPr marL="457200" lvl="0" indent="-330200" algn="l">
              <a:lnSpc>
                <a:spcPct val="110000"/>
              </a:lnSpc>
              <a:spcBef>
                <a:spcPts val="0"/>
              </a:spcBef>
              <a:spcAft>
                <a:spcPts val="0"/>
              </a:spcAft>
              <a:buClr>
                <a:schemeClr val="accent2"/>
              </a:buClr>
              <a:buSzPts val="1600"/>
              <a:buFont typeface="Arial"/>
              <a:buChar char="•"/>
              <a:defRPr>
                <a:solidFill>
                  <a:schemeClr val="accent2"/>
                </a:solidFill>
              </a:defRPr>
            </a:lvl1pPr>
            <a:lvl2pPr marL="914400" lvl="1" indent="-330200" algn="l">
              <a:lnSpc>
                <a:spcPct val="110000"/>
              </a:lnSpc>
              <a:spcBef>
                <a:spcPts val="700"/>
              </a:spcBef>
              <a:spcAft>
                <a:spcPts val="0"/>
              </a:spcAft>
              <a:buClr>
                <a:schemeClr val="accent2"/>
              </a:buClr>
              <a:buSzPts val="1600"/>
              <a:buFont typeface="Arial"/>
              <a:buChar char="•"/>
              <a:defRPr>
                <a:solidFill>
                  <a:schemeClr val="accent2"/>
                </a:solidFill>
              </a:defRPr>
            </a:lvl2pPr>
            <a:lvl3pPr marL="1371600" lvl="2" indent="-330200" algn="l">
              <a:lnSpc>
                <a:spcPct val="110000"/>
              </a:lnSpc>
              <a:spcBef>
                <a:spcPts val="700"/>
              </a:spcBef>
              <a:spcAft>
                <a:spcPts val="0"/>
              </a:spcAft>
              <a:buClr>
                <a:schemeClr val="accent2"/>
              </a:buClr>
              <a:buSzPts val="1600"/>
              <a:buFont typeface="Arial"/>
              <a:buChar char="•"/>
              <a:defRPr>
                <a:solidFill>
                  <a:schemeClr val="accent2"/>
                </a:solidFill>
              </a:defRPr>
            </a:lvl3pPr>
            <a:lvl4pPr marL="1828800" lvl="3" indent="-330200" algn="l">
              <a:lnSpc>
                <a:spcPct val="110000"/>
              </a:lnSpc>
              <a:spcBef>
                <a:spcPts val="700"/>
              </a:spcBef>
              <a:spcAft>
                <a:spcPts val="0"/>
              </a:spcAft>
              <a:buClr>
                <a:schemeClr val="accent2"/>
              </a:buClr>
              <a:buSzPts val="1600"/>
              <a:buFont typeface="Arial"/>
              <a:buChar char="•"/>
              <a:defRPr>
                <a:solidFill>
                  <a:schemeClr val="accent2"/>
                </a:solidFill>
              </a:defRPr>
            </a:lvl4pPr>
            <a:lvl5pPr marL="2286000" lvl="4" indent="-330200" algn="l">
              <a:lnSpc>
                <a:spcPct val="110000"/>
              </a:lnSpc>
              <a:spcBef>
                <a:spcPts val="700"/>
              </a:spcBef>
              <a:spcAft>
                <a:spcPts val="0"/>
              </a:spcAft>
              <a:buClr>
                <a:schemeClr val="accent2"/>
              </a:buClr>
              <a:buSzPts val="1600"/>
              <a:buFont typeface="Arial"/>
              <a:buChar char="•"/>
              <a:defRPr>
                <a:solidFill>
                  <a:schemeClr val="accent2"/>
                </a:solidFill>
              </a:defRPr>
            </a:lvl5pPr>
            <a:lvl6pPr marL="2743200" lvl="5" indent="-381000" algn="l">
              <a:lnSpc>
                <a:spcPct val="100000"/>
              </a:lnSpc>
              <a:spcBef>
                <a:spcPts val="7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
        <p:nvSpPr>
          <p:cNvPr id="38" name="Google Shape;38;g21394000be2_0_1880"/>
          <p:cNvSpPr txBox="1">
            <a:spLocks noGrp="1"/>
          </p:cNvSpPr>
          <p:nvPr>
            <p:ph type="body" idx="4"/>
          </p:nvPr>
        </p:nvSpPr>
        <p:spPr>
          <a:xfrm>
            <a:off x="771787" y="1732039"/>
            <a:ext cx="2595600" cy="4207200"/>
          </a:xfrm>
          <a:prstGeom prst="rect">
            <a:avLst/>
          </a:prstGeom>
          <a:solidFill>
            <a:srgbClr val="F2F2F2"/>
          </a:solidFill>
          <a:ln>
            <a:noFill/>
          </a:ln>
        </p:spPr>
        <p:txBody>
          <a:bodyPr spcFirstLastPara="1" wrap="square" lIns="0" tIns="0" rIns="0" bIns="0" anchor="t" anchorCtr="0">
            <a:normAutofit/>
          </a:bodyPr>
          <a:lstStyle>
            <a:lvl1pPr marL="457200" lvl="0" indent="-228600" algn="l">
              <a:lnSpc>
                <a:spcPct val="137500"/>
              </a:lnSpc>
              <a:spcBef>
                <a:spcPts val="0"/>
              </a:spcBef>
              <a:spcAft>
                <a:spcPts val="0"/>
              </a:spcAft>
              <a:buClr>
                <a:schemeClr val="accent4"/>
              </a:buClr>
              <a:buSzPts val="1100"/>
              <a:buNone/>
              <a:defRPr sz="1100" i="1">
                <a:solidFill>
                  <a:schemeClr val="accent4"/>
                </a:solidFill>
              </a:defRPr>
            </a:lvl1pPr>
            <a:lvl2pPr marL="914400" lvl="1" indent="-228600" algn="l">
              <a:lnSpc>
                <a:spcPct val="61111"/>
              </a:lnSpc>
              <a:spcBef>
                <a:spcPts val="700"/>
              </a:spcBef>
              <a:spcAft>
                <a:spcPts val="0"/>
              </a:spcAft>
              <a:buClr>
                <a:schemeClr val="accent4"/>
              </a:buClr>
              <a:buSzPts val="2400"/>
              <a:buNone/>
              <a:defRPr/>
            </a:lvl2pPr>
            <a:lvl3pPr marL="1371600" lvl="2" indent="-228600" algn="l">
              <a:lnSpc>
                <a:spcPct val="61111"/>
              </a:lnSpc>
              <a:spcBef>
                <a:spcPts val="700"/>
              </a:spcBef>
              <a:spcAft>
                <a:spcPts val="0"/>
              </a:spcAft>
              <a:buClr>
                <a:schemeClr val="accent4"/>
              </a:buClr>
              <a:buSzPts val="2400"/>
              <a:buNone/>
              <a:defRPr/>
            </a:lvl3pPr>
            <a:lvl4pPr marL="1828800" lvl="3" indent="-228600" algn="l">
              <a:lnSpc>
                <a:spcPct val="61111"/>
              </a:lnSpc>
              <a:spcBef>
                <a:spcPts val="700"/>
              </a:spcBef>
              <a:spcAft>
                <a:spcPts val="0"/>
              </a:spcAft>
              <a:buClr>
                <a:schemeClr val="accent4"/>
              </a:buClr>
              <a:buSzPts val="2400"/>
              <a:buNone/>
              <a:defRPr/>
            </a:lvl4pPr>
            <a:lvl5pPr marL="2286000" lvl="4" indent="-228600" algn="l">
              <a:lnSpc>
                <a:spcPct val="61111"/>
              </a:lnSpc>
              <a:spcBef>
                <a:spcPts val="700"/>
              </a:spcBef>
              <a:spcAft>
                <a:spcPts val="0"/>
              </a:spcAft>
              <a:buClr>
                <a:schemeClr val="accent4"/>
              </a:buClr>
              <a:buSzPts val="2400"/>
              <a:buNone/>
              <a:defRPr/>
            </a:lvl5pPr>
            <a:lvl6pPr marL="2743200" lvl="5" indent="-381000" algn="l">
              <a:lnSpc>
                <a:spcPct val="100000"/>
              </a:lnSpc>
              <a:spcBef>
                <a:spcPts val="7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
        <p:nvSpPr>
          <p:cNvPr id="39" name="Google Shape;39;g21394000be2_0_1880"/>
          <p:cNvSpPr txBox="1">
            <a:spLocks noGrp="1"/>
          </p:cNvSpPr>
          <p:nvPr>
            <p:ph type="body" idx="5"/>
          </p:nvPr>
        </p:nvSpPr>
        <p:spPr>
          <a:xfrm>
            <a:off x="3392792" y="1732039"/>
            <a:ext cx="2595600" cy="4207200"/>
          </a:xfrm>
          <a:prstGeom prst="rect">
            <a:avLst/>
          </a:prstGeom>
          <a:solidFill>
            <a:srgbClr val="F2F2F2"/>
          </a:solidFill>
          <a:ln>
            <a:noFill/>
          </a:ln>
        </p:spPr>
        <p:txBody>
          <a:bodyPr spcFirstLastPara="1" wrap="square" lIns="0" tIns="0" rIns="0" bIns="0" anchor="t" anchorCtr="0">
            <a:normAutofit/>
          </a:bodyPr>
          <a:lstStyle>
            <a:lvl1pPr marL="457200" lvl="0" indent="-228600" algn="l">
              <a:lnSpc>
                <a:spcPct val="137500"/>
              </a:lnSpc>
              <a:spcBef>
                <a:spcPts val="0"/>
              </a:spcBef>
              <a:spcAft>
                <a:spcPts val="0"/>
              </a:spcAft>
              <a:buClr>
                <a:schemeClr val="accent4"/>
              </a:buClr>
              <a:buSzPts val="1100"/>
              <a:buNone/>
              <a:defRPr sz="1100" i="1">
                <a:solidFill>
                  <a:schemeClr val="accent4"/>
                </a:solidFill>
              </a:defRPr>
            </a:lvl1pPr>
            <a:lvl2pPr marL="914400" lvl="1" indent="-228600" algn="l">
              <a:lnSpc>
                <a:spcPct val="61111"/>
              </a:lnSpc>
              <a:spcBef>
                <a:spcPts val="700"/>
              </a:spcBef>
              <a:spcAft>
                <a:spcPts val="0"/>
              </a:spcAft>
              <a:buClr>
                <a:schemeClr val="accent4"/>
              </a:buClr>
              <a:buSzPts val="2400"/>
              <a:buNone/>
              <a:defRPr/>
            </a:lvl2pPr>
            <a:lvl3pPr marL="1371600" lvl="2" indent="-228600" algn="l">
              <a:lnSpc>
                <a:spcPct val="61111"/>
              </a:lnSpc>
              <a:spcBef>
                <a:spcPts val="700"/>
              </a:spcBef>
              <a:spcAft>
                <a:spcPts val="0"/>
              </a:spcAft>
              <a:buClr>
                <a:schemeClr val="accent4"/>
              </a:buClr>
              <a:buSzPts val="2400"/>
              <a:buNone/>
              <a:defRPr/>
            </a:lvl3pPr>
            <a:lvl4pPr marL="1828800" lvl="3" indent="-228600" algn="l">
              <a:lnSpc>
                <a:spcPct val="61111"/>
              </a:lnSpc>
              <a:spcBef>
                <a:spcPts val="700"/>
              </a:spcBef>
              <a:spcAft>
                <a:spcPts val="0"/>
              </a:spcAft>
              <a:buClr>
                <a:schemeClr val="accent4"/>
              </a:buClr>
              <a:buSzPts val="2400"/>
              <a:buNone/>
              <a:defRPr/>
            </a:lvl4pPr>
            <a:lvl5pPr marL="2286000" lvl="4" indent="-228600" algn="l">
              <a:lnSpc>
                <a:spcPct val="61111"/>
              </a:lnSpc>
              <a:spcBef>
                <a:spcPts val="700"/>
              </a:spcBef>
              <a:spcAft>
                <a:spcPts val="0"/>
              </a:spcAft>
              <a:buClr>
                <a:schemeClr val="accent4"/>
              </a:buClr>
              <a:buSzPts val="2400"/>
              <a:buNone/>
              <a:defRPr/>
            </a:lvl5pPr>
            <a:lvl6pPr marL="2743200" lvl="5" indent="-381000" algn="l">
              <a:lnSpc>
                <a:spcPct val="100000"/>
              </a:lnSpc>
              <a:spcBef>
                <a:spcPts val="7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Tree>
    <p:extLst>
      <p:ext uri="{BB962C8B-B14F-4D97-AF65-F5344CB8AC3E}">
        <p14:creationId xmlns:p14="http://schemas.microsoft.com/office/powerpoint/2010/main" val="2944660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2D52C3-A0C4-670A-AD14-4FA8D0CE5FB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077634C-38CD-4D14-2756-ECF3C606EA9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E623D8E-E72B-DE7F-7F3A-D9361A135083}"/>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5" name="Segnaposto piè di pagina 4">
            <a:extLst>
              <a:ext uri="{FF2B5EF4-FFF2-40B4-BE49-F238E27FC236}">
                <a16:creationId xmlns:a16="http://schemas.microsoft.com/office/drawing/2014/main" id="{99EE1081-9761-8509-DD98-06B46BCB0A4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853646F-D337-9E18-A03B-726528CEF63F}"/>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385614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C7F3883-890B-CD72-1C78-348CB86A9D9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9E07A457-E676-D892-D710-FA173EE7698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C93CAB0E-DF8D-0FFA-0ABC-C013F8EC9D34}"/>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5" name="Segnaposto piè di pagina 4">
            <a:extLst>
              <a:ext uri="{FF2B5EF4-FFF2-40B4-BE49-F238E27FC236}">
                <a16:creationId xmlns:a16="http://schemas.microsoft.com/office/drawing/2014/main" id="{75E4D09F-4BFE-691A-C160-53CBCB1D6FA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8C8A705-5567-3F6A-40D0-9F768C9DC150}"/>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2108495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6AD3DB5-5602-56DB-36D7-846AC9D8DB51}"/>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CE950EA-EB58-C4BB-25ED-5B63BC3533C8}"/>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B42DDD5-4474-5FB5-D432-1D8D0ABB2BFB}"/>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3A9F4698-B891-D4DD-ED51-56E704F5F81C}"/>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6" name="Segnaposto piè di pagina 5">
            <a:extLst>
              <a:ext uri="{FF2B5EF4-FFF2-40B4-BE49-F238E27FC236}">
                <a16:creationId xmlns:a16="http://schemas.microsoft.com/office/drawing/2014/main" id="{EC7CEA5B-2E28-3FB0-466C-8AEBC622914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699D229-4460-3660-4885-72B79EEDE615}"/>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2387545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FADDDBC-285A-46FD-E274-99AB200F148D}"/>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C679D11-A4AB-2983-4A8C-01F4276558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1EC877C7-6CA1-2D79-221C-2CE68A76D478}"/>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C557A85F-1818-4BA1-52E4-D1EA6B4A44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0CF01C2E-BA2F-6CB1-496A-1EDEEF1C6B33}"/>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1D61F355-6A77-949E-5C7E-3B16B68FAB24}"/>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8" name="Segnaposto piè di pagina 7">
            <a:extLst>
              <a:ext uri="{FF2B5EF4-FFF2-40B4-BE49-F238E27FC236}">
                <a16:creationId xmlns:a16="http://schemas.microsoft.com/office/drawing/2014/main" id="{740DF2C0-DAD8-7868-29B0-DDD34C6DCC01}"/>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50447C2-33A4-1C1F-BEA9-467977D2E89D}"/>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17466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6B606A-2FA3-229B-68F6-C5910249B9D4}"/>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1C4046EA-50CE-1CCF-0831-7756D12CECF8}"/>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4" name="Segnaposto piè di pagina 3">
            <a:extLst>
              <a:ext uri="{FF2B5EF4-FFF2-40B4-BE49-F238E27FC236}">
                <a16:creationId xmlns:a16="http://schemas.microsoft.com/office/drawing/2014/main" id="{87E460F2-F838-2810-08B1-6A2F2A2065EE}"/>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88F9D9B5-A003-D22A-6DBE-6EB63A290A4E}"/>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2305207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E38B0F70-BA1F-E307-0F44-ED59923485F0}"/>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3" name="Segnaposto piè di pagina 2">
            <a:extLst>
              <a:ext uri="{FF2B5EF4-FFF2-40B4-BE49-F238E27FC236}">
                <a16:creationId xmlns:a16="http://schemas.microsoft.com/office/drawing/2014/main" id="{B3F0E5C6-C35F-9997-5B1D-9B449BE6F71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41FF4DE9-22A1-1F2A-DDAC-B964FC65A188}"/>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3447300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B237390-33FB-DAF9-04B7-E6C4003DCA0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1B20A1A-6BBC-66F1-F4C1-6EF44E00B0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A68A23EF-1CDE-C8BE-EE5E-71FC3FB912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39128433-B840-9F34-39D6-58247E312C3A}"/>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6" name="Segnaposto piè di pagina 5">
            <a:extLst>
              <a:ext uri="{FF2B5EF4-FFF2-40B4-BE49-F238E27FC236}">
                <a16:creationId xmlns:a16="http://schemas.microsoft.com/office/drawing/2014/main" id="{73263296-8BD1-49AD-2735-1C5A7808F9A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B420073-FBD7-CB8E-E132-CC2099A817B2}"/>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780448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366121E-976E-F359-B249-5025C91CD1D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37750E05-93B8-47EE-4E99-F52C55294E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C385F2DA-931C-7EDE-7BF3-D953F4B87D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164F45D-8292-DF32-928A-4AE5A9CBF8C5}"/>
              </a:ext>
            </a:extLst>
          </p:cNvPr>
          <p:cNvSpPr>
            <a:spLocks noGrp="1"/>
          </p:cNvSpPr>
          <p:nvPr>
            <p:ph type="dt" sz="half" idx="10"/>
          </p:nvPr>
        </p:nvSpPr>
        <p:spPr/>
        <p:txBody>
          <a:bodyPr/>
          <a:lstStyle/>
          <a:p>
            <a:fld id="{4971E20D-40DA-452D-9FCC-672B175A873A}" type="datetimeFigureOut">
              <a:rPr lang="it-IT" smtClean="0"/>
              <a:t>16/10/2025</a:t>
            </a:fld>
            <a:endParaRPr lang="it-IT"/>
          </a:p>
        </p:txBody>
      </p:sp>
      <p:sp>
        <p:nvSpPr>
          <p:cNvPr id="6" name="Segnaposto piè di pagina 5">
            <a:extLst>
              <a:ext uri="{FF2B5EF4-FFF2-40B4-BE49-F238E27FC236}">
                <a16:creationId xmlns:a16="http://schemas.microsoft.com/office/drawing/2014/main" id="{51AA6AC1-C0F3-ED52-D41C-5DD8E1355B0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23CDE1C-1378-1869-A410-FF7B5D99E092}"/>
              </a:ext>
            </a:extLst>
          </p:cNvPr>
          <p:cNvSpPr>
            <a:spLocks noGrp="1"/>
          </p:cNvSpPr>
          <p:nvPr>
            <p:ph type="sldNum" sz="quarter" idx="12"/>
          </p:nvPr>
        </p:nvSpPr>
        <p:spPr/>
        <p:txBody>
          <a:bodyPr/>
          <a:lstStyle/>
          <a:p>
            <a:fld id="{924A1CA0-5BD4-46C0-9333-59DC34643C6B}" type="slidenum">
              <a:rPr lang="it-IT" smtClean="0"/>
              <a:t>‹N›</a:t>
            </a:fld>
            <a:endParaRPr lang="it-IT"/>
          </a:p>
        </p:txBody>
      </p:sp>
    </p:spTree>
    <p:extLst>
      <p:ext uri="{BB962C8B-B14F-4D97-AF65-F5344CB8AC3E}">
        <p14:creationId xmlns:p14="http://schemas.microsoft.com/office/powerpoint/2010/main" val="3435026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D3FBFF76-5F3F-5C20-6B99-110CAA0A36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0C9D1E8-E1EB-4F24-C6F1-54B9B9418F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53998A0-B390-FD90-7344-0899B21520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971E20D-40DA-452D-9FCC-672B175A873A}" type="datetimeFigureOut">
              <a:rPr lang="it-IT" smtClean="0"/>
              <a:t>16/10/2025</a:t>
            </a:fld>
            <a:endParaRPr lang="it-IT"/>
          </a:p>
        </p:txBody>
      </p:sp>
      <p:sp>
        <p:nvSpPr>
          <p:cNvPr id="5" name="Segnaposto piè di pagina 4">
            <a:extLst>
              <a:ext uri="{FF2B5EF4-FFF2-40B4-BE49-F238E27FC236}">
                <a16:creationId xmlns:a16="http://schemas.microsoft.com/office/drawing/2014/main" id="{46A4140E-36AC-A37F-82C5-1FE6AC83FA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089DCF0A-AF1E-57A7-A429-B5075AFCA8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24A1CA0-5BD4-46C0-9333-59DC34643C6B}" type="slidenum">
              <a:rPr lang="it-IT" smtClean="0"/>
              <a:t>‹N›</a:t>
            </a:fld>
            <a:endParaRPr lang="it-IT"/>
          </a:p>
        </p:txBody>
      </p:sp>
    </p:spTree>
    <p:extLst>
      <p:ext uri="{BB962C8B-B14F-4D97-AF65-F5344CB8AC3E}">
        <p14:creationId xmlns:p14="http://schemas.microsoft.com/office/powerpoint/2010/main" val="240781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hyperlink" Target="idp:11152;1" TargetMode="Externa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DCAFA65-3D7A-F472-857E-EAD1458E5CBE}"/>
              </a:ext>
            </a:extLst>
          </p:cNvPr>
          <p:cNvSpPr>
            <a:spLocks noGrp="1"/>
          </p:cNvSpPr>
          <p:nvPr>
            <p:ph type="ctrTitle"/>
          </p:nvPr>
        </p:nvSpPr>
        <p:spPr>
          <a:xfrm>
            <a:off x="7192925" y="962875"/>
            <a:ext cx="4905154" cy="2705358"/>
          </a:xfrm>
        </p:spPr>
        <p:txBody>
          <a:bodyPr>
            <a:noAutofit/>
          </a:bodyPr>
          <a:lstStyle/>
          <a:p>
            <a:r>
              <a:rPr lang="it-IT" sz="3600" dirty="0"/>
              <a:t>Consulenza pensionistica attraverso l'intelligenza artificiale?</a:t>
            </a:r>
            <a:br>
              <a:rPr lang="it-IT" sz="3600" dirty="0"/>
            </a:br>
            <a:r>
              <a:rPr lang="it-IT" sz="3600" dirty="0"/>
              <a:t>I contributi non</a:t>
            </a:r>
            <a:br>
              <a:rPr lang="it-IT" sz="3600" dirty="0"/>
            </a:br>
            <a:r>
              <a:rPr lang="it-IT" sz="3600" dirty="0"/>
              <a:t>versati</a:t>
            </a:r>
            <a:br>
              <a:rPr lang="it-IT" sz="3600" dirty="0"/>
            </a:br>
            <a:r>
              <a:rPr lang="it-IT" sz="3600" dirty="0"/>
              <a:t> e la rendita vitalizia</a:t>
            </a:r>
          </a:p>
        </p:txBody>
      </p:sp>
      <p:sp>
        <p:nvSpPr>
          <p:cNvPr id="3" name="Sottotitolo 2">
            <a:extLst>
              <a:ext uri="{FF2B5EF4-FFF2-40B4-BE49-F238E27FC236}">
                <a16:creationId xmlns:a16="http://schemas.microsoft.com/office/drawing/2014/main" id="{BD611279-A657-AD1D-3616-B28E7F2D04BD}"/>
              </a:ext>
            </a:extLst>
          </p:cNvPr>
          <p:cNvSpPr>
            <a:spLocks noGrp="1"/>
          </p:cNvSpPr>
          <p:nvPr>
            <p:ph type="subTitle" idx="1"/>
          </p:nvPr>
        </p:nvSpPr>
        <p:spPr>
          <a:xfrm>
            <a:off x="6948375" y="5800891"/>
            <a:ext cx="5989675" cy="1655762"/>
          </a:xfrm>
        </p:spPr>
        <p:txBody>
          <a:bodyPr>
            <a:normAutofit/>
          </a:bodyPr>
          <a:lstStyle/>
          <a:p>
            <a:r>
              <a:rPr lang="it-IT" sz="2000" dirty="0"/>
              <a:t>Antonello Orlando</a:t>
            </a:r>
          </a:p>
          <a:p>
            <a:r>
              <a:rPr lang="it-IT" sz="2000" dirty="0"/>
              <a:t>Consulente del Lavoro</a:t>
            </a:r>
          </a:p>
        </p:txBody>
      </p:sp>
      <p:pic>
        <p:nvPicPr>
          <p:cNvPr id="7" name="Immagine 6">
            <a:extLst>
              <a:ext uri="{FF2B5EF4-FFF2-40B4-BE49-F238E27FC236}">
                <a16:creationId xmlns:a16="http://schemas.microsoft.com/office/drawing/2014/main" id="{0A8113C4-D6E4-FC48-43E5-0FE35EF5DA09}"/>
              </a:ext>
            </a:extLst>
          </p:cNvPr>
          <p:cNvPicPr>
            <a:picLocks noChangeAspect="1"/>
          </p:cNvPicPr>
          <p:nvPr/>
        </p:nvPicPr>
        <p:blipFill>
          <a:blip r:embed="rId2"/>
          <a:stretch>
            <a:fillRect/>
          </a:stretch>
        </p:blipFill>
        <p:spPr>
          <a:xfrm>
            <a:off x="-153958" y="-154172"/>
            <a:ext cx="7002484" cy="7012172"/>
          </a:xfrm>
          <a:prstGeom prst="rect">
            <a:avLst/>
          </a:prstGeom>
        </p:spPr>
      </p:pic>
    </p:spTree>
    <p:extLst>
      <p:ext uri="{BB962C8B-B14F-4D97-AF65-F5344CB8AC3E}">
        <p14:creationId xmlns:p14="http://schemas.microsoft.com/office/powerpoint/2010/main" val="4066356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2822655" y="302581"/>
            <a:ext cx="6732935"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it-IT" sz="2400" b="1" dirty="0">
                <a:solidFill>
                  <a:srgbClr val="002060"/>
                </a:solidFill>
                <a:latin typeface="Comic Sans MS" pitchFamily="66" charset="0"/>
              </a:rPr>
              <a:t>PENSIONE ANTICIPATA</a:t>
            </a:r>
          </a:p>
        </p:txBody>
      </p:sp>
      <p:sp>
        <p:nvSpPr>
          <p:cNvPr id="6" name="Rectangle 2"/>
          <p:cNvSpPr>
            <a:spLocks noChangeArrowheads="1"/>
          </p:cNvSpPr>
          <p:nvPr/>
        </p:nvSpPr>
        <p:spPr bwMode="auto">
          <a:xfrm>
            <a:off x="2784839" y="1065938"/>
            <a:ext cx="6622326"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dirty="0">
                <a:latin typeface="Arial" charset="0"/>
              </a:rPr>
              <a:t>Per chi ha incominciato a versare contributi dopo il 31.12.1995:</a:t>
            </a:r>
          </a:p>
        </p:txBody>
      </p:sp>
      <p:sp>
        <p:nvSpPr>
          <p:cNvPr id="2" name="Rettangolo 1"/>
          <p:cNvSpPr/>
          <p:nvPr/>
        </p:nvSpPr>
        <p:spPr>
          <a:xfrm>
            <a:off x="2237753" y="1706183"/>
            <a:ext cx="8208912" cy="3970318"/>
          </a:xfrm>
          <a:prstGeom prst="rect">
            <a:avLst/>
          </a:prstGeom>
        </p:spPr>
        <p:txBody>
          <a:bodyPr wrap="square">
            <a:spAutoFit/>
          </a:bodyPr>
          <a:lstStyle/>
          <a:p>
            <a:pPr algn="just"/>
            <a:r>
              <a:rPr lang="it-IT" dirty="0">
                <a:latin typeface="Arial" charset="0"/>
              </a:rPr>
              <a:t>Per la pensione anticipata contributiva, il valore soglia è dal 2024 pari a 3 volte l’assegno sociale, da incrementare a 3,2 volte l’assegno sociale dal 2030 (il requisito è ridotto a 2,8 volte per le donne con 1 figlio e 2,6 volte per le donne con 2 o più figli).</a:t>
            </a:r>
          </a:p>
          <a:p>
            <a:pPr algn="just"/>
            <a:endParaRPr lang="it-IT" dirty="0">
              <a:latin typeface="Arial" charset="0"/>
            </a:endParaRPr>
          </a:p>
          <a:p>
            <a:pPr algn="just"/>
            <a:r>
              <a:rPr lang="it-IT" dirty="0">
                <a:latin typeface="Arial" charset="0"/>
              </a:rPr>
              <a:t>Per chi utilizza la facoltà di sommare la pensione Inps alla rendita dei fondi pensione per raggiungere il valore soglia per la pensione anticipata contributiva, </a:t>
            </a:r>
            <a:r>
              <a:rPr lang="it-IT" b="1" dirty="0">
                <a:latin typeface="Arial" charset="0"/>
              </a:rPr>
              <a:t>il requisito contributivo diventerà pari a 25 anni dal 2025 e, dal 2030, 30 anni di contributi effettivi</a:t>
            </a:r>
            <a:r>
              <a:rPr lang="it-IT" dirty="0">
                <a:latin typeface="Arial" charset="0"/>
              </a:rPr>
              <a:t>; una volta ottenuta la pensione contributiva, questa -fino al raggiungimento dell’età di vecchiaia- sarà incumulabile con qualsiasi reddito di lavoro dipendente o autonomo, fatti salvi i soli redditi di lavoro autonomo occasionale per un massimo di 5.000 euro lordi annui. Le modalità attuative della disposizione saranno illustrate da un decreto del Ministero del Lavoro di concerto con il MEF.</a:t>
            </a:r>
          </a:p>
        </p:txBody>
      </p:sp>
    </p:spTree>
    <p:extLst>
      <p:ext uri="{BB962C8B-B14F-4D97-AF65-F5344CB8AC3E}">
        <p14:creationId xmlns:p14="http://schemas.microsoft.com/office/powerpoint/2010/main" val="2254599516"/>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2822655" y="302581"/>
            <a:ext cx="6732935"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it-IT" sz="2400" b="1" dirty="0">
                <a:solidFill>
                  <a:srgbClr val="002060"/>
                </a:solidFill>
                <a:latin typeface="Comic Sans MS" pitchFamily="66" charset="0"/>
              </a:rPr>
              <a:t>PENSIONE ANTICIPATA</a:t>
            </a:r>
          </a:p>
        </p:txBody>
      </p:sp>
      <p:sp>
        <p:nvSpPr>
          <p:cNvPr id="6" name="Rectangle 2"/>
          <p:cNvSpPr>
            <a:spLocks noChangeArrowheads="1"/>
          </p:cNvSpPr>
          <p:nvPr/>
        </p:nvSpPr>
        <p:spPr bwMode="auto">
          <a:xfrm>
            <a:off x="2747021" y="745814"/>
            <a:ext cx="6622326"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dirty="0">
                <a:latin typeface="Arial" charset="0"/>
              </a:rPr>
              <a:t>Per chi ha incominciato a versare contributi dopo il 31.12.1995:</a:t>
            </a:r>
          </a:p>
        </p:txBody>
      </p:sp>
      <p:graphicFrame>
        <p:nvGraphicFramePr>
          <p:cNvPr id="3" name="Tabella 2">
            <a:extLst>
              <a:ext uri="{FF2B5EF4-FFF2-40B4-BE49-F238E27FC236}">
                <a16:creationId xmlns:a16="http://schemas.microsoft.com/office/drawing/2014/main" id="{33524D8C-9BD5-5B4C-1BF6-1247F26A9FB3}"/>
              </a:ext>
            </a:extLst>
          </p:cNvPr>
          <p:cNvGraphicFramePr>
            <a:graphicFrameLocks noGrp="1"/>
          </p:cNvGraphicFramePr>
          <p:nvPr/>
        </p:nvGraphicFramePr>
        <p:xfrm>
          <a:off x="984550" y="1159696"/>
          <a:ext cx="9659676" cy="5760720"/>
        </p:xfrm>
        <a:graphic>
          <a:graphicData uri="http://schemas.openxmlformats.org/drawingml/2006/table">
            <a:tbl>
              <a:tblPr firstRow="1" bandRow="1">
                <a:tableStyleId>{5C22544A-7EE6-4342-B048-85BDC9FD1C3A}</a:tableStyleId>
              </a:tblPr>
              <a:tblGrid>
                <a:gridCol w="3219892">
                  <a:extLst>
                    <a:ext uri="{9D8B030D-6E8A-4147-A177-3AD203B41FA5}">
                      <a16:colId xmlns:a16="http://schemas.microsoft.com/office/drawing/2014/main" val="3896355572"/>
                    </a:ext>
                  </a:extLst>
                </a:gridCol>
                <a:gridCol w="3219892">
                  <a:extLst>
                    <a:ext uri="{9D8B030D-6E8A-4147-A177-3AD203B41FA5}">
                      <a16:colId xmlns:a16="http://schemas.microsoft.com/office/drawing/2014/main" val="1396539021"/>
                    </a:ext>
                  </a:extLst>
                </a:gridCol>
                <a:gridCol w="3219892">
                  <a:extLst>
                    <a:ext uri="{9D8B030D-6E8A-4147-A177-3AD203B41FA5}">
                      <a16:colId xmlns:a16="http://schemas.microsoft.com/office/drawing/2014/main" val="2015957463"/>
                    </a:ext>
                  </a:extLst>
                </a:gridCol>
              </a:tblGrid>
              <a:tr h="822960">
                <a:tc>
                  <a:txBody>
                    <a:bodyPr/>
                    <a:lstStyle/>
                    <a:p>
                      <a:endParaRPr lang="it-IT" sz="1600" dirty="0"/>
                    </a:p>
                  </a:txBody>
                  <a:tcPr/>
                </a:tc>
                <a:tc>
                  <a:txBody>
                    <a:bodyPr/>
                    <a:lstStyle/>
                    <a:p>
                      <a:r>
                        <a:rPr lang="it-IT" sz="1600" dirty="0"/>
                        <a:t>Per chi ha solo la pensione Inps</a:t>
                      </a:r>
                    </a:p>
                  </a:txBody>
                  <a:tcPr/>
                </a:tc>
                <a:tc>
                  <a:txBody>
                    <a:bodyPr/>
                    <a:lstStyle/>
                    <a:p>
                      <a:r>
                        <a:rPr lang="it-IT" sz="1600" dirty="0"/>
                        <a:t>Per chi computa anche la rendita dei fondi pensione (prev.za complementare)</a:t>
                      </a:r>
                    </a:p>
                  </a:txBody>
                  <a:tcPr/>
                </a:tc>
                <a:extLst>
                  <a:ext uri="{0D108BD9-81ED-4DB2-BD59-A6C34878D82A}">
                    <a16:rowId xmlns:a16="http://schemas.microsoft.com/office/drawing/2014/main" val="2652677568"/>
                  </a:ext>
                </a:extLst>
              </a:tr>
              <a:tr h="335280">
                <a:tc>
                  <a:txBody>
                    <a:bodyPr/>
                    <a:lstStyle/>
                    <a:p>
                      <a:r>
                        <a:rPr lang="it-IT" sz="1600" b="1" dirty="0"/>
                        <a:t>Età</a:t>
                      </a:r>
                    </a:p>
                  </a:txBody>
                  <a:tcPr/>
                </a:tc>
                <a:tc>
                  <a:txBody>
                    <a:bodyPr/>
                    <a:lstStyle/>
                    <a:p>
                      <a:r>
                        <a:rPr lang="it-IT" sz="1600" dirty="0"/>
                        <a:t>64 anni</a:t>
                      </a:r>
                    </a:p>
                  </a:txBody>
                  <a:tcPr/>
                </a:tc>
                <a:tc>
                  <a:txBody>
                    <a:bodyPr/>
                    <a:lstStyle/>
                    <a:p>
                      <a:r>
                        <a:rPr lang="it-IT" sz="1600" dirty="0"/>
                        <a:t>64 anni</a:t>
                      </a:r>
                    </a:p>
                  </a:txBody>
                  <a:tcPr/>
                </a:tc>
                <a:extLst>
                  <a:ext uri="{0D108BD9-81ED-4DB2-BD59-A6C34878D82A}">
                    <a16:rowId xmlns:a16="http://schemas.microsoft.com/office/drawing/2014/main" val="2756793870"/>
                  </a:ext>
                </a:extLst>
              </a:tr>
              <a:tr h="822960">
                <a:tc>
                  <a:txBody>
                    <a:bodyPr/>
                    <a:lstStyle/>
                    <a:p>
                      <a:r>
                        <a:rPr lang="it-IT" sz="1600" b="1" dirty="0"/>
                        <a:t>Anzianità</a:t>
                      </a:r>
                    </a:p>
                  </a:txBody>
                  <a:tcPr/>
                </a:tc>
                <a:tc>
                  <a:txBody>
                    <a:bodyPr/>
                    <a:lstStyle/>
                    <a:p>
                      <a:r>
                        <a:rPr lang="it-IT" sz="1600" dirty="0"/>
                        <a:t>20 anni (effettivi)</a:t>
                      </a:r>
                    </a:p>
                  </a:txBody>
                  <a:tcPr/>
                </a:tc>
                <a:tc>
                  <a:txBody>
                    <a:bodyPr/>
                    <a:lstStyle/>
                    <a:p>
                      <a:r>
                        <a:rPr lang="it-IT" sz="1600" dirty="0"/>
                        <a:t>20 anni (effettivi) fino al 2024</a:t>
                      </a:r>
                    </a:p>
                    <a:p>
                      <a:r>
                        <a:rPr lang="it-IT" sz="1600" dirty="0"/>
                        <a:t>25 anni (effettivi) dal 2025</a:t>
                      </a:r>
                    </a:p>
                    <a:p>
                      <a:r>
                        <a:rPr lang="it-IT" sz="1600" dirty="0"/>
                        <a:t>30 anni (effettivi) dal 2030</a:t>
                      </a:r>
                    </a:p>
                  </a:txBody>
                  <a:tcPr/>
                </a:tc>
                <a:extLst>
                  <a:ext uri="{0D108BD9-81ED-4DB2-BD59-A6C34878D82A}">
                    <a16:rowId xmlns:a16="http://schemas.microsoft.com/office/drawing/2014/main" val="804519495"/>
                  </a:ext>
                </a:extLst>
              </a:tr>
              <a:tr h="822960">
                <a:tc>
                  <a:txBody>
                    <a:bodyPr/>
                    <a:lstStyle/>
                    <a:p>
                      <a:r>
                        <a:rPr lang="it-IT" sz="1600" b="1" dirty="0"/>
                        <a:t>Incumulabilità reddituale (eccezione 5.000 euro annui di lavoro aut. </a:t>
                      </a:r>
                      <a:r>
                        <a:rPr lang="it-IT" sz="1600" b="1" dirty="0" err="1"/>
                        <a:t>occ.le</a:t>
                      </a:r>
                      <a:r>
                        <a:rPr lang="it-IT" sz="1600" b="1" dirty="0"/>
                        <a:t>)</a:t>
                      </a:r>
                    </a:p>
                  </a:txBody>
                  <a:tcPr/>
                </a:tc>
                <a:tc>
                  <a:txBody>
                    <a:bodyPr/>
                    <a:lstStyle/>
                    <a:p>
                      <a:r>
                        <a:rPr lang="it-IT" sz="1600" dirty="0"/>
                        <a:t>No</a:t>
                      </a:r>
                    </a:p>
                  </a:txBody>
                  <a:tcPr/>
                </a:tc>
                <a:tc>
                  <a:txBody>
                    <a:bodyPr/>
                    <a:lstStyle/>
                    <a:p>
                      <a:r>
                        <a:rPr lang="it-IT" sz="1600" dirty="0"/>
                        <a:t>Si fino all’età di vecchiaia</a:t>
                      </a:r>
                    </a:p>
                  </a:txBody>
                  <a:tcPr/>
                </a:tc>
                <a:extLst>
                  <a:ext uri="{0D108BD9-81ED-4DB2-BD59-A6C34878D82A}">
                    <a16:rowId xmlns:a16="http://schemas.microsoft.com/office/drawing/2014/main" val="3801797000"/>
                  </a:ext>
                </a:extLst>
              </a:tr>
              <a:tr h="1798320">
                <a:tc>
                  <a:txBody>
                    <a:bodyPr/>
                    <a:lstStyle/>
                    <a:p>
                      <a:r>
                        <a:rPr lang="it-IT" sz="1600" b="1" dirty="0"/>
                        <a:t>Valore soglia</a:t>
                      </a:r>
                    </a:p>
                  </a:txBody>
                  <a:tcPr/>
                </a:tc>
                <a:tc>
                  <a:txBody>
                    <a:bodyPr/>
                    <a:lstStyle/>
                    <a:p>
                      <a:r>
                        <a:rPr lang="it-IT" sz="1600" dirty="0"/>
                        <a:t>3 volte </a:t>
                      </a:r>
                      <a:r>
                        <a:rPr lang="it-IT" sz="1600" dirty="0" err="1"/>
                        <a:t>l’a.s.</a:t>
                      </a:r>
                      <a:r>
                        <a:rPr lang="it-IT" sz="1600" dirty="0"/>
                        <a:t> per uomini e donne senza figli; 3,2 dal 2030</a:t>
                      </a:r>
                    </a:p>
                    <a:p>
                      <a:r>
                        <a:rPr lang="it-IT" sz="1600" dirty="0"/>
                        <a:t>2,8 volte </a:t>
                      </a:r>
                      <a:r>
                        <a:rPr lang="it-IT" sz="1600" dirty="0" err="1"/>
                        <a:t>l’a.s.</a:t>
                      </a:r>
                      <a:r>
                        <a:rPr lang="it-IT" sz="1600" dirty="0"/>
                        <a:t> per donne con 1 figlio</a:t>
                      </a:r>
                    </a:p>
                    <a:p>
                      <a:r>
                        <a:rPr lang="it-IT" sz="1600" dirty="0"/>
                        <a:t>2,6 volte </a:t>
                      </a:r>
                      <a:r>
                        <a:rPr lang="it-IT" sz="1600" dirty="0" err="1"/>
                        <a:t>l’a.s.</a:t>
                      </a:r>
                      <a:r>
                        <a:rPr lang="it-IT" sz="1600" dirty="0"/>
                        <a:t> per donne con 2 o più figli</a:t>
                      </a:r>
                    </a:p>
                  </a:txBody>
                  <a:tcPr/>
                </a:tc>
                <a:tc>
                  <a:txBody>
                    <a:bodyPr/>
                    <a:lstStyle/>
                    <a:p>
                      <a:r>
                        <a:rPr lang="it-IT" sz="1600" dirty="0"/>
                        <a:t>3 volte </a:t>
                      </a:r>
                      <a:r>
                        <a:rPr lang="it-IT" sz="1600" dirty="0" err="1"/>
                        <a:t>l’a.s.</a:t>
                      </a:r>
                      <a:r>
                        <a:rPr lang="it-IT" sz="1600" dirty="0"/>
                        <a:t> per uomini e donne senza figli; 3,2 dal 2030</a:t>
                      </a:r>
                    </a:p>
                    <a:p>
                      <a:r>
                        <a:rPr lang="it-IT" sz="1600" dirty="0"/>
                        <a:t>2,8 volte </a:t>
                      </a:r>
                      <a:r>
                        <a:rPr lang="it-IT" sz="1600" dirty="0" err="1"/>
                        <a:t>l’a.s.</a:t>
                      </a:r>
                      <a:r>
                        <a:rPr lang="it-IT" sz="1600" dirty="0"/>
                        <a:t> per donne con 1 figlio</a:t>
                      </a:r>
                    </a:p>
                    <a:p>
                      <a:r>
                        <a:rPr lang="it-IT" sz="1600" dirty="0"/>
                        <a:t>2,6 volte </a:t>
                      </a:r>
                      <a:r>
                        <a:rPr lang="it-IT" sz="1600" dirty="0" err="1"/>
                        <a:t>l’a.s.</a:t>
                      </a:r>
                      <a:r>
                        <a:rPr lang="it-IT" sz="1600" dirty="0"/>
                        <a:t> per donne con 2 o più figli</a:t>
                      </a:r>
                    </a:p>
                    <a:p>
                      <a:endParaRPr lang="it-IT" sz="1600" dirty="0"/>
                    </a:p>
                  </a:txBody>
                  <a:tcPr/>
                </a:tc>
                <a:extLst>
                  <a:ext uri="{0D108BD9-81ED-4DB2-BD59-A6C34878D82A}">
                    <a16:rowId xmlns:a16="http://schemas.microsoft.com/office/drawing/2014/main" val="436475589"/>
                  </a:ext>
                </a:extLst>
              </a:tr>
              <a:tr h="335280">
                <a:tc>
                  <a:txBody>
                    <a:bodyPr/>
                    <a:lstStyle/>
                    <a:p>
                      <a:r>
                        <a:rPr lang="it-IT" sz="1600" b="1" dirty="0"/>
                        <a:t>Finestra</a:t>
                      </a:r>
                    </a:p>
                  </a:txBody>
                  <a:tcPr/>
                </a:tc>
                <a:tc>
                  <a:txBody>
                    <a:bodyPr/>
                    <a:lstStyle/>
                    <a:p>
                      <a:r>
                        <a:rPr lang="it-IT" sz="1600" dirty="0"/>
                        <a:t>3 mesi</a:t>
                      </a:r>
                    </a:p>
                  </a:txBody>
                  <a:tcPr/>
                </a:tc>
                <a:tc>
                  <a:txBody>
                    <a:bodyPr/>
                    <a:lstStyle/>
                    <a:p>
                      <a:r>
                        <a:rPr lang="it-IT" sz="1600" dirty="0"/>
                        <a:t>3 mesi</a:t>
                      </a:r>
                    </a:p>
                  </a:txBody>
                  <a:tcPr/>
                </a:tc>
                <a:extLst>
                  <a:ext uri="{0D108BD9-81ED-4DB2-BD59-A6C34878D82A}">
                    <a16:rowId xmlns:a16="http://schemas.microsoft.com/office/drawing/2014/main" val="2854427353"/>
                  </a:ext>
                </a:extLst>
              </a:tr>
              <a:tr h="822960">
                <a:tc>
                  <a:txBody>
                    <a:bodyPr/>
                    <a:lstStyle/>
                    <a:p>
                      <a:r>
                        <a:rPr lang="it-IT" sz="1600" b="1" dirty="0"/>
                        <a:t>Tetto massimo</a:t>
                      </a:r>
                    </a:p>
                  </a:txBody>
                  <a:tcPr/>
                </a:tc>
                <a:tc>
                  <a:txBody>
                    <a:bodyPr/>
                    <a:lstStyle/>
                    <a:p>
                      <a:r>
                        <a:rPr lang="it-IT" sz="1600" dirty="0"/>
                        <a:t>5 volte il T.M. fino all’età di vecchiaia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600" dirty="0"/>
                        <a:t>5 volte il T.M. fino all’età di vecchiaia</a:t>
                      </a:r>
                    </a:p>
                    <a:p>
                      <a:endParaRPr lang="it-IT" sz="1600" dirty="0"/>
                    </a:p>
                  </a:txBody>
                  <a:tcPr/>
                </a:tc>
                <a:extLst>
                  <a:ext uri="{0D108BD9-81ED-4DB2-BD59-A6C34878D82A}">
                    <a16:rowId xmlns:a16="http://schemas.microsoft.com/office/drawing/2014/main" val="1758924754"/>
                  </a:ext>
                </a:extLst>
              </a:tr>
            </a:tbl>
          </a:graphicData>
        </a:graphic>
      </p:graphicFrame>
    </p:spTree>
    <p:extLst>
      <p:ext uri="{BB962C8B-B14F-4D97-AF65-F5344CB8AC3E}">
        <p14:creationId xmlns:p14="http://schemas.microsoft.com/office/powerpoint/2010/main" val="77059654"/>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1A56592-0069-9F55-0911-274A9637EB57}"/>
              </a:ext>
            </a:extLst>
          </p:cNvPr>
          <p:cNvSpPr>
            <a:spLocks noGrp="1"/>
          </p:cNvSpPr>
          <p:nvPr>
            <p:ph type="title"/>
          </p:nvPr>
        </p:nvSpPr>
        <p:spPr/>
        <p:txBody>
          <a:bodyPr/>
          <a:lstStyle/>
          <a:p>
            <a:r>
              <a:rPr lang="it-IT" dirty="0"/>
              <a:t>Prospettive di riforma 2026	</a:t>
            </a:r>
          </a:p>
        </p:txBody>
      </p:sp>
      <p:sp>
        <p:nvSpPr>
          <p:cNvPr id="3" name="Segnaposto contenuto 2">
            <a:extLst>
              <a:ext uri="{FF2B5EF4-FFF2-40B4-BE49-F238E27FC236}">
                <a16:creationId xmlns:a16="http://schemas.microsoft.com/office/drawing/2014/main" id="{C51DE895-66F2-BDC3-0EF5-28B66BA53E28}"/>
              </a:ext>
            </a:extLst>
          </p:cNvPr>
          <p:cNvSpPr>
            <a:spLocks noGrp="1"/>
          </p:cNvSpPr>
          <p:nvPr>
            <p:ph idx="1"/>
          </p:nvPr>
        </p:nvSpPr>
        <p:spPr/>
        <p:txBody>
          <a:bodyPr>
            <a:normAutofit/>
          </a:bodyPr>
          <a:lstStyle/>
          <a:p>
            <a:r>
              <a:rPr lang="it-IT" sz="3200" dirty="0"/>
              <a:t>Nuovo semestre: finalità e modalità</a:t>
            </a:r>
          </a:p>
          <a:p>
            <a:r>
              <a:rPr lang="it-IT" sz="3200" dirty="0"/>
              <a:t>Una nuova piattaforma ufficiale informativa: nuovi ruoli per i CDL</a:t>
            </a:r>
          </a:p>
        </p:txBody>
      </p:sp>
    </p:spTree>
    <p:extLst>
      <p:ext uri="{BB962C8B-B14F-4D97-AF65-F5344CB8AC3E}">
        <p14:creationId xmlns:p14="http://schemas.microsoft.com/office/powerpoint/2010/main" val="2848801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544C461-EF2A-7D9E-C4CF-CCE723635198}"/>
              </a:ext>
            </a:extLst>
          </p:cNvPr>
          <p:cNvSpPr>
            <a:spLocks noGrp="1"/>
          </p:cNvSpPr>
          <p:nvPr>
            <p:ph type="ctrTitle"/>
          </p:nvPr>
        </p:nvSpPr>
        <p:spPr/>
        <p:txBody>
          <a:bodyPr/>
          <a:lstStyle/>
          <a:p>
            <a:r>
              <a:rPr lang="it-IT" dirty="0"/>
              <a:t>Collegato Lavoro</a:t>
            </a:r>
          </a:p>
        </p:txBody>
      </p:sp>
      <p:sp>
        <p:nvSpPr>
          <p:cNvPr id="3" name="Sottotitolo 2">
            <a:extLst>
              <a:ext uri="{FF2B5EF4-FFF2-40B4-BE49-F238E27FC236}">
                <a16:creationId xmlns:a16="http://schemas.microsoft.com/office/drawing/2014/main" id="{8FB5D9DA-2B09-6704-84EE-A2D9F6FB9A13}"/>
              </a:ext>
            </a:extLst>
          </p:cNvPr>
          <p:cNvSpPr>
            <a:spLocks noGrp="1"/>
          </p:cNvSpPr>
          <p:nvPr>
            <p:ph type="subTitle" idx="1"/>
          </p:nvPr>
        </p:nvSpPr>
        <p:spPr/>
        <p:txBody>
          <a:bodyPr/>
          <a:lstStyle/>
          <a:p>
            <a:r>
              <a:rPr lang="it-IT" dirty="0"/>
              <a:t>L. 203/2024</a:t>
            </a:r>
          </a:p>
        </p:txBody>
      </p:sp>
    </p:spTree>
    <p:extLst>
      <p:ext uri="{BB962C8B-B14F-4D97-AF65-F5344CB8AC3E}">
        <p14:creationId xmlns:p14="http://schemas.microsoft.com/office/powerpoint/2010/main" val="786958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55B1E-719F-E2B7-B81C-EF4300C55FA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5C8941B-08B0-C7AA-E045-11F046DAE85B}"/>
              </a:ext>
            </a:extLst>
          </p:cNvPr>
          <p:cNvSpPr>
            <a:spLocks noGrp="1"/>
          </p:cNvSpPr>
          <p:nvPr>
            <p:ph type="title"/>
          </p:nvPr>
        </p:nvSpPr>
        <p:spPr>
          <a:xfrm>
            <a:off x="786808" y="361506"/>
            <a:ext cx="10072577" cy="718556"/>
          </a:xfrm>
        </p:spPr>
        <p:txBody>
          <a:bodyPr>
            <a:noAutofit/>
          </a:bodyPr>
          <a:lstStyle/>
          <a:p>
            <a:r>
              <a:rPr lang="it-IT" sz="2400" b="1" dirty="0"/>
              <a:t>Art. 30</a:t>
            </a:r>
            <a:r>
              <a:rPr lang="it-IT" sz="2400" dirty="0"/>
              <a:t>: Modifiche alla rendita vitalizia</a:t>
            </a:r>
          </a:p>
        </p:txBody>
      </p:sp>
      <p:sp>
        <p:nvSpPr>
          <p:cNvPr id="5" name="Rectangle 1">
            <a:extLst>
              <a:ext uri="{FF2B5EF4-FFF2-40B4-BE49-F238E27FC236}">
                <a16:creationId xmlns:a16="http://schemas.microsoft.com/office/drawing/2014/main" id="{4212A544-D1AA-DFBF-E319-3BA1DADCDE0F}"/>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ts val="800"/>
              </a:spcAft>
            </a:pPr>
            <a:br>
              <a:rPr lang="it-IT" altLang="it-IT" sz="2400" dirty="0">
                <a:latin typeface="Arial" panose="020B0604020202020204" pitchFamily="34" charset="0"/>
              </a:rPr>
            </a:br>
            <a:endParaRPr lang="it-IT" altLang="it-IT" sz="2400" dirty="0">
              <a:latin typeface="Arial" panose="020B0604020202020204" pitchFamily="34" charset="0"/>
            </a:endParaRPr>
          </a:p>
        </p:txBody>
      </p:sp>
      <p:sp>
        <p:nvSpPr>
          <p:cNvPr id="6" name="Segnaposto contenuto 5">
            <a:extLst>
              <a:ext uri="{FF2B5EF4-FFF2-40B4-BE49-F238E27FC236}">
                <a16:creationId xmlns:a16="http://schemas.microsoft.com/office/drawing/2014/main" id="{8F4BA2AD-5C7B-D454-C9E9-A88F936823B2}"/>
              </a:ext>
            </a:extLst>
          </p:cNvPr>
          <p:cNvSpPr>
            <a:spLocks noGrp="1"/>
          </p:cNvSpPr>
          <p:nvPr>
            <p:ph idx="1"/>
          </p:nvPr>
        </p:nvSpPr>
        <p:spPr>
          <a:xfrm>
            <a:off x="246288" y="1371600"/>
            <a:ext cx="11698720" cy="5124894"/>
          </a:xfrm>
        </p:spPr>
        <p:txBody>
          <a:bodyPr>
            <a:noAutofit/>
          </a:bodyPr>
          <a:lstStyle/>
          <a:p>
            <a:pPr marL="285750" indent="-285750" algn="just">
              <a:buFont typeface="Arial" panose="020B0604020202020204" pitchFamily="34" charset="0"/>
              <a:buChar char="•"/>
            </a:pPr>
            <a:r>
              <a:rPr lang="it-IT" sz="2400" dirty="0"/>
              <a:t>Una volta prescritto, in 5 anni e 10 mesi (</a:t>
            </a:r>
            <a:r>
              <a:rPr lang="it-IT" sz="2400" dirty="0" err="1"/>
              <a:t>D.l.</a:t>
            </a:r>
            <a:r>
              <a:rPr lang="it-IT" sz="2400" dirty="0"/>
              <a:t> 18 e 183/2020), il termine per il pagamento dei contributi, il lavoratore o il datore di lavoro possono rimediare alla omissione contributiva mediante il riscatto della costituzione di rendita vitalizia ex art. 13 L. 1338/1962. La giurisprudenza (in particolare Corte Cass. S.U. n. 21302/2017) ha però stabilito che il diritto ad azionare tale rendita si prescrive in 10 anni dalla prescrizione dei contributi (per un totale di 15 anni da oggi o dal momento di interruzione della prescrizione).</a:t>
            </a:r>
          </a:p>
          <a:p>
            <a:pPr marL="285750" indent="-285750" algn="just">
              <a:buFont typeface="Arial" panose="020B0604020202020204" pitchFamily="34" charset="0"/>
              <a:buChar char="•"/>
            </a:pPr>
            <a:r>
              <a:rPr lang="it-IT" sz="2400" dirty="0"/>
              <a:t>L’art. 30 del collegato lavoro introduce la possibilità di richiesta all’INPS </a:t>
            </a:r>
            <a:r>
              <a:rPr lang="it-IT" sz="2400" b="1" dirty="0"/>
              <a:t>da parte del solo lavoratore </a:t>
            </a:r>
            <a:r>
              <a:rPr lang="it-IT" sz="2400" dirty="0"/>
              <a:t>e con onere a suo carico una volta intervenuta la prescrizione di un riscatto che crei una omologa copertura ai fini del diritto e della misura pensionistica nei periodi oggetto di evasione contributiva prescritti. Il lavoratore fornirà all'INPS le prove del rapporto di lavoro e della misura della retribuzione (secondo le modalità descritte già nella Circolare Inps n. 78/2019.</a:t>
            </a:r>
          </a:p>
        </p:txBody>
      </p:sp>
    </p:spTree>
    <p:extLst>
      <p:ext uri="{BB962C8B-B14F-4D97-AF65-F5344CB8AC3E}">
        <p14:creationId xmlns:p14="http://schemas.microsoft.com/office/powerpoint/2010/main" val="1327411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55B1E-719F-E2B7-B81C-EF4300C55FA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5C8941B-08B0-C7AA-E045-11F046DAE85B}"/>
              </a:ext>
            </a:extLst>
          </p:cNvPr>
          <p:cNvSpPr>
            <a:spLocks noGrp="1"/>
          </p:cNvSpPr>
          <p:nvPr>
            <p:ph type="title"/>
          </p:nvPr>
        </p:nvSpPr>
        <p:spPr>
          <a:xfrm>
            <a:off x="786808" y="361506"/>
            <a:ext cx="10072577" cy="718556"/>
          </a:xfrm>
        </p:spPr>
        <p:txBody>
          <a:bodyPr>
            <a:noAutofit/>
          </a:bodyPr>
          <a:lstStyle/>
          <a:p>
            <a:r>
              <a:rPr lang="it-IT" sz="2400" b="1" dirty="0"/>
              <a:t>Art. 30</a:t>
            </a:r>
            <a:r>
              <a:rPr lang="it-IT" sz="2400" dirty="0"/>
              <a:t>: Modifiche alla rendita vitalizia</a:t>
            </a:r>
          </a:p>
        </p:txBody>
      </p:sp>
      <p:sp>
        <p:nvSpPr>
          <p:cNvPr id="5" name="Rectangle 1">
            <a:extLst>
              <a:ext uri="{FF2B5EF4-FFF2-40B4-BE49-F238E27FC236}">
                <a16:creationId xmlns:a16="http://schemas.microsoft.com/office/drawing/2014/main" id="{4212A544-D1AA-DFBF-E319-3BA1DADCDE0F}"/>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ts val="800"/>
              </a:spcAft>
            </a:pPr>
            <a:br>
              <a:rPr lang="it-IT" altLang="it-IT" sz="2400" dirty="0">
                <a:latin typeface="Arial" panose="020B0604020202020204" pitchFamily="34" charset="0"/>
              </a:rPr>
            </a:br>
            <a:endParaRPr lang="it-IT" altLang="it-IT" sz="2400" dirty="0">
              <a:latin typeface="Arial" panose="020B0604020202020204" pitchFamily="34" charset="0"/>
            </a:endParaRPr>
          </a:p>
        </p:txBody>
      </p:sp>
      <p:sp>
        <p:nvSpPr>
          <p:cNvPr id="6" name="Segnaposto contenuto 5">
            <a:extLst>
              <a:ext uri="{FF2B5EF4-FFF2-40B4-BE49-F238E27FC236}">
                <a16:creationId xmlns:a16="http://schemas.microsoft.com/office/drawing/2014/main" id="{8F4BA2AD-5C7B-D454-C9E9-A88F936823B2}"/>
              </a:ext>
            </a:extLst>
          </p:cNvPr>
          <p:cNvSpPr>
            <a:spLocks noGrp="1"/>
          </p:cNvSpPr>
          <p:nvPr>
            <p:ph idx="1"/>
          </p:nvPr>
        </p:nvSpPr>
        <p:spPr>
          <a:xfrm>
            <a:off x="246288" y="1371600"/>
            <a:ext cx="11698720" cy="5124894"/>
          </a:xfrm>
        </p:spPr>
        <p:txBody>
          <a:bodyPr>
            <a:noAutofit/>
          </a:bodyPr>
          <a:lstStyle/>
          <a:p>
            <a:pPr marL="285750" indent="-285750" algn="just">
              <a:buFont typeface="Arial" panose="020B0604020202020204" pitchFamily="34" charset="0"/>
              <a:buChar char="•"/>
            </a:pPr>
            <a:r>
              <a:rPr lang="it-IT" sz="2400" dirty="0"/>
              <a:t>Resta comunque salvo il diritto al risarcimento del danno da parte del lavoratore nei confronti del datore di lavoro. La misura dell’onere finanziario è determinata secondo i medesimi criteri vigenti per la costituzione di rendita vitalizia, con versamento all’INPS di una riserva matematica per i periodi ante 1996 o con metodo a percentuale per i periodi di competenza del calcolo contributivo.</a:t>
            </a:r>
          </a:p>
          <a:p>
            <a:pPr marL="285750" indent="-285750" algn="just">
              <a:buFont typeface="Arial" panose="020B0604020202020204" pitchFamily="34" charset="0"/>
              <a:buChar char="•"/>
            </a:pPr>
            <a:r>
              <a:rPr lang="it-IT" sz="2400" dirty="0"/>
              <a:t>Grazie a tale norma, Inps riesaminerà le centinaia di pratiche di costituzione di rendita vitalizia a oggi sospese per colpa dell’orientamento del 2017 giurisprudenziale mai recepito ufficialmente da una prassi </a:t>
            </a:r>
            <a:r>
              <a:rPr lang="it-IT" sz="2400" dirty="0" err="1"/>
              <a:t>inps</a:t>
            </a:r>
            <a:r>
              <a:rPr lang="it-IT" sz="2400" dirty="0"/>
              <a:t>.</a:t>
            </a:r>
          </a:p>
        </p:txBody>
      </p:sp>
    </p:spTree>
    <p:extLst>
      <p:ext uri="{BB962C8B-B14F-4D97-AF65-F5344CB8AC3E}">
        <p14:creationId xmlns:p14="http://schemas.microsoft.com/office/powerpoint/2010/main" val="885358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55B1E-719F-E2B7-B81C-EF4300C55FA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5C8941B-08B0-C7AA-E045-11F046DAE85B}"/>
              </a:ext>
            </a:extLst>
          </p:cNvPr>
          <p:cNvSpPr>
            <a:spLocks noGrp="1"/>
          </p:cNvSpPr>
          <p:nvPr>
            <p:ph type="title"/>
          </p:nvPr>
        </p:nvSpPr>
        <p:spPr>
          <a:xfrm>
            <a:off x="776175" y="361506"/>
            <a:ext cx="10072577" cy="718556"/>
          </a:xfrm>
        </p:spPr>
        <p:txBody>
          <a:bodyPr>
            <a:noAutofit/>
          </a:bodyPr>
          <a:lstStyle/>
          <a:p>
            <a:r>
              <a:rPr lang="it-IT" sz="2400" b="1" dirty="0"/>
              <a:t>Circolare n. 78/2019 Inps</a:t>
            </a:r>
            <a:endParaRPr lang="it-IT" sz="2400" dirty="0"/>
          </a:p>
        </p:txBody>
      </p:sp>
      <p:sp>
        <p:nvSpPr>
          <p:cNvPr id="5" name="Rectangle 1">
            <a:extLst>
              <a:ext uri="{FF2B5EF4-FFF2-40B4-BE49-F238E27FC236}">
                <a16:creationId xmlns:a16="http://schemas.microsoft.com/office/drawing/2014/main" id="{4212A544-D1AA-DFBF-E319-3BA1DADCDE0F}"/>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ts val="800"/>
              </a:spcAft>
            </a:pPr>
            <a:br>
              <a:rPr lang="it-IT" altLang="it-IT" sz="2400" dirty="0">
                <a:latin typeface="Arial" panose="020B0604020202020204" pitchFamily="34" charset="0"/>
              </a:rPr>
            </a:br>
            <a:endParaRPr lang="it-IT" altLang="it-IT" sz="2400" dirty="0">
              <a:latin typeface="Arial" panose="020B0604020202020204" pitchFamily="34" charset="0"/>
            </a:endParaRPr>
          </a:p>
        </p:txBody>
      </p:sp>
      <p:sp>
        <p:nvSpPr>
          <p:cNvPr id="6" name="Segnaposto contenuto 5">
            <a:extLst>
              <a:ext uri="{FF2B5EF4-FFF2-40B4-BE49-F238E27FC236}">
                <a16:creationId xmlns:a16="http://schemas.microsoft.com/office/drawing/2014/main" id="{8F4BA2AD-5C7B-D454-C9E9-A88F936823B2}"/>
              </a:ext>
            </a:extLst>
          </p:cNvPr>
          <p:cNvSpPr>
            <a:spLocks noGrp="1"/>
          </p:cNvSpPr>
          <p:nvPr>
            <p:ph idx="1"/>
          </p:nvPr>
        </p:nvSpPr>
        <p:spPr>
          <a:xfrm>
            <a:off x="246288" y="1371600"/>
            <a:ext cx="11698720" cy="5124894"/>
          </a:xfrm>
        </p:spPr>
        <p:txBody>
          <a:bodyPr>
            <a:noAutofit/>
          </a:bodyPr>
          <a:lstStyle/>
          <a:p>
            <a:pPr marL="0" indent="0" algn="just">
              <a:buNone/>
            </a:pPr>
            <a:r>
              <a:rPr lang="it-IT" sz="1600" b="1" i="0" dirty="0">
                <a:solidFill>
                  <a:srgbClr val="000000"/>
                </a:solidFill>
                <a:effectLst/>
                <a:latin typeface="Verdana" panose="020B0604030504040204" pitchFamily="34" charset="0"/>
              </a:rPr>
              <a:t>7. Determinazione dell’onere per la costituzione di rendita vitalizia con riferimento ai periodi che si collocano nel sistema contributivo della futura pensione</a:t>
            </a:r>
          </a:p>
          <a:p>
            <a:pPr algn="just"/>
            <a:r>
              <a:rPr lang="it-IT" sz="1600" b="0" i="0" dirty="0">
                <a:solidFill>
                  <a:srgbClr val="000000"/>
                </a:solidFill>
                <a:effectLst/>
                <a:latin typeface="Verdana" panose="020B0604030504040204" pitchFamily="34" charset="0"/>
              </a:rPr>
              <a:t>Le regole in materia di determinazione degli oneri di riscatto sono dettate dall’articolo 2 del </a:t>
            </a:r>
            <a:r>
              <a:rPr lang="it-IT" sz="1600" b="0" i="0" dirty="0" err="1">
                <a:solidFill>
                  <a:srgbClr val="000000"/>
                </a:solidFill>
                <a:effectLst/>
                <a:latin typeface="Verdana" panose="020B0604030504040204" pitchFamily="34" charset="0"/>
              </a:rPr>
              <a:t>D.lgs</a:t>
            </a:r>
            <a:r>
              <a:rPr lang="it-IT" sz="1600" b="0" i="0" dirty="0">
                <a:solidFill>
                  <a:srgbClr val="000000"/>
                </a:solidFill>
                <a:effectLst/>
                <a:latin typeface="Verdana" panose="020B0604030504040204" pitchFamily="34" charset="0"/>
              </a:rPr>
              <a:t> n. 184/1997. L'onere è determinato con le norme che disciplinano la liquidazione della pensione con il sistema retributivo o con quello contributivo, tenuto conto della collocazione temporale dei periodi oggetto di riscatto, anche ai fini del computo delle anzianità previste dall'articolo 1, commi 12 e 13, della legge n. 335 del 1995.</a:t>
            </a:r>
          </a:p>
          <a:p>
            <a:pPr algn="just"/>
            <a:r>
              <a:rPr lang="it-IT" sz="1600" b="0" i="0" dirty="0">
                <a:solidFill>
                  <a:srgbClr val="000000"/>
                </a:solidFill>
                <a:effectLst/>
                <a:latin typeface="Verdana" panose="020B0604030504040204" pitchFamily="34" charset="0"/>
              </a:rPr>
              <a:t>Per i periodi che si collocano nel sistema di “calcolo retributivo” l’onere è quantificato in termini di “riserva matematica” determinata in base alla retribuzione effettiva o convenzionale del periodo oggetto di costituzione di rendita vitalizia.</a:t>
            </a:r>
          </a:p>
          <a:p>
            <a:pPr algn="just"/>
            <a:r>
              <a:rPr lang="it-IT" sz="1600" b="0" i="0" dirty="0">
                <a:solidFill>
                  <a:srgbClr val="000000"/>
                </a:solidFill>
                <a:effectLst/>
                <a:latin typeface="Verdana" panose="020B0604030504040204" pitchFamily="34" charset="0"/>
              </a:rPr>
              <a:t>Relativamente ai periodi per i quali la relativa quota di pensione andrebbe calcolata con il sistema contributivo, il corrispondente onere è invece determinato, per espressa disposizione di legge, applicando l'aliquota contributiva in vigore alla data di presentazione della domanda di riscatto, nella misura prevista per il versamento della contribuzione obbligatoria dovuta alla gestione pensionistica dove opera il riscatto stesso. Ai fini del calcolo, la retribuzione di riferimento cui va applicata la predetta aliquota contributiva, è quella assoggettata a contribuzione nei dodici mesi meno remoti rispetto alla data della domanda.</a:t>
            </a:r>
          </a:p>
          <a:p>
            <a:pPr algn="just"/>
            <a:r>
              <a:rPr lang="it-IT" sz="1600" b="0" i="0" dirty="0">
                <a:solidFill>
                  <a:srgbClr val="000000"/>
                </a:solidFill>
                <a:effectLst/>
                <a:latin typeface="Verdana" panose="020B0604030504040204" pitchFamily="34" charset="0"/>
              </a:rPr>
              <a:t>Per effetto di quanto disposto dall’articolo 4 del </a:t>
            </a:r>
            <a:r>
              <a:rPr lang="it-IT" sz="1600" b="0" i="0" dirty="0" err="1">
                <a:solidFill>
                  <a:srgbClr val="000000"/>
                </a:solidFill>
                <a:effectLst/>
                <a:latin typeface="Verdana" panose="020B0604030504040204" pitchFamily="34" charset="0"/>
              </a:rPr>
              <a:t>D.lgs</a:t>
            </a:r>
            <a:r>
              <a:rPr lang="it-IT" sz="1600" b="0" i="0" dirty="0">
                <a:solidFill>
                  <a:srgbClr val="000000"/>
                </a:solidFill>
                <a:effectLst/>
                <a:latin typeface="Verdana" panose="020B0604030504040204" pitchFamily="34" charset="0"/>
              </a:rPr>
              <a:t> n. 184 del 1997, le disposizioni sopra richiamate sono estese a tutti i casi di riscatto per i quali, ai fini del calcolo dell'onere, si applica l'articolo 13 della legge n. 1338 del 1962. La disposizione estende, quindi, a tutti i periodi oggetto di riscatto, per i quali la relativa quota di pensione andrebbe calcolata con il sistema contributivo, le medesime modalità di determinazione dell’onere e di valorizzazione del periodo stabilite per il riscatto dei periodi universitari collocati nel sistema contributivo.</a:t>
            </a:r>
          </a:p>
        </p:txBody>
      </p:sp>
    </p:spTree>
    <p:extLst>
      <p:ext uri="{BB962C8B-B14F-4D97-AF65-F5344CB8AC3E}">
        <p14:creationId xmlns:p14="http://schemas.microsoft.com/office/powerpoint/2010/main" val="1010816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a:extLst>
              <a:ext uri="{FF2B5EF4-FFF2-40B4-BE49-F238E27FC236}">
                <a16:creationId xmlns:a16="http://schemas.microsoft.com/office/drawing/2014/main" id="{E2D9981E-30DD-E73D-F793-6670A0051FAA}"/>
              </a:ext>
            </a:extLst>
          </p:cNvPr>
          <p:cNvGraphicFramePr/>
          <p:nvPr/>
        </p:nvGraphicFramePr>
        <p:xfrm>
          <a:off x="457200" y="584200"/>
          <a:ext cx="11480800" cy="553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006292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F345220-141E-F3A5-657C-EA8A1411D762}"/>
              </a:ext>
            </a:extLst>
          </p:cNvPr>
          <p:cNvSpPr>
            <a:spLocks noGrp="1"/>
          </p:cNvSpPr>
          <p:nvPr>
            <p:ph type="title"/>
          </p:nvPr>
        </p:nvSpPr>
        <p:spPr/>
        <p:txBody>
          <a:bodyPr/>
          <a:lstStyle/>
          <a:p>
            <a:r>
              <a:rPr lang="it-IT" dirty="0"/>
              <a:t>Circ. 48/2025 Inps</a:t>
            </a:r>
          </a:p>
        </p:txBody>
      </p:sp>
      <p:sp>
        <p:nvSpPr>
          <p:cNvPr id="3" name="Segnaposto contenuto 2">
            <a:extLst>
              <a:ext uri="{FF2B5EF4-FFF2-40B4-BE49-F238E27FC236}">
                <a16:creationId xmlns:a16="http://schemas.microsoft.com/office/drawing/2014/main" id="{70C4F5C3-894A-27E5-EA04-0C600B632DFF}"/>
              </a:ext>
            </a:extLst>
          </p:cNvPr>
          <p:cNvSpPr>
            <a:spLocks noGrp="1"/>
          </p:cNvSpPr>
          <p:nvPr>
            <p:ph idx="1"/>
          </p:nvPr>
        </p:nvSpPr>
        <p:spPr/>
        <p:txBody>
          <a:bodyPr>
            <a:normAutofit fontScale="85000" lnSpcReduction="20000"/>
          </a:bodyPr>
          <a:lstStyle/>
          <a:p>
            <a:pPr marL="0" indent="0">
              <a:buNone/>
            </a:pPr>
            <a:r>
              <a:rPr lang="it-IT" i="1" dirty="0"/>
              <a:t>Verifica prodromica Inps</a:t>
            </a:r>
          </a:p>
          <a:p>
            <a:r>
              <a:rPr lang="it-IT" dirty="0"/>
              <a:t>Il nuovo diritto, contenuto nel comma settimo, dunque, è attribuito al lavoratore, in via esclusiva e non sostitutiva del datore di lavoro, e sorge solo quando sia prescritto il diritto di chiedere la rendita vitalizia ai sensi dei commi primo e quinto dell’articolo 13 della legge n. 1338 del 1962, ovvero quando, in forza della maturata prescrizione, la rendita vitalizia non possa più essere richiesta all’Istituto né dal datore di lavoro ai sensi del comma primo né dal lavoratore ai sensi del comma quinto in sostituzione del datore di lavoro.</a:t>
            </a:r>
          </a:p>
          <a:p>
            <a:pPr marL="0" indent="0">
              <a:buNone/>
            </a:pPr>
            <a:endParaRPr lang="it-IT" dirty="0"/>
          </a:p>
          <a:p>
            <a:r>
              <a:rPr lang="it-IT" dirty="0"/>
              <a:t>Pertanto, al fine di appurare se l’istanza inoltrata dal lavoratore sia riconducibile alla fattispecie di cui al comma settimo dell’articolo 13 deve essere necessariamente verificato se il diritto previsto nel comma quinto del medesimo articolo sia prescritto.</a:t>
            </a:r>
          </a:p>
          <a:p>
            <a:pPr marL="0" indent="0">
              <a:buNone/>
            </a:pPr>
            <a:endParaRPr lang="it-IT" dirty="0"/>
          </a:p>
        </p:txBody>
      </p:sp>
    </p:spTree>
    <p:extLst>
      <p:ext uri="{BB962C8B-B14F-4D97-AF65-F5344CB8AC3E}">
        <p14:creationId xmlns:p14="http://schemas.microsoft.com/office/powerpoint/2010/main" val="3877250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2DD96-F70D-1EBB-7ACD-1A1DA54270E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B320435-DBA6-F551-3FE9-18C9962F9443}"/>
              </a:ext>
            </a:extLst>
          </p:cNvPr>
          <p:cNvSpPr>
            <a:spLocks noGrp="1"/>
          </p:cNvSpPr>
          <p:nvPr>
            <p:ph type="title"/>
          </p:nvPr>
        </p:nvSpPr>
        <p:spPr/>
        <p:txBody>
          <a:bodyPr/>
          <a:lstStyle/>
          <a:p>
            <a:r>
              <a:rPr lang="it-IT" dirty="0"/>
              <a:t>Circ. 48/2025 Inps</a:t>
            </a:r>
          </a:p>
        </p:txBody>
      </p:sp>
      <p:sp>
        <p:nvSpPr>
          <p:cNvPr id="3" name="Segnaposto contenuto 2">
            <a:extLst>
              <a:ext uri="{FF2B5EF4-FFF2-40B4-BE49-F238E27FC236}">
                <a16:creationId xmlns:a16="http://schemas.microsoft.com/office/drawing/2014/main" id="{7D64424B-CBE3-E392-7188-D9DAFBA7A4A2}"/>
              </a:ext>
            </a:extLst>
          </p:cNvPr>
          <p:cNvSpPr>
            <a:spLocks noGrp="1"/>
          </p:cNvSpPr>
          <p:nvPr>
            <p:ph idx="1"/>
          </p:nvPr>
        </p:nvSpPr>
        <p:spPr/>
        <p:txBody>
          <a:bodyPr>
            <a:normAutofit fontScale="77500" lnSpcReduction="20000"/>
          </a:bodyPr>
          <a:lstStyle/>
          <a:p>
            <a:pPr marL="0" indent="0">
              <a:buNone/>
            </a:pPr>
            <a:r>
              <a:rPr lang="it-IT" i="1" dirty="0"/>
              <a:t>Verifica prodromica Inps</a:t>
            </a:r>
          </a:p>
          <a:p>
            <a:r>
              <a:rPr lang="it-IT" dirty="0"/>
              <a:t>Sul piano operativo, si evidenzia la necessità che le Strutture territoriali, nell’esaminare le domande di costituzione della rendita vitalizia, tengano presente che, sulla base dell’orientamento ormai consolidato della giurisprudenza e presupposto dal comma settimo aggiunto all’articolo 13 della legge n. 1338 del 1962, è soggetto alla ordinaria prescrizione decennale sia il diritto del datore di lavoro di cui al comma primo tanto quello conseguente del lavoratore di cui al comma quinto del medesimo articolo 13.</a:t>
            </a:r>
          </a:p>
          <a:p>
            <a:r>
              <a:rPr lang="it-IT" dirty="0">
                <a:solidFill>
                  <a:srgbClr val="FF0000"/>
                </a:solidFill>
              </a:rPr>
              <a:t>La prescrizione decennale inizia a decorrere dal momento in cui il diritto può essere fatto valere, ovvero dal giorno di scadenza del termine di prescrizione dei contributi che il datore di lavoro avrebbe dovuto versare e non ha versato (data di prescrizione del credito contributivo dell’INPS). </a:t>
            </a:r>
          </a:p>
          <a:p>
            <a:r>
              <a:rPr lang="it-IT" dirty="0"/>
              <a:t>In concreto, la costituzione della rendita vitalizia ai sensi dei commi primo e quinto dell’articolo 13 in argomento </a:t>
            </a:r>
            <a:r>
              <a:rPr lang="it-IT" dirty="0">
                <a:solidFill>
                  <a:srgbClr val="FF0000"/>
                </a:solidFill>
              </a:rPr>
              <a:t>può essere richiesta </a:t>
            </a:r>
            <a:r>
              <a:rPr lang="it-IT" b="1" dirty="0">
                <a:solidFill>
                  <a:srgbClr val="FF0000"/>
                </a:solidFill>
              </a:rPr>
              <a:t>entro dieci anni</a:t>
            </a:r>
            <a:r>
              <a:rPr lang="it-IT" dirty="0">
                <a:solidFill>
                  <a:srgbClr val="FF0000"/>
                </a:solidFill>
              </a:rPr>
              <a:t> decorrenti dalla data di prescrizione dei contributi (in base ai criteri e alle norme tempo per tempo vigenti).</a:t>
            </a:r>
          </a:p>
          <a:p>
            <a:pPr marL="0" indent="0">
              <a:buNone/>
            </a:pPr>
            <a:endParaRPr lang="it-IT" dirty="0"/>
          </a:p>
        </p:txBody>
      </p:sp>
    </p:spTree>
    <p:extLst>
      <p:ext uri="{BB962C8B-B14F-4D97-AF65-F5344CB8AC3E}">
        <p14:creationId xmlns:p14="http://schemas.microsoft.com/office/powerpoint/2010/main" val="498915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48AE946-47E9-3B6E-5078-1CDB7F41129C}"/>
              </a:ext>
            </a:extLst>
          </p:cNvPr>
          <p:cNvSpPr>
            <a:spLocks noGrp="1"/>
          </p:cNvSpPr>
          <p:nvPr>
            <p:ph type="title"/>
          </p:nvPr>
        </p:nvSpPr>
        <p:spPr/>
        <p:txBody>
          <a:bodyPr/>
          <a:lstStyle/>
          <a:p>
            <a:r>
              <a:rPr lang="it-IT" dirty="0"/>
              <a:t>Spazi di interazione con I.A.</a:t>
            </a:r>
          </a:p>
        </p:txBody>
      </p:sp>
      <p:sp>
        <p:nvSpPr>
          <p:cNvPr id="3" name="Segnaposto contenuto 2">
            <a:extLst>
              <a:ext uri="{FF2B5EF4-FFF2-40B4-BE49-F238E27FC236}">
                <a16:creationId xmlns:a16="http://schemas.microsoft.com/office/drawing/2014/main" id="{B03C96D5-C711-A81C-CC91-FF2A472B3CD7}"/>
              </a:ext>
            </a:extLst>
          </p:cNvPr>
          <p:cNvSpPr>
            <a:spLocks noGrp="1"/>
          </p:cNvSpPr>
          <p:nvPr>
            <p:ph idx="1"/>
          </p:nvPr>
        </p:nvSpPr>
        <p:spPr/>
        <p:txBody>
          <a:bodyPr>
            <a:normAutofit/>
          </a:bodyPr>
          <a:lstStyle/>
          <a:p>
            <a:pPr algn="just"/>
            <a:r>
              <a:rPr lang="it-IT" sz="3600" dirty="0"/>
              <a:t>Motori di calcolo attualmente in uso (MLP, Carpe PC, motori accessibili da web, motori ufficiali Inps con Spid degli assicurati)</a:t>
            </a:r>
          </a:p>
          <a:p>
            <a:pPr algn="just"/>
            <a:r>
              <a:rPr lang="it-IT" sz="3600" dirty="0"/>
              <a:t>Costruzione di IA e di utilities: quale resta lo spazio di azione del professionista?</a:t>
            </a:r>
          </a:p>
        </p:txBody>
      </p:sp>
    </p:spTree>
    <p:extLst>
      <p:ext uri="{BB962C8B-B14F-4D97-AF65-F5344CB8AC3E}">
        <p14:creationId xmlns:p14="http://schemas.microsoft.com/office/powerpoint/2010/main" val="2382025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EC3BF-3C53-A85F-60DD-E8C7777B07B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69E7A9F-1E31-B021-2C1D-1D83A4FF5FE6}"/>
              </a:ext>
            </a:extLst>
          </p:cNvPr>
          <p:cNvSpPr>
            <a:spLocks noGrp="1"/>
          </p:cNvSpPr>
          <p:nvPr>
            <p:ph type="title"/>
          </p:nvPr>
        </p:nvSpPr>
        <p:spPr/>
        <p:txBody>
          <a:bodyPr/>
          <a:lstStyle/>
          <a:p>
            <a:r>
              <a:rPr lang="it-IT" dirty="0"/>
              <a:t>Circ. 48/2025 Inps</a:t>
            </a:r>
          </a:p>
        </p:txBody>
      </p:sp>
      <p:sp>
        <p:nvSpPr>
          <p:cNvPr id="3" name="Segnaposto contenuto 2">
            <a:extLst>
              <a:ext uri="{FF2B5EF4-FFF2-40B4-BE49-F238E27FC236}">
                <a16:creationId xmlns:a16="http://schemas.microsoft.com/office/drawing/2014/main" id="{0A9B8B0D-3C32-A5C7-06F2-AE9052011693}"/>
              </a:ext>
            </a:extLst>
          </p:cNvPr>
          <p:cNvSpPr>
            <a:spLocks noGrp="1"/>
          </p:cNvSpPr>
          <p:nvPr>
            <p:ph idx="1"/>
          </p:nvPr>
        </p:nvSpPr>
        <p:spPr/>
        <p:txBody>
          <a:bodyPr>
            <a:normAutofit fontScale="85000" lnSpcReduction="20000"/>
          </a:bodyPr>
          <a:lstStyle/>
          <a:p>
            <a:pPr marL="0" indent="0">
              <a:buNone/>
            </a:pPr>
            <a:r>
              <a:rPr lang="it-IT" dirty="0"/>
              <a:t>Possono verificarsi le seguenti possibilità:</a:t>
            </a:r>
          </a:p>
          <a:p>
            <a:endParaRPr lang="it-IT" dirty="0"/>
          </a:p>
          <a:p>
            <a:r>
              <a:rPr lang="it-IT" dirty="0"/>
              <a:t>a) richiesta all’INPS, da parte del datore di lavoro, di costituzione della rendita vitalizia reversibile, soggetta a prescrizione (primo comma);</a:t>
            </a:r>
          </a:p>
          <a:p>
            <a:pPr marL="0" indent="0">
              <a:buNone/>
            </a:pPr>
            <a:r>
              <a:rPr lang="it-IT" dirty="0"/>
              <a:t> </a:t>
            </a:r>
          </a:p>
          <a:p>
            <a:r>
              <a:rPr lang="it-IT" dirty="0"/>
              <a:t>b) omologa richiesta (in via sostitutiva) da parte del lavoratore, per i casi in cui questi non possa ottenere dal datore di lavoro la costituzione della rendita vitalizia, soggetta a prescrizione (comma quinto);</a:t>
            </a:r>
          </a:p>
          <a:p>
            <a:pPr marL="0" indent="0">
              <a:buNone/>
            </a:pPr>
            <a:r>
              <a:rPr lang="it-IT" dirty="0"/>
              <a:t> </a:t>
            </a:r>
          </a:p>
          <a:p>
            <a:r>
              <a:rPr lang="it-IT" dirty="0"/>
              <a:t>c)  richiesta da parte del lavoratore, in proprio, con onere interamente a proprio carico - una volta intervenuta la prescrizione del diritto di cui alle precedenti lettere a) e b) – non soggetta a prescrizione (comma settimo).</a:t>
            </a:r>
          </a:p>
          <a:p>
            <a:r>
              <a:rPr lang="it-IT" dirty="0"/>
              <a:t> </a:t>
            </a:r>
          </a:p>
          <a:p>
            <a:pPr marL="0" indent="0">
              <a:buNone/>
            </a:pPr>
            <a:endParaRPr lang="it-IT" dirty="0"/>
          </a:p>
        </p:txBody>
      </p:sp>
    </p:spTree>
    <p:extLst>
      <p:ext uri="{BB962C8B-B14F-4D97-AF65-F5344CB8AC3E}">
        <p14:creationId xmlns:p14="http://schemas.microsoft.com/office/powerpoint/2010/main" val="88672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736EA-D4EC-CDBE-31DC-77B3F3E7AFA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DC353E9-7A4D-E16A-632E-148B89859BC5}"/>
              </a:ext>
            </a:extLst>
          </p:cNvPr>
          <p:cNvSpPr>
            <a:spLocks noGrp="1"/>
          </p:cNvSpPr>
          <p:nvPr>
            <p:ph type="title"/>
          </p:nvPr>
        </p:nvSpPr>
        <p:spPr/>
        <p:txBody>
          <a:bodyPr/>
          <a:lstStyle/>
          <a:p>
            <a:r>
              <a:rPr lang="it-IT" dirty="0"/>
              <a:t>Circ. 48/2025 Inps</a:t>
            </a:r>
          </a:p>
        </p:txBody>
      </p:sp>
      <p:sp>
        <p:nvSpPr>
          <p:cNvPr id="3" name="Segnaposto contenuto 2">
            <a:extLst>
              <a:ext uri="{FF2B5EF4-FFF2-40B4-BE49-F238E27FC236}">
                <a16:creationId xmlns:a16="http://schemas.microsoft.com/office/drawing/2014/main" id="{FB9DDEF0-62C8-192D-F5C9-52377B649FBF}"/>
              </a:ext>
            </a:extLst>
          </p:cNvPr>
          <p:cNvSpPr>
            <a:spLocks noGrp="1"/>
          </p:cNvSpPr>
          <p:nvPr>
            <p:ph idx="1"/>
          </p:nvPr>
        </p:nvSpPr>
        <p:spPr/>
        <p:txBody>
          <a:bodyPr>
            <a:normAutofit fontScale="55000" lnSpcReduction="20000"/>
          </a:bodyPr>
          <a:lstStyle/>
          <a:p>
            <a:pPr marL="0" indent="0">
              <a:buNone/>
            </a:pPr>
            <a:r>
              <a:rPr lang="it-IT" sz="2900" b="1" dirty="0"/>
              <a:t>5.1 Istanza presentata dal datore di lavoro</a:t>
            </a:r>
            <a:endParaRPr lang="it-IT" sz="2900" dirty="0"/>
          </a:p>
          <a:p>
            <a:r>
              <a:rPr lang="it-IT" sz="2900" dirty="0"/>
              <a:t>Nel caso in cui l’istanza sia presentata dal datore di lavoro e il diritto di cui ai commi primo e quinto dell’articolo 13 in argomento non sia prescritto, la stessa deve essere esaminata nel merito. Diversamente, l’istanza deve essere respinta per intervenuta prescrizione. Non è prevista, infatti, per il datore di lavoro la facoltà di attivare la costituzione della rendita vitalizia ai sensi del comma settimo, facoltà riconosciuta esclusivamente al lavoratore e ai suoi superstiti.      </a:t>
            </a:r>
          </a:p>
          <a:p>
            <a:pPr marL="0" indent="0">
              <a:buNone/>
            </a:pPr>
            <a:r>
              <a:rPr lang="it-IT" sz="2900" b="1" dirty="0"/>
              <a:t>5.2 Istanza presentata dal lavoratore o dai suoi superstiti</a:t>
            </a:r>
            <a:endParaRPr lang="it-IT" sz="2900" dirty="0"/>
          </a:p>
          <a:p>
            <a:r>
              <a:rPr lang="it-IT" sz="2900" dirty="0"/>
              <a:t>Nel caso in cui l’istanza sia presentata dal lavoratore, o dai suoi superstiti, e </a:t>
            </a:r>
            <a:r>
              <a:rPr lang="it-IT" sz="2900" b="1" dirty="0"/>
              <a:t>non risulti prescritto</a:t>
            </a:r>
            <a:r>
              <a:rPr lang="it-IT" sz="2900" dirty="0"/>
              <a:t> il diritto di cui ai commi primo e quinto dell’articolo 13, l’istanza deve essere considerata inoltrata, in via sostitutiva, ai sensi del comma quinto del medesimo articolo 13 della legge n. 1338 del 1962, con tutto quanto ne consegue, anche in base a quanto illustrato al successivo paragrafo 6 della presente circolare.</a:t>
            </a:r>
          </a:p>
          <a:p>
            <a:r>
              <a:rPr lang="it-IT" sz="2900" dirty="0"/>
              <a:t>Nel caso in cui, invece, il diritto di cui ai commi primo e quinto dell’articolo 13 </a:t>
            </a:r>
            <a:r>
              <a:rPr lang="it-IT" sz="2900" b="1" dirty="0"/>
              <a:t>risulti prescritto</a:t>
            </a:r>
            <a:r>
              <a:rPr lang="it-IT" sz="2900" dirty="0"/>
              <a:t> bisogna distinguere:</a:t>
            </a:r>
          </a:p>
          <a:p>
            <a:pPr marL="0" indent="0">
              <a:buNone/>
            </a:pPr>
            <a:r>
              <a:rPr lang="it-IT" sz="2900" dirty="0"/>
              <a:t>-    se l’istanza è stata presentata </a:t>
            </a:r>
            <a:r>
              <a:rPr lang="it-IT" sz="2900" b="1" dirty="0"/>
              <a:t>prima</a:t>
            </a:r>
            <a:r>
              <a:rPr lang="it-IT" sz="2900" dirty="0"/>
              <a:t> dell’entrata in vigore della legge n. 203 del 2024 e ancora giacente, in relazione al generale principio di efficienza e di non aggravio del procedimento amministrativo, la medesima deve considerarsi inoltrata ai sensi del comma settimo dell’articolo 13 della legge n. 1338 del 1962, ed essere definita d’ufficio come se fosse presentata alla data di entrata in vigore della legge, con onere calcolato al tale data;</a:t>
            </a:r>
          </a:p>
          <a:p>
            <a:pPr marL="0" indent="0">
              <a:buNone/>
            </a:pPr>
            <a:r>
              <a:rPr lang="it-IT" sz="2900" dirty="0"/>
              <a:t>-    se l’istanza è presentata </a:t>
            </a:r>
            <a:r>
              <a:rPr lang="it-IT" sz="2900" b="1" dirty="0"/>
              <a:t>a decorrere</a:t>
            </a:r>
            <a:r>
              <a:rPr lang="it-IT" sz="2900" dirty="0"/>
              <a:t> dall’entrata in vigore della legge n. 203/2024 deve considerarsi inoltrata ai sensi del comma settimo dell’articolo 13 della legge n. 1338 del 1962, e la data della domanda coincide con quella di presentazione.</a:t>
            </a:r>
          </a:p>
          <a:p>
            <a:pPr marL="0" indent="0">
              <a:buNone/>
            </a:pPr>
            <a:endParaRPr lang="it-IT" dirty="0"/>
          </a:p>
        </p:txBody>
      </p:sp>
    </p:spTree>
    <p:extLst>
      <p:ext uri="{BB962C8B-B14F-4D97-AF65-F5344CB8AC3E}">
        <p14:creationId xmlns:p14="http://schemas.microsoft.com/office/powerpoint/2010/main" val="4082198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56810-D250-6282-2F68-A45B909C6CC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EC84754-10D7-5AEC-A078-C057C1E4DBC4}"/>
              </a:ext>
            </a:extLst>
          </p:cNvPr>
          <p:cNvSpPr>
            <a:spLocks noGrp="1"/>
          </p:cNvSpPr>
          <p:nvPr>
            <p:ph type="title"/>
          </p:nvPr>
        </p:nvSpPr>
        <p:spPr/>
        <p:txBody>
          <a:bodyPr/>
          <a:lstStyle/>
          <a:p>
            <a:r>
              <a:rPr lang="it-IT" dirty="0"/>
              <a:t>Circ. 48/2025 Inps</a:t>
            </a:r>
          </a:p>
        </p:txBody>
      </p:sp>
      <p:sp>
        <p:nvSpPr>
          <p:cNvPr id="3" name="Segnaposto contenuto 2">
            <a:extLst>
              <a:ext uri="{FF2B5EF4-FFF2-40B4-BE49-F238E27FC236}">
                <a16:creationId xmlns:a16="http://schemas.microsoft.com/office/drawing/2014/main" id="{46F38D12-CDDC-9D3E-BEDB-757547591BCF}"/>
              </a:ext>
            </a:extLst>
          </p:cNvPr>
          <p:cNvSpPr>
            <a:spLocks noGrp="1"/>
          </p:cNvSpPr>
          <p:nvPr>
            <p:ph idx="1"/>
          </p:nvPr>
        </p:nvSpPr>
        <p:spPr/>
        <p:txBody>
          <a:bodyPr>
            <a:normAutofit fontScale="92500" lnSpcReduction="20000"/>
          </a:bodyPr>
          <a:lstStyle/>
          <a:p>
            <a:r>
              <a:rPr lang="it-IT" dirty="0"/>
              <a:t>In ogni caso in cui l’istanza sia accolta come istanza presentata ai sensi del comma settimo dell’articolo 13 della legge n. 1338 del 1962, nel relativo provvedimento </a:t>
            </a:r>
            <a:r>
              <a:rPr lang="it-IT" dirty="0">
                <a:solidFill>
                  <a:srgbClr val="FF0000"/>
                </a:solidFill>
              </a:rPr>
              <a:t>deve essere specificato che il diritto del lavoratore o dei suoi superstiti di chiedere la rendita vitalizia, in sostituzione del datore di lavoro, ai sensi del comma quinto del medesimo articolo, è prescritto e che l’istanza è accolta ai sensi del comma settimo dell’articolo 13.   </a:t>
            </a:r>
          </a:p>
          <a:p>
            <a:r>
              <a:rPr lang="it-IT" dirty="0"/>
              <a:t>In funzione del periodo oggetto di istanza, il diritto di cui ai commi primo e quinto dell’articolo 13 potrebbe risultare prescritto solo in parte (come precisato, infatti, la prescrizione del diritto di chiedere la rendita vitalizia decorre dalla data di prescrizione di ciascun contributo oggetto di istanza). In tale circostanza, pertanto, l’istanza deve essere considerata inoltrata in parte ai sensi del comma quinto e in parte ai sensi del comma settimo.</a:t>
            </a:r>
          </a:p>
          <a:p>
            <a:pPr marL="0" indent="0">
              <a:buNone/>
            </a:pPr>
            <a:endParaRPr lang="it-IT" dirty="0"/>
          </a:p>
        </p:txBody>
      </p:sp>
    </p:spTree>
    <p:extLst>
      <p:ext uri="{BB962C8B-B14F-4D97-AF65-F5344CB8AC3E}">
        <p14:creationId xmlns:p14="http://schemas.microsoft.com/office/powerpoint/2010/main" val="510401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780802-7708-2238-1B87-AF72220ACB4A}"/>
              </a:ext>
            </a:extLst>
          </p:cNvPr>
          <p:cNvSpPr>
            <a:spLocks noGrp="1"/>
          </p:cNvSpPr>
          <p:nvPr>
            <p:ph type="title"/>
          </p:nvPr>
        </p:nvSpPr>
        <p:spPr/>
        <p:txBody>
          <a:bodyPr/>
          <a:lstStyle/>
          <a:p>
            <a:r>
              <a:rPr lang="it-IT" b="1" dirty="0"/>
              <a:t>SS.UU. Cassazione n. 22802 del 7 agosto 2025</a:t>
            </a:r>
            <a:endParaRPr lang="it-IT" dirty="0"/>
          </a:p>
        </p:txBody>
      </p:sp>
      <p:sp>
        <p:nvSpPr>
          <p:cNvPr id="3" name="Segnaposto contenuto 2">
            <a:extLst>
              <a:ext uri="{FF2B5EF4-FFF2-40B4-BE49-F238E27FC236}">
                <a16:creationId xmlns:a16="http://schemas.microsoft.com/office/drawing/2014/main" id="{F2F98A8E-DCC9-A083-43F2-91FC2059E9B8}"/>
              </a:ext>
            </a:extLst>
          </p:cNvPr>
          <p:cNvSpPr>
            <a:spLocks noGrp="1"/>
          </p:cNvSpPr>
          <p:nvPr>
            <p:ph idx="1"/>
          </p:nvPr>
        </p:nvSpPr>
        <p:spPr/>
        <p:txBody>
          <a:bodyPr/>
          <a:lstStyle/>
          <a:p>
            <a:pPr marL="0" indent="0">
              <a:buNone/>
            </a:pPr>
            <a:r>
              <a:rPr lang="it-IT" i="1" dirty="0"/>
              <a:t>Un nuovo episodio nella ‘saga’ sulla rendita vitalizia</a:t>
            </a:r>
          </a:p>
          <a:p>
            <a:pPr marL="0" indent="0">
              <a:buNone/>
            </a:pPr>
            <a:endParaRPr lang="it-IT" i="1" dirty="0"/>
          </a:p>
          <a:p>
            <a:pPr marL="0" indent="0">
              <a:buNone/>
            </a:pPr>
            <a:r>
              <a:rPr lang="it-IT" dirty="0"/>
              <a:t>Massima: Ai fini dell'esercizio della facoltà di chiedere all'INPS la costituzione della rendita vitalizia reversibile disciplinata dall'art. 13 comma 1 della legge 1338/1962, il termine di prescrizione decorre, per il datore di lavoro, dall'intervenuta prescrizione dei contributi; la rendita chiesta dal lavoratore ai sensi dell'art. 13 quinto comma della legge citata inizia a prescriversi da quando si è prescritto il diritto del datore di lavoro di chiedere la costituzione della rendita ai sensi dell'art. 13 comma 1 della legge 1338/1962</a:t>
            </a:r>
          </a:p>
          <a:p>
            <a:pPr marL="0" indent="0">
              <a:buNone/>
            </a:pPr>
            <a:endParaRPr lang="it-IT" dirty="0"/>
          </a:p>
        </p:txBody>
      </p:sp>
    </p:spTree>
    <p:extLst>
      <p:ext uri="{BB962C8B-B14F-4D97-AF65-F5344CB8AC3E}">
        <p14:creationId xmlns:p14="http://schemas.microsoft.com/office/powerpoint/2010/main" val="778453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E53EB-21D6-7A2A-077B-8B582A0A6FF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4C05CE2-450D-532C-E14B-FE40BB56DB23}"/>
              </a:ext>
            </a:extLst>
          </p:cNvPr>
          <p:cNvSpPr>
            <a:spLocks noGrp="1"/>
          </p:cNvSpPr>
          <p:nvPr>
            <p:ph type="title"/>
          </p:nvPr>
        </p:nvSpPr>
        <p:spPr/>
        <p:txBody>
          <a:bodyPr/>
          <a:lstStyle/>
          <a:p>
            <a:r>
              <a:rPr lang="it-IT" b="1" dirty="0"/>
              <a:t>SS.UU. Cassazione n. 22802 del 7 agosto 2025</a:t>
            </a:r>
            <a:endParaRPr lang="it-IT" dirty="0"/>
          </a:p>
        </p:txBody>
      </p:sp>
      <p:sp>
        <p:nvSpPr>
          <p:cNvPr id="3" name="Segnaposto contenuto 2">
            <a:extLst>
              <a:ext uri="{FF2B5EF4-FFF2-40B4-BE49-F238E27FC236}">
                <a16:creationId xmlns:a16="http://schemas.microsoft.com/office/drawing/2014/main" id="{6A399C17-9AF3-8B2E-331F-207F2EC744BE}"/>
              </a:ext>
            </a:extLst>
          </p:cNvPr>
          <p:cNvSpPr>
            <a:spLocks noGrp="1"/>
          </p:cNvSpPr>
          <p:nvPr>
            <p:ph idx="1"/>
          </p:nvPr>
        </p:nvSpPr>
        <p:spPr/>
        <p:txBody>
          <a:bodyPr>
            <a:normAutofit fontScale="70000" lnSpcReduction="20000"/>
          </a:bodyPr>
          <a:lstStyle/>
          <a:p>
            <a:r>
              <a:rPr lang="it-IT" u="sng" dirty="0"/>
              <a:t>Entro i primi 5 anni dall’omissione contributiva</a:t>
            </a:r>
          </a:p>
          <a:p>
            <a:pPr marL="0" indent="0">
              <a:buNone/>
            </a:pPr>
            <a:r>
              <a:rPr lang="it-IT" dirty="0"/>
              <a:t>Inps può richiederne il pagamento (anche su segnalazione del lavoratore) con emissione dell’avviso di addebito con applicazione delle sanzioni per omissione o evasione contributiva e impatto diretto sulla regolarità contributiva e sul Durc. </a:t>
            </a:r>
          </a:p>
          <a:p>
            <a:pPr marL="0" indent="0">
              <a:buNone/>
            </a:pPr>
            <a:endParaRPr lang="it-IT" dirty="0"/>
          </a:p>
          <a:p>
            <a:r>
              <a:rPr lang="it-IT" u="sng" dirty="0"/>
              <a:t>Nel 1° decennio post all’intervenuta prescrizione quinquennale al versamento dei contributi</a:t>
            </a:r>
            <a:endParaRPr lang="it-IT" dirty="0"/>
          </a:p>
          <a:p>
            <a:pPr marL="0" indent="0">
              <a:buNone/>
            </a:pPr>
            <a:r>
              <a:rPr lang="it-IT" dirty="0"/>
              <a:t>Per un ulteriore decennio il datore di lavoro rimane </a:t>
            </a:r>
            <a:r>
              <a:rPr lang="it-IT" b="1" dirty="0"/>
              <a:t>l'unico </a:t>
            </a:r>
            <a:r>
              <a:rPr lang="it-IT" dirty="0"/>
              <a:t>obbligato in via principale al saldo dell’onere di costituzione di rendita vitalizia. Il lavoratore può sostenere direttamente l’onere di questo tipo di riscatto solo nel caso in cui il datore di lavoro si sia rifiutato di provvedere in via diretta o se sia rimasto silente di fronte alla notifica obbligatoria inviata dalla sede Inps. In questo scenario, il lavoratore versa l’onere necessario per costituire la rendita vitalizia e poi si rivale sul datore di lavoro (risarcimento del danno). Nella lettura di Cassazione del 2025, appare che il Datore è l'unico obbligato nel decennio post prescrizione contributiva, dunque il caso di pagamento diretto del lavoratore si restringe alla scomparsa/fallimento del datore di lavoro.</a:t>
            </a:r>
          </a:p>
          <a:p>
            <a:pPr marL="0" indent="0">
              <a:buNone/>
            </a:pPr>
            <a:endParaRPr lang="it-IT" dirty="0"/>
          </a:p>
        </p:txBody>
      </p:sp>
    </p:spTree>
    <p:extLst>
      <p:ext uri="{BB962C8B-B14F-4D97-AF65-F5344CB8AC3E}">
        <p14:creationId xmlns:p14="http://schemas.microsoft.com/office/powerpoint/2010/main" val="33017958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D8A27-6716-4E8E-9804-905E67AFAFA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B45B970-7D33-3F2F-28CA-C646156CAB4D}"/>
              </a:ext>
            </a:extLst>
          </p:cNvPr>
          <p:cNvSpPr>
            <a:spLocks noGrp="1"/>
          </p:cNvSpPr>
          <p:nvPr>
            <p:ph type="title"/>
          </p:nvPr>
        </p:nvSpPr>
        <p:spPr/>
        <p:txBody>
          <a:bodyPr/>
          <a:lstStyle/>
          <a:p>
            <a:r>
              <a:rPr lang="it-IT" b="1" dirty="0"/>
              <a:t>SS.UU. Cassazione n. 22802 del 7 agosto 2025</a:t>
            </a:r>
            <a:endParaRPr lang="it-IT" dirty="0"/>
          </a:p>
        </p:txBody>
      </p:sp>
      <p:sp>
        <p:nvSpPr>
          <p:cNvPr id="3" name="Segnaposto contenuto 2">
            <a:extLst>
              <a:ext uri="{FF2B5EF4-FFF2-40B4-BE49-F238E27FC236}">
                <a16:creationId xmlns:a16="http://schemas.microsoft.com/office/drawing/2014/main" id="{D7F63330-883D-C145-5F27-304233B1A87C}"/>
              </a:ext>
            </a:extLst>
          </p:cNvPr>
          <p:cNvSpPr>
            <a:spLocks noGrp="1"/>
          </p:cNvSpPr>
          <p:nvPr>
            <p:ph idx="1"/>
          </p:nvPr>
        </p:nvSpPr>
        <p:spPr/>
        <p:txBody>
          <a:bodyPr>
            <a:normAutofit fontScale="70000" lnSpcReduction="20000"/>
          </a:bodyPr>
          <a:lstStyle/>
          <a:p>
            <a:r>
              <a:rPr lang="it-IT" u="sng" dirty="0"/>
              <a:t>Nel 2° decennio dall’intervenuta prescrizione quinquennale</a:t>
            </a:r>
            <a:endParaRPr lang="it-IT" dirty="0"/>
          </a:p>
          <a:p>
            <a:pPr marL="0" indent="0">
              <a:buNone/>
            </a:pPr>
            <a:r>
              <a:rPr lang="it-IT" dirty="0"/>
              <a:t>Superato il termine entro cui il datore di lavoro può attivare la rendita vitalizia, </a:t>
            </a:r>
            <a:r>
              <a:rPr lang="it-IT" b="1" dirty="0"/>
              <a:t>il lavoratore e i suoi superstiti</a:t>
            </a:r>
            <a:r>
              <a:rPr lang="it-IT" dirty="0"/>
              <a:t> </a:t>
            </a:r>
            <a:r>
              <a:rPr lang="it-IT" b="1" dirty="0"/>
              <a:t>hanno diritto di attivare la costituzione di rendita</a:t>
            </a:r>
            <a:r>
              <a:rPr lang="it-IT" dirty="0"/>
              <a:t> con onere interamente a loro carico, come introdotto dal Collegato lavoro (legge n. 203/2024).</a:t>
            </a:r>
          </a:p>
          <a:p>
            <a:pPr marL="0" indent="0">
              <a:buNone/>
            </a:pPr>
            <a:r>
              <a:rPr lang="it-IT" dirty="0"/>
              <a:t>In questo caso, con la novità apportata dalle SS.UU. della Cassazione con la sentenza n.22802 del 7 agosto 2025, </a:t>
            </a:r>
            <a:r>
              <a:rPr lang="it-IT" b="1" dirty="0"/>
              <a:t>si esplicita il diritto di una rivalsa (risarcimento del danno)</a:t>
            </a:r>
            <a:r>
              <a:rPr lang="it-IT" dirty="0"/>
              <a:t> diretta da parte del dipendente nei confronti del datore di lavoro in quanto,  secondo le SS.UU.,  in un’ottica di tutela del lavoratore o i suoi superstiti, per questi ultimi la prescrizione decennale di presentare la domanda di costituzione della rendita vitalizia inizia a decorrere dal momento in cui si è prescritto il diritto del datore di lavoro di chiedere la costituzione della rendita. </a:t>
            </a:r>
            <a:r>
              <a:rPr lang="it-IT" b="1" dirty="0"/>
              <a:t>corretto: qua l’innovazione, ovvero che il diritto diretto al risarcimento del c. 5 dell'art. 13 (5. </a:t>
            </a:r>
            <a:r>
              <a:rPr lang="it-IT" dirty="0"/>
              <a:t>Il lavoratore, quando non possa ottenere dal datore di lavoro la costituzione della rendita a norma del presente articolo, può egli stesso sostituirsi al datore di lavoro, </a:t>
            </a:r>
            <a:r>
              <a:rPr lang="it-IT" b="1" dirty="0"/>
              <a:t>salvo il diritto al risarcimento del danno</a:t>
            </a:r>
            <a:r>
              <a:rPr lang="it-IT" dirty="0"/>
              <a:t>, a condizione che fornisca all'Istituto nazionale della previdenza sociale le prove del rapporto di lavoro e della retribuzione indicate nel comma precedente)</a:t>
            </a:r>
            <a:r>
              <a:rPr lang="it-IT" b="1" dirty="0"/>
              <a:t> si interpreta come dovuto nel secondo decennio, ovvero dopo il quinquennio prescrizionale dei contributi e il primo decennio dove l'onere è esclusivo del datore di lavoro.</a:t>
            </a:r>
            <a:endParaRPr lang="it-IT" dirty="0"/>
          </a:p>
          <a:p>
            <a:pPr marL="0" indent="0">
              <a:buNone/>
            </a:pPr>
            <a:endParaRPr lang="it-IT" dirty="0"/>
          </a:p>
        </p:txBody>
      </p:sp>
    </p:spTree>
    <p:extLst>
      <p:ext uri="{BB962C8B-B14F-4D97-AF65-F5344CB8AC3E}">
        <p14:creationId xmlns:p14="http://schemas.microsoft.com/office/powerpoint/2010/main" val="2455265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980D4-0207-6721-569E-B40475AACF5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16FE9D5-9401-A4E9-0E40-602C04E2E51B}"/>
              </a:ext>
            </a:extLst>
          </p:cNvPr>
          <p:cNvSpPr>
            <a:spLocks noGrp="1"/>
          </p:cNvSpPr>
          <p:nvPr>
            <p:ph type="title"/>
          </p:nvPr>
        </p:nvSpPr>
        <p:spPr/>
        <p:txBody>
          <a:bodyPr/>
          <a:lstStyle/>
          <a:p>
            <a:r>
              <a:rPr lang="it-IT" b="1" dirty="0"/>
              <a:t>SS.UU. Cassazione n. 22802 del 7 agosto 2025</a:t>
            </a:r>
            <a:endParaRPr lang="it-IT" dirty="0"/>
          </a:p>
        </p:txBody>
      </p:sp>
      <p:sp>
        <p:nvSpPr>
          <p:cNvPr id="3" name="Segnaposto contenuto 2">
            <a:extLst>
              <a:ext uri="{FF2B5EF4-FFF2-40B4-BE49-F238E27FC236}">
                <a16:creationId xmlns:a16="http://schemas.microsoft.com/office/drawing/2014/main" id="{2AA63AF1-72D0-1978-5349-B3BBF93B2391}"/>
              </a:ext>
            </a:extLst>
          </p:cNvPr>
          <p:cNvSpPr>
            <a:spLocks noGrp="1"/>
          </p:cNvSpPr>
          <p:nvPr>
            <p:ph idx="1"/>
          </p:nvPr>
        </p:nvSpPr>
        <p:spPr>
          <a:xfrm>
            <a:off x="838199" y="1825624"/>
            <a:ext cx="10916093" cy="4835673"/>
          </a:xfrm>
        </p:spPr>
        <p:txBody>
          <a:bodyPr>
            <a:normAutofit fontScale="47500" lnSpcReduction="20000"/>
          </a:bodyPr>
          <a:lstStyle/>
          <a:p>
            <a:r>
              <a:rPr lang="it-IT" sz="3300" u="sng" dirty="0"/>
              <a:t>Post 2° decennio dall’intervenuta prescrizione quinquennale</a:t>
            </a:r>
            <a:endParaRPr lang="it-IT" sz="3300" dirty="0"/>
          </a:p>
          <a:p>
            <a:pPr marL="0" indent="0">
              <a:buNone/>
            </a:pPr>
            <a:r>
              <a:rPr lang="it-IT" sz="3300" dirty="0"/>
              <a:t>Decorso il 2° decennio dalla prescrizione quinquennale (e cioè dopo il 25° anno dall’omissione contributiva) il lavoratore o i suoi superstiti possono sempre richiedere la costituzione della rendita vitalizia, ma in tal caso </a:t>
            </a:r>
            <a:r>
              <a:rPr lang="it-IT" sz="3300" b="1" dirty="0"/>
              <a:t>la norma non esplicita il diritto di una rivalsa (risarcimento del danno)</a:t>
            </a:r>
            <a:r>
              <a:rPr lang="it-IT" sz="3300" dirty="0"/>
              <a:t> diretta da parte del dipendente nei confronti del datore di lavoro, lasciando ancora aperte interpretazioni a cui probabilmente in futuro la giurisprudenza sarà chiamata a dare delle risposte. </a:t>
            </a:r>
            <a:r>
              <a:rPr lang="it-IT" sz="3300" b="1" dirty="0"/>
              <a:t>Residuano le azioni di condanna generica, oltre al successivo diritto al risarcimento del danno pensionistico ex art. 2116 c. 2 c.c. (esigibile al momento del compimento dei requisiti pensionistici)</a:t>
            </a:r>
            <a:endParaRPr lang="it-IT" sz="3300" dirty="0"/>
          </a:p>
          <a:p>
            <a:pPr marL="0" indent="0">
              <a:buNone/>
            </a:pPr>
            <a:r>
              <a:rPr lang="it-IT" sz="3300" dirty="0"/>
              <a:t>Tuttavia, anche dopo il 25° anno dall’omissione contributiva, il lavoratore o i suoi superstiti possono avviare un’azione di risarcimento del danno pensionistico (ex art. 2116 co. 2 c.c., sentenza 20827/2013 Cassazione) subordinata sia all’intervenuta prescrizione contributiva, sia alla maturazione del diritto pensionistico. In altri termini, la prescrizione del diritto al risarcimento del danno pensionistico per omissione contributiva inizia a decorrere dal momento in cui si produce il danno pensionistico (maturazione dei requisiti anagrafici e contributivi per il conseguimento della prestazione (Cass. n. 13997/2007). </a:t>
            </a:r>
            <a:r>
              <a:rPr lang="it-IT" sz="3300" b="1" dirty="0"/>
              <a:t>Ci si riferisce al risarcimento del danno pensionistico in linea ideale potrebbe essere richiesto anche dopo una costituzione di rendita vitalizia se si dimostrasse che il mancato versamento ha prodotto altri effetti negativi su diritto o quantum di pensione oltre quelli già riparati dalla costituzione di rendita vitalizia, salvo formula tombale nella transazione in sede protetta che spesso accompagna questi accordi. </a:t>
            </a:r>
          </a:p>
          <a:p>
            <a:pPr marL="0" indent="0">
              <a:buNone/>
            </a:pPr>
            <a:r>
              <a:rPr lang="it-IT" sz="3300" b="1" dirty="0"/>
              <a:t>Il riferimento è anche alle condanne generiche come quella illustrata con l’ordinanza  Cass. Sez. Lav. n. 11730/2024 del 2 maggio 2024 secondo cui il dipendente ha il diritto di chiedere la verifica del corretto e completo versamento dei contributi, correlati all’effettiva prestazione lavorativa, indipendentemente dal raggiungimento dei requisiti per la pensione in quanto egli è sempre titolare del diritto all’integrità della sua posizione previdenziale, in virtù dell’art. 38 Cost. In altri termini, l'art. 30 del collegato lavoro 2024 e la giurisprudenza ci dicono che il datore di lavoro resta sempre, in un modo o nell'altro, legato ai contributi non versati.</a:t>
            </a:r>
            <a:endParaRPr lang="it-IT" sz="3300" dirty="0"/>
          </a:p>
          <a:p>
            <a:pPr marL="0" indent="0">
              <a:buNone/>
            </a:pPr>
            <a:endParaRPr lang="it-IT" dirty="0"/>
          </a:p>
        </p:txBody>
      </p:sp>
    </p:spTree>
    <p:extLst>
      <p:ext uri="{BB962C8B-B14F-4D97-AF65-F5344CB8AC3E}">
        <p14:creationId xmlns:p14="http://schemas.microsoft.com/office/powerpoint/2010/main" val="3959564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3643316" y="2502736"/>
            <a:ext cx="10871597" cy="92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a:spcBef>
                <a:spcPct val="20000"/>
              </a:spcBef>
              <a:buChar char="•"/>
              <a:defRPr sz="3200">
                <a:solidFill>
                  <a:schemeClr val="tx1"/>
                </a:solidFill>
                <a:latin typeface="Arial" charset="0"/>
                <a:ea typeface="Arial" charset="0"/>
                <a:cs typeface="Arial" charset="0"/>
              </a:defRPr>
            </a:lvl1pPr>
            <a:lvl2pPr marL="742950" indent="-285750">
              <a:spcBef>
                <a:spcPct val="20000"/>
              </a:spcBef>
              <a:buChar char="–"/>
              <a:defRPr sz="2800">
                <a:solidFill>
                  <a:schemeClr val="tx1"/>
                </a:solidFill>
                <a:latin typeface="Arial" charset="0"/>
                <a:ea typeface="Arial" charset="0"/>
                <a:cs typeface="Arial" charset="0"/>
              </a:defRPr>
            </a:lvl2pPr>
            <a:lvl3pPr marL="1143000" indent="-228600">
              <a:spcBef>
                <a:spcPct val="20000"/>
              </a:spcBef>
              <a:buChar char="•"/>
              <a:defRPr sz="2400">
                <a:solidFill>
                  <a:schemeClr val="tx1"/>
                </a:solidFill>
                <a:latin typeface="Arial" charset="0"/>
                <a:ea typeface="Arial" charset="0"/>
                <a:cs typeface="Arial" charset="0"/>
              </a:defRPr>
            </a:lvl3pPr>
            <a:lvl4pPr marL="1600200" indent="-228600">
              <a:spcBef>
                <a:spcPct val="20000"/>
              </a:spcBef>
              <a:buChar char="–"/>
              <a:defRPr sz="2000">
                <a:solidFill>
                  <a:schemeClr val="tx1"/>
                </a:solidFill>
                <a:latin typeface="Arial" charset="0"/>
                <a:ea typeface="Arial" charset="0"/>
                <a:cs typeface="Arial" charset="0"/>
              </a:defRPr>
            </a:lvl4pPr>
            <a:lvl5pPr marL="2057400" indent="-228600">
              <a:spcBef>
                <a:spcPct val="20000"/>
              </a:spcBef>
              <a:buChar char="»"/>
              <a:defRPr sz="2000">
                <a:solidFill>
                  <a:schemeClr val="tx1"/>
                </a:solidFill>
                <a:latin typeface="Arial"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ea typeface="Arial" charset="0"/>
                <a:cs typeface="Arial" charset="0"/>
              </a:defRPr>
            </a:lvl9pPr>
          </a:lstStyle>
          <a:p>
            <a:pPr>
              <a:spcBef>
                <a:spcPct val="0"/>
              </a:spcBef>
              <a:buFontTx/>
              <a:buNone/>
            </a:pPr>
            <a:br>
              <a:rPr lang="it-IT" altLang="it-IT" sz="1351"/>
            </a:br>
            <a:endParaRPr lang="it-IT" altLang="it-IT" sz="1351"/>
          </a:p>
          <a:p>
            <a:pPr>
              <a:spcBef>
                <a:spcPct val="0"/>
              </a:spcBef>
              <a:buFontTx/>
              <a:buNone/>
            </a:pPr>
            <a:r>
              <a:rPr lang="it-IT" altLang="it-IT" sz="1351">
                <a:solidFill>
                  <a:srgbClr val="000000"/>
                </a:solidFill>
                <a:latin typeface="Verdana" charset="0"/>
              </a:rPr>
              <a:t> </a:t>
            </a:r>
            <a:endParaRPr lang="it-IT" altLang="it-IT" sz="1351"/>
          </a:p>
          <a:p>
            <a:pPr>
              <a:spcBef>
                <a:spcPct val="0"/>
              </a:spcBef>
              <a:buFontTx/>
              <a:buNone/>
            </a:pPr>
            <a:endParaRPr lang="it-IT" altLang="it-IT" sz="1351"/>
          </a:p>
        </p:txBody>
      </p:sp>
      <p:sp>
        <p:nvSpPr>
          <p:cNvPr id="5" name="Rettangolo 4"/>
          <p:cNvSpPr/>
          <p:nvPr/>
        </p:nvSpPr>
        <p:spPr>
          <a:xfrm>
            <a:off x="3896595" y="271780"/>
            <a:ext cx="3727335" cy="553998"/>
          </a:xfrm>
          <a:prstGeom prst="rect">
            <a:avLst/>
          </a:prstGeom>
          <a:noFill/>
        </p:spPr>
        <p:txBody>
          <a:bodyPr wrap="square">
            <a:spAutoFit/>
          </a:bodyPr>
          <a:lstStyle/>
          <a:p>
            <a:pPr algn="ctr" eaLnBrk="1" hangingPunct="1">
              <a:defRPr/>
            </a:pPr>
            <a:r>
              <a:rPr lang="it-IT" sz="3000" b="1" spc="37" dirty="0">
                <a:ln w="9525" cmpd="sng">
                  <a:solidFill>
                    <a:schemeClr val="accent1"/>
                  </a:solidFill>
                  <a:prstDash val="solid"/>
                </a:ln>
                <a:solidFill>
                  <a:schemeClr val="accent1">
                    <a:lumMod val="75000"/>
                  </a:schemeClr>
                </a:solidFill>
                <a:effectLst>
                  <a:glow rad="38100">
                    <a:schemeClr val="accent1">
                      <a:alpha val="40000"/>
                    </a:schemeClr>
                  </a:glow>
                </a:effectLst>
              </a:rPr>
              <a:t>Contributi Volontari</a:t>
            </a:r>
          </a:p>
        </p:txBody>
      </p:sp>
      <p:graphicFrame>
        <p:nvGraphicFramePr>
          <p:cNvPr id="4" name="Tabella 3"/>
          <p:cNvGraphicFramePr>
            <a:graphicFrameLocks noGrp="1"/>
          </p:cNvGraphicFramePr>
          <p:nvPr/>
        </p:nvGraphicFramePr>
        <p:xfrm>
          <a:off x="2681909" y="2078851"/>
          <a:ext cx="6584995" cy="1278252"/>
        </p:xfrm>
        <a:graphic>
          <a:graphicData uri="http://schemas.openxmlformats.org/drawingml/2006/table">
            <a:tbl>
              <a:tblPr/>
              <a:tblGrid>
                <a:gridCol w="6584995">
                  <a:extLst>
                    <a:ext uri="{9D8B030D-6E8A-4147-A177-3AD203B41FA5}">
                      <a16:colId xmlns:a16="http://schemas.microsoft.com/office/drawing/2014/main" val="20000"/>
                    </a:ext>
                  </a:extLst>
                </a:gridCol>
              </a:tblGrid>
              <a:tr h="1278252">
                <a:tc>
                  <a:txBody>
                    <a:bodyPr/>
                    <a:lstStyle/>
                    <a:p>
                      <a:pPr marL="285750" indent="-285750" algn="l">
                        <a:buFont typeface="Wingdings" panose="05000000000000000000" pitchFamily="2" charset="2"/>
                        <a:buChar char="Ø"/>
                      </a:pPr>
                      <a:r>
                        <a:rPr lang="it-IT" sz="1900" b="0" dirty="0">
                          <a:effectLst/>
                          <a:latin typeface="Times New Roman" charset="0"/>
                          <a:ea typeface="Times New Roman" charset="0"/>
                          <a:cs typeface="Times New Roman" charset="0"/>
                        </a:rPr>
                        <a:t>Può essere pagato solo dal lavoratore e non dall’azienda</a:t>
                      </a:r>
                    </a:p>
                  </a:txBody>
                  <a:tcPr marL="38100" marR="38100" marT="38100" marB="381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8" name="Rettangolo 7"/>
          <p:cNvSpPr/>
          <p:nvPr/>
        </p:nvSpPr>
        <p:spPr>
          <a:xfrm>
            <a:off x="3298650" y="1396500"/>
            <a:ext cx="1603709" cy="692628"/>
          </a:xfrm>
          <a:prstGeom prst="rect">
            <a:avLst/>
          </a:prstGeom>
          <a:noFill/>
        </p:spPr>
        <p:txBody>
          <a:bodyPr wrap="none" lIns="68580" tIns="34291" rIns="68580" bIns="34291">
            <a:spAutoFit/>
          </a:bodyPr>
          <a:lstStyle/>
          <a:p>
            <a:pPr algn="ctr"/>
            <a:r>
              <a:rPr lang="it-IT" sz="4051"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Contro</a:t>
            </a:r>
          </a:p>
        </p:txBody>
      </p:sp>
      <p:sp>
        <p:nvSpPr>
          <p:cNvPr id="9" name="Rettangolo 8">
            <a:extLst>
              <a:ext uri="{FF2B5EF4-FFF2-40B4-BE49-F238E27FC236}">
                <a16:creationId xmlns:a16="http://schemas.microsoft.com/office/drawing/2014/main" id="{9C308985-DBC3-4041-AC9D-73373DFA55B0}"/>
              </a:ext>
            </a:extLst>
          </p:cNvPr>
          <p:cNvSpPr/>
          <p:nvPr/>
        </p:nvSpPr>
        <p:spPr>
          <a:xfrm>
            <a:off x="3691769" y="3494069"/>
            <a:ext cx="871136" cy="692628"/>
          </a:xfrm>
          <a:prstGeom prst="rect">
            <a:avLst/>
          </a:prstGeom>
          <a:noFill/>
        </p:spPr>
        <p:txBody>
          <a:bodyPr wrap="none" lIns="68580" tIns="34291" rIns="68580" bIns="34291">
            <a:spAutoFit/>
          </a:bodyPr>
          <a:lstStyle/>
          <a:p>
            <a:pPr algn="ctr"/>
            <a:r>
              <a:rPr lang="it-IT" sz="4051"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Pro</a:t>
            </a:r>
          </a:p>
        </p:txBody>
      </p:sp>
      <p:graphicFrame>
        <p:nvGraphicFramePr>
          <p:cNvPr id="10" name="Tabella 9">
            <a:extLst>
              <a:ext uri="{FF2B5EF4-FFF2-40B4-BE49-F238E27FC236}">
                <a16:creationId xmlns:a16="http://schemas.microsoft.com/office/drawing/2014/main" id="{D4DA9EEE-B79B-412E-ABE2-8A1ACCA2C769}"/>
              </a:ext>
            </a:extLst>
          </p:cNvPr>
          <p:cNvGraphicFramePr>
            <a:graphicFrameLocks noGrp="1"/>
          </p:cNvGraphicFramePr>
          <p:nvPr/>
        </p:nvGraphicFramePr>
        <p:xfrm>
          <a:off x="2681909" y="4102363"/>
          <a:ext cx="6584995" cy="1278252"/>
        </p:xfrm>
        <a:graphic>
          <a:graphicData uri="http://schemas.openxmlformats.org/drawingml/2006/table">
            <a:tbl>
              <a:tblPr/>
              <a:tblGrid>
                <a:gridCol w="6584995">
                  <a:extLst>
                    <a:ext uri="{9D8B030D-6E8A-4147-A177-3AD203B41FA5}">
                      <a16:colId xmlns:a16="http://schemas.microsoft.com/office/drawing/2014/main" val="20000"/>
                    </a:ext>
                  </a:extLst>
                </a:gridCol>
              </a:tblGrid>
              <a:tr h="1278252">
                <a:tc>
                  <a:txBody>
                    <a:bodyPr/>
                    <a:lstStyle/>
                    <a:p>
                      <a:pPr marL="285750" indent="-285750" algn="l">
                        <a:buFont typeface="Wingdings" panose="05000000000000000000" pitchFamily="2" charset="2"/>
                        <a:buChar char="Ø"/>
                      </a:pPr>
                      <a:r>
                        <a:rPr lang="it-IT" sz="1900" b="0" dirty="0">
                          <a:effectLst/>
                          <a:latin typeface="Times New Roman" charset="0"/>
                          <a:ea typeface="Times New Roman" charset="0"/>
                          <a:cs typeface="Times New Roman" charset="0"/>
                        </a:rPr>
                        <a:t>Crescita prestazione finale</a:t>
                      </a:r>
                    </a:p>
                    <a:p>
                      <a:pPr marL="285750" indent="-285750" algn="l">
                        <a:buFont typeface="Wingdings" panose="05000000000000000000" pitchFamily="2" charset="2"/>
                        <a:buChar char="Ø"/>
                      </a:pPr>
                      <a:r>
                        <a:rPr lang="it-IT" sz="1900" b="0" dirty="0">
                          <a:effectLst/>
                          <a:latin typeface="Times New Roman" charset="0"/>
                          <a:ea typeface="Times New Roman" charset="0"/>
                          <a:cs typeface="Times New Roman" charset="0"/>
                        </a:rPr>
                        <a:t>Contributi nello stesso regime previdenziale di appartenenza</a:t>
                      </a:r>
                    </a:p>
                    <a:p>
                      <a:pPr marL="285750" indent="-285750" algn="l">
                        <a:buFont typeface="Wingdings" panose="05000000000000000000" pitchFamily="2" charset="2"/>
                        <a:buChar char="Ø"/>
                      </a:pPr>
                      <a:r>
                        <a:rPr lang="it-IT" sz="1900" b="0" dirty="0">
                          <a:effectLst/>
                          <a:latin typeface="Times New Roman" charset="0"/>
                          <a:ea typeface="Times New Roman" charset="0"/>
                          <a:cs typeface="Times New Roman" charset="0"/>
                        </a:rPr>
                        <a:t>Non possono essere retroattivi per più di 6 mesi dalla richiesta</a:t>
                      </a:r>
                    </a:p>
                  </a:txBody>
                  <a:tcPr marL="38100" marR="38100" marT="38100" marB="381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7015604"/>
      </p:ext>
    </p:extLst>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3643316" y="2502736"/>
            <a:ext cx="10871597" cy="92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a:spcBef>
                <a:spcPct val="20000"/>
              </a:spcBef>
              <a:buChar char="•"/>
              <a:defRPr sz="3200">
                <a:solidFill>
                  <a:schemeClr val="tx1"/>
                </a:solidFill>
                <a:latin typeface="Arial" charset="0"/>
                <a:ea typeface="Arial" charset="0"/>
                <a:cs typeface="Arial" charset="0"/>
              </a:defRPr>
            </a:lvl1pPr>
            <a:lvl2pPr marL="742950" indent="-285750">
              <a:spcBef>
                <a:spcPct val="20000"/>
              </a:spcBef>
              <a:buChar char="–"/>
              <a:defRPr sz="2800">
                <a:solidFill>
                  <a:schemeClr val="tx1"/>
                </a:solidFill>
                <a:latin typeface="Arial" charset="0"/>
                <a:ea typeface="Arial" charset="0"/>
                <a:cs typeface="Arial" charset="0"/>
              </a:defRPr>
            </a:lvl2pPr>
            <a:lvl3pPr marL="1143000" indent="-228600">
              <a:spcBef>
                <a:spcPct val="20000"/>
              </a:spcBef>
              <a:buChar char="•"/>
              <a:defRPr sz="2400">
                <a:solidFill>
                  <a:schemeClr val="tx1"/>
                </a:solidFill>
                <a:latin typeface="Arial" charset="0"/>
                <a:ea typeface="Arial" charset="0"/>
                <a:cs typeface="Arial" charset="0"/>
              </a:defRPr>
            </a:lvl3pPr>
            <a:lvl4pPr marL="1600200" indent="-228600">
              <a:spcBef>
                <a:spcPct val="20000"/>
              </a:spcBef>
              <a:buChar char="–"/>
              <a:defRPr sz="2000">
                <a:solidFill>
                  <a:schemeClr val="tx1"/>
                </a:solidFill>
                <a:latin typeface="Arial" charset="0"/>
                <a:ea typeface="Arial" charset="0"/>
                <a:cs typeface="Arial" charset="0"/>
              </a:defRPr>
            </a:lvl4pPr>
            <a:lvl5pPr marL="2057400" indent="-228600">
              <a:spcBef>
                <a:spcPct val="20000"/>
              </a:spcBef>
              <a:buChar char="»"/>
              <a:defRPr sz="2000">
                <a:solidFill>
                  <a:schemeClr val="tx1"/>
                </a:solidFill>
                <a:latin typeface="Arial"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ea typeface="Arial" charset="0"/>
                <a:cs typeface="Arial" charset="0"/>
              </a:defRPr>
            </a:lvl9pPr>
          </a:lstStyle>
          <a:p>
            <a:pPr>
              <a:spcBef>
                <a:spcPct val="0"/>
              </a:spcBef>
              <a:buFontTx/>
              <a:buNone/>
            </a:pPr>
            <a:br>
              <a:rPr lang="it-IT" altLang="it-IT" sz="1351"/>
            </a:br>
            <a:endParaRPr lang="it-IT" altLang="it-IT" sz="1351"/>
          </a:p>
          <a:p>
            <a:pPr>
              <a:spcBef>
                <a:spcPct val="0"/>
              </a:spcBef>
              <a:buFontTx/>
              <a:buNone/>
            </a:pPr>
            <a:r>
              <a:rPr lang="it-IT" altLang="it-IT" sz="1351">
                <a:solidFill>
                  <a:srgbClr val="000000"/>
                </a:solidFill>
                <a:latin typeface="Verdana" charset="0"/>
              </a:rPr>
              <a:t> </a:t>
            </a:r>
            <a:endParaRPr lang="it-IT" altLang="it-IT" sz="1351"/>
          </a:p>
          <a:p>
            <a:pPr>
              <a:spcBef>
                <a:spcPct val="0"/>
              </a:spcBef>
              <a:buFontTx/>
              <a:buNone/>
            </a:pPr>
            <a:endParaRPr lang="it-IT" altLang="it-IT" sz="1351"/>
          </a:p>
        </p:txBody>
      </p:sp>
      <p:sp>
        <p:nvSpPr>
          <p:cNvPr id="5" name="Rettangolo 4"/>
          <p:cNvSpPr/>
          <p:nvPr/>
        </p:nvSpPr>
        <p:spPr>
          <a:xfrm>
            <a:off x="3957555" y="272474"/>
            <a:ext cx="3727335" cy="553998"/>
          </a:xfrm>
          <a:prstGeom prst="rect">
            <a:avLst/>
          </a:prstGeom>
          <a:noFill/>
        </p:spPr>
        <p:txBody>
          <a:bodyPr wrap="square">
            <a:spAutoFit/>
          </a:bodyPr>
          <a:lstStyle/>
          <a:p>
            <a:pPr algn="ctr" eaLnBrk="1" hangingPunct="1">
              <a:defRPr/>
            </a:pPr>
            <a:r>
              <a:rPr lang="it-IT" sz="3000" b="1" spc="37" dirty="0">
                <a:ln w="9525" cmpd="sng">
                  <a:solidFill>
                    <a:schemeClr val="accent1"/>
                  </a:solidFill>
                  <a:prstDash val="solid"/>
                </a:ln>
                <a:solidFill>
                  <a:schemeClr val="accent1">
                    <a:lumMod val="75000"/>
                  </a:schemeClr>
                </a:solidFill>
                <a:effectLst>
                  <a:glow rad="38100">
                    <a:schemeClr val="accent1">
                      <a:alpha val="40000"/>
                    </a:schemeClr>
                  </a:glow>
                </a:effectLst>
              </a:rPr>
              <a:t>Contributi Volontari</a:t>
            </a:r>
          </a:p>
        </p:txBody>
      </p:sp>
      <p:graphicFrame>
        <p:nvGraphicFramePr>
          <p:cNvPr id="4" name="Tabella 3"/>
          <p:cNvGraphicFramePr>
            <a:graphicFrameLocks noGrp="1"/>
          </p:cNvGraphicFramePr>
          <p:nvPr/>
        </p:nvGraphicFramePr>
        <p:xfrm>
          <a:off x="733587" y="2078851"/>
          <a:ext cx="11045125" cy="4302760"/>
        </p:xfrm>
        <a:graphic>
          <a:graphicData uri="http://schemas.openxmlformats.org/drawingml/2006/table">
            <a:tbl>
              <a:tblPr/>
              <a:tblGrid>
                <a:gridCol w="11045125">
                  <a:extLst>
                    <a:ext uri="{9D8B030D-6E8A-4147-A177-3AD203B41FA5}">
                      <a16:colId xmlns:a16="http://schemas.microsoft.com/office/drawing/2014/main" val="20000"/>
                    </a:ext>
                  </a:extLst>
                </a:gridCol>
              </a:tblGrid>
              <a:tr h="4302760">
                <a:tc>
                  <a:txBody>
                    <a:bodyPr/>
                    <a:lstStyle/>
                    <a:p>
                      <a:pPr algn="l"/>
                      <a:r>
                        <a:rPr lang="it-IT" sz="2100" b="0" dirty="0">
                          <a:effectLst/>
                          <a:latin typeface="Times New Roman" charset="0"/>
                          <a:ea typeface="Times New Roman" charset="0"/>
                          <a:cs typeface="Times New Roman" charset="0"/>
                        </a:rPr>
                        <a:t>1)</a:t>
                      </a:r>
                      <a:r>
                        <a:rPr lang="it-IT" sz="1400" b="0" dirty="0">
                          <a:effectLst/>
                          <a:latin typeface="Times New Roman" charset="0"/>
                          <a:ea typeface="Times New Roman" charset="0"/>
                          <a:cs typeface="Times New Roman" charset="0"/>
                        </a:rPr>
                        <a:t> </a:t>
                      </a:r>
                      <a:r>
                        <a:rPr lang="it-IT" sz="2100" b="0" dirty="0">
                          <a:effectLst/>
                          <a:latin typeface="Times New Roman" charset="0"/>
                          <a:ea typeface="Times New Roman" charset="0"/>
                          <a:cs typeface="Times New Roman" charset="0"/>
                        </a:rPr>
                        <a:t>a seguito della </a:t>
                      </a:r>
                      <a:r>
                        <a:rPr lang="it-IT" sz="2100" b="1" i="0" dirty="0">
                          <a:effectLst/>
                          <a:latin typeface="Times New Roman" charset="0"/>
                          <a:ea typeface="Times New Roman" charset="0"/>
                          <a:cs typeface="Times New Roman" charset="0"/>
                        </a:rPr>
                        <a:t>cessazione</a:t>
                      </a:r>
                      <a:r>
                        <a:rPr lang="it-IT" sz="2100" b="0" dirty="0">
                          <a:effectLst/>
                          <a:latin typeface="Times New Roman" charset="0"/>
                          <a:ea typeface="Times New Roman" charset="0"/>
                          <a:cs typeface="Times New Roman" charset="0"/>
                        </a:rPr>
                        <a:t> o </a:t>
                      </a:r>
                      <a:r>
                        <a:rPr lang="it-IT" sz="2100" b="1" i="0" dirty="0">
                          <a:effectLst/>
                          <a:latin typeface="Times New Roman" charset="0"/>
                          <a:ea typeface="Times New Roman" charset="0"/>
                          <a:cs typeface="Times New Roman" charset="0"/>
                        </a:rPr>
                        <a:t>interruzione del rapporto di lavoro</a:t>
                      </a:r>
                      <a:r>
                        <a:rPr lang="it-IT" sz="2100" b="0" dirty="0">
                          <a:effectLst/>
                          <a:latin typeface="Times New Roman" charset="0"/>
                          <a:ea typeface="Times New Roman" charset="0"/>
                          <a:cs typeface="Times New Roman" charset="0"/>
                        </a:rPr>
                        <a:t> per </a:t>
                      </a:r>
                      <a:r>
                        <a:rPr lang="it-IT" sz="2100" b="1" i="0" dirty="0">
                          <a:effectLst/>
                          <a:latin typeface="Times New Roman" charset="0"/>
                          <a:ea typeface="Times New Roman" charset="0"/>
                          <a:cs typeface="Times New Roman" charset="0"/>
                        </a:rPr>
                        <a:t>perfezionare</a:t>
                      </a:r>
                      <a:r>
                        <a:rPr lang="it-IT" sz="2100" b="0" dirty="0">
                          <a:effectLst/>
                          <a:latin typeface="Times New Roman" charset="0"/>
                          <a:ea typeface="Times New Roman" charset="0"/>
                          <a:cs typeface="Times New Roman" charset="0"/>
                        </a:rPr>
                        <a:t> i requisiti di assicurazione e di contribuzione necessari per raggiungere il diritto ad una prestazione pensionistica o per </a:t>
                      </a:r>
                      <a:r>
                        <a:rPr lang="it-IT" sz="2100" b="1" i="0" dirty="0">
                          <a:effectLst/>
                          <a:latin typeface="Times New Roman" charset="0"/>
                          <a:ea typeface="Times New Roman" charset="0"/>
                          <a:cs typeface="Times New Roman" charset="0"/>
                        </a:rPr>
                        <a:t>incrementare</a:t>
                      </a:r>
                      <a:r>
                        <a:rPr lang="it-IT" sz="2100" b="0" dirty="0">
                          <a:effectLst/>
                          <a:latin typeface="Times New Roman" charset="0"/>
                          <a:ea typeface="Times New Roman" charset="0"/>
                          <a:cs typeface="Times New Roman" charset="0"/>
                        </a:rPr>
                        <a:t> l'importo della pensione a cui si avrebbe diritto;</a:t>
                      </a:r>
                    </a:p>
                    <a:p>
                      <a:pPr algn="l"/>
                      <a:r>
                        <a:rPr lang="it-IT" sz="2100" b="0" dirty="0">
                          <a:effectLst/>
                          <a:latin typeface="Times New Roman" charset="0"/>
                          <a:ea typeface="Times New Roman" charset="0"/>
                          <a:cs typeface="Times New Roman" charset="0"/>
                        </a:rPr>
                        <a:t>2) in caso di </a:t>
                      </a:r>
                      <a:r>
                        <a:rPr lang="it-IT" sz="2100" b="1" i="0" dirty="0">
                          <a:effectLst/>
                          <a:latin typeface="Times New Roman" charset="0"/>
                          <a:ea typeface="Times New Roman" charset="0"/>
                          <a:cs typeface="Times New Roman" charset="0"/>
                        </a:rPr>
                        <a:t>sospensione dal lavoro</a:t>
                      </a:r>
                      <a:r>
                        <a:rPr lang="it-IT" sz="2100" b="0" dirty="0">
                          <a:effectLst/>
                          <a:latin typeface="Times New Roman" charset="0"/>
                          <a:ea typeface="Times New Roman" charset="0"/>
                          <a:cs typeface="Times New Roman" charset="0"/>
                        </a:rPr>
                        <a:t>, anche per periodi di breve durata (aspettativa per motivi personali o familiari, ecc.);</a:t>
                      </a:r>
                    </a:p>
                    <a:p>
                      <a:pPr algn="l"/>
                      <a:r>
                        <a:rPr lang="it-IT" sz="2100" b="0" dirty="0">
                          <a:effectLst/>
                          <a:latin typeface="Times New Roman" charset="0"/>
                          <a:ea typeface="Times New Roman" charset="0"/>
                          <a:cs typeface="Times New Roman" charset="0"/>
                        </a:rPr>
                        <a:t>3) in caso di </a:t>
                      </a:r>
                      <a:r>
                        <a:rPr lang="it-IT" sz="2100" b="1" i="0" dirty="0">
                          <a:effectLst/>
                          <a:latin typeface="Times New Roman" charset="0"/>
                          <a:ea typeface="Times New Roman" charset="0"/>
                          <a:cs typeface="Times New Roman" charset="0"/>
                        </a:rPr>
                        <a:t>sospensione</a:t>
                      </a:r>
                      <a:r>
                        <a:rPr lang="it-IT" sz="2100" b="0" dirty="0">
                          <a:effectLst/>
                          <a:latin typeface="Times New Roman" charset="0"/>
                          <a:ea typeface="Times New Roman" charset="0"/>
                          <a:cs typeface="Times New Roman" charset="0"/>
                        </a:rPr>
                        <a:t> o </a:t>
                      </a:r>
                      <a:r>
                        <a:rPr lang="it-IT" sz="2100" b="1" i="0" dirty="0">
                          <a:effectLst/>
                          <a:latin typeface="Times New Roman" charset="0"/>
                          <a:ea typeface="Times New Roman" charset="0"/>
                          <a:cs typeface="Times New Roman" charset="0"/>
                        </a:rPr>
                        <a:t>interruzione del rapporto di lavoro</a:t>
                      </a:r>
                      <a:r>
                        <a:rPr lang="it-IT" sz="2100" b="0" dirty="0">
                          <a:effectLst/>
                          <a:latin typeface="Times New Roman" charset="0"/>
                          <a:ea typeface="Times New Roman" charset="0"/>
                          <a:cs typeface="Times New Roman" charset="0"/>
                        </a:rPr>
                        <a:t> previsti in casi specifici successivi al 31.12.1996 (</a:t>
                      </a:r>
                      <a:r>
                        <a:rPr lang="it-IT" sz="2100" b="1" i="0" dirty="0">
                          <a:effectLst/>
                          <a:latin typeface="Times New Roman" charset="0"/>
                          <a:ea typeface="Times New Roman" charset="0"/>
                          <a:cs typeface="Times New Roman" charset="0"/>
                        </a:rPr>
                        <a:t>congedi per formazione</a:t>
                      </a:r>
                      <a:r>
                        <a:rPr lang="it-IT" sz="2100" b="0" dirty="0">
                          <a:effectLst/>
                          <a:latin typeface="Times New Roman" charset="0"/>
                          <a:ea typeface="Times New Roman" charset="0"/>
                          <a:cs typeface="Times New Roman" charset="0"/>
                        </a:rPr>
                        <a:t>, congedi per gravi e documentati </a:t>
                      </a:r>
                      <a:r>
                        <a:rPr lang="it-IT" sz="2100" b="1" i="0" dirty="0">
                          <a:effectLst/>
                          <a:latin typeface="Times New Roman" charset="0"/>
                          <a:ea typeface="Times New Roman" charset="0"/>
                          <a:cs typeface="Times New Roman" charset="0"/>
                        </a:rPr>
                        <a:t>motivi familiari</a:t>
                      </a:r>
                      <a:r>
                        <a:rPr lang="it-IT" sz="2100" b="0" dirty="0">
                          <a:effectLst/>
                          <a:latin typeface="Times New Roman" charset="0"/>
                          <a:ea typeface="Times New Roman" charset="0"/>
                          <a:cs typeface="Times New Roman" charset="0"/>
                        </a:rPr>
                        <a:t>, </a:t>
                      </a:r>
                      <a:r>
                        <a:rPr lang="it-IT" sz="2100" b="1" i="0" dirty="0">
                          <a:effectLst/>
                          <a:latin typeface="Times New Roman" charset="0"/>
                          <a:ea typeface="Times New Roman" charset="0"/>
                          <a:cs typeface="Times New Roman" charset="0"/>
                        </a:rPr>
                        <a:t>aspettativa</a:t>
                      </a:r>
                      <a:r>
                        <a:rPr lang="it-IT" sz="2100" b="0" dirty="0">
                          <a:effectLst/>
                          <a:latin typeface="Times New Roman" charset="0"/>
                          <a:ea typeface="Times New Roman" charset="0"/>
                          <a:cs typeface="Times New Roman" charset="0"/>
                        </a:rPr>
                        <a:t> non retribuita per motivi privati o </a:t>
                      </a:r>
                      <a:r>
                        <a:rPr lang="it-IT" sz="2100" b="1" i="0" dirty="0">
                          <a:effectLst/>
                          <a:latin typeface="Times New Roman" charset="0"/>
                          <a:ea typeface="Times New Roman" charset="0"/>
                          <a:cs typeface="Times New Roman" charset="0"/>
                        </a:rPr>
                        <a:t>malattia</a:t>
                      </a:r>
                      <a:r>
                        <a:rPr lang="it-IT" sz="2100" b="0" dirty="0">
                          <a:effectLst/>
                          <a:latin typeface="Times New Roman" charset="0"/>
                          <a:ea typeface="Times New Roman" charset="0"/>
                          <a:cs typeface="Times New Roman" charset="0"/>
                        </a:rPr>
                        <a:t> ecc.), in alternativa alla possibilità di </a:t>
                      </a:r>
                      <a:r>
                        <a:rPr lang="it-IT" sz="2100" b="1" i="0" dirty="0">
                          <a:effectLst/>
                          <a:latin typeface="Times New Roman" charset="0"/>
                          <a:ea typeface="Times New Roman" charset="0"/>
                          <a:cs typeface="Times New Roman" charset="0"/>
                        </a:rPr>
                        <a:t>riscatto</a:t>
                      </a:r>
                      <a:r>
                        <a:rPr lang="it-IT" sz="2100" b="0" dirty="0">
                          <a:effectLst/>
                          <a:latin typeface="Times New Roman" charset="0"/>
                          <a:ea typeface="Times New Roman" charset="0"/>
                          <a:cs typeface="Times New Roman" charset="0"/>
                        </a:rPr>
                        <a:t> (art. 5 </a:t>
                      </a:r>
                      <a:r>
                        <a:rPr lang="it-IT" sz="2100" b="1" u="none" strike="noStrike" dirty="0">
                          <a:solidFill>
                            <a:srgbClr val="FF0000"/>
                          </a:solidFill>
                          <a:effectLst/>
                          <a:latin typeface="Times New Roman" charset="0"/>
                          <a:ea typeface="Times New Roman" charset="0"/>
                          <a:cs typeface="Times New Roman" charset="0"/>
                          <a:hlinkClick r:id="rId2" action="ppaction://hlinkfile"/>
                        </a:rPr>
                        <a:t>D. Lgs. 564/1996</a:t>
                      </a:r>
                      <a:r>
                        <a:rPr lang="it-IT" sz="2100" b="0" dirty="0">
                          <a:effectLst/>
                          <a:latin typeface="Times New Roman" charset="0"/>
                          <a:ea typeface="Times New Roman" charset="0"/>
                          <a:cs typeface="Times New Roman" charset="0"/>
                        </a:rPr>
                        <a:t>);</a:t>
                      </a:r>
                    </a:p>
                    <a:p>
                      <a:pPr algn="l"/>
                      <a:r>
                        <a:rPr lang="it-IT" sz="2100" b="0" dirty="0">
                          <a:effectLst/>
                          <a:latin typeface="Times New Roman" charset="0"/>
                          <a:ea typeface="Times New Roman" charset="0"/>
                          <a:cs typeface="Times New Roman" charset="0"/>
                        </a:rPr>
                        <a:t>4) per </a:t>
                      </a:r>
                      <a:r>
                        <a:rPr lang="it-IT" sz="2100" b="1" i="0" dirty="0">
                          <a:effectLst/>
                          <a:latin typeface="Times New Roman" charset="0"/>
                          <a:ea typeface="Times New Roman" charset="0"/>
                          <a:cs typeface="Times New Roman" charset="0"/>
                        </a:rPr>
                        <a:t>attività svolta con contratto part-time</a:t>
                      </a:r>
                      <a:r>
                        <a:rPr lang="it-IT" sz="2100" b="0" dirty="0">
                          <a:effectLst/>
                          <a:latin typeface="Times New Roman" charset="0"/>
                          <a:ea typeface="Times New Roman" charset="0"/>
                          <a:cs typeface="Times New Roman" charset="0"/>
                        </a:rPr>
                        <a:t>, se effettuati a copertura o ad integrazione dei periodi di attività lavorativa svolta a orario ridotto;</a:t>
                      </a:r>
                    </a:p>
                    <a:p>
                      <a:pPr algn="l"/>
                      <a:r>
                        <a:rPr lang="it-IT" sz="2100" b="0" dirty="0">
                          <a:effectLst/>
                          <a:latin typeface="Times New Roman" charset="0"/>
                          <a:ea typeface="Times New Roman" charset="0"/>
                          <a:cs typeface="Times New Roman" charset="0"/>
                        </a:rPr>
                        <a:t>5) per </a:t>
                      </a:r>
                      <a:r>
                        <a:rPr lang="it-IT" sz="2100" b="1" i="0" dirty="0">
                          <a:effectLst/>
                          <a:latin typeface="Times New Roman" charset="0"/>
                          <a:ea typeface="Times New Roman" charset="0"/>
                          <a:cs typeface="Times New Roman" charset="0"/>
                        </a:rPr>
                        <a:t>integrare i versamenti per attività lavorativa svolta nel settore agricolo</a:t>
                      </a:r>
                      <a:r>
                        <a:rPr lang="it-IT" sz="2100" b="0" dirty="0">
                          <a:effectLst/>
                          <a:latin typeface="Times New Roman" charset="0"/>
                          <a:ea typeface="Times New Roman" charset="0"/>
                          <a:cs typeface="Times New Roman" charset="0"/>
                        </a:rPr>
                        <a:t> con iscrizione per </a:t>
                      </a:r>
                      <a:r>
                        <a:rPr lang="it-IT" sz="2100" b="1" i="0" dirty="0">
                          <a:effectLst/>
                          <a:latin typeface="Times New Roman" charset="0"/>
                          <a:ea typeface="Times New Roman" charset="0"/>
                          <a:cs typeface="Times New Roman" charset="0"/>
                        </a:rPr>
                        <a:t>meno di 270 giornate</a:t>
                      </a:r>
                      <a:r>
                        <a:rPr lang="it-IT" sz="2100" b="0" dirty="0">
                          <a:effectLst/>
                          <a:latin typeface="Times New Roman" charset="0"/>
                          <a:ea typeface="Times New Roman" charset="0"/>
                          <a:cs typeface="Times New Roman" charset="0"/>
                        </a:rPr>
                        <a:t> complessive di contribuzione effettiva e figurativa nel corso dell'anno.</a:t>
                      </a:r>
                    </a:p>
                  </a:txBody>
                  <a:tcPr marL="38100" marR="38100" marT="38100" marB="381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8" name="Rettangolo 7"/>
          <p:cNvSpPr/>
          <p:nvPr/>
        </p:nvSpPr>
        <p:spPr>
          <a:xfrm>
            <a:off x="3047011" y="1396500"/>
            <a:ext cx="2106987" cy="692628"/>
          </a:xfrm>
          <a:prstGeom prst="rect">
            <a:avLst/>
          </a:prstGeom>
          <a:noFill/>
        </p:spPr>
        <p:txBody>
          <a:bodyPr wrap="none" lIns="68580" tIns="34291" rIns="68580" bIns="34291">
            <a:spAutoFit/>
          </a:bodyPr>
          <a:lstStyle/>
          <a:p>
            <a:pPr algn="ctr"/>
            <a:r>
              <a:rPr lang="it-IT" sz="4051"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Quando?</a:t>
            </a:r>
          </a:p>
        </p:txBody>
      </p:sp>
    </p:spTree>
    <p:extLst>
      <p:ext uri="{BB962C8B-B14F-4D97-AF65-F5344CB8AC3E}">
        <p14:creationId xmlns:p14="http://schemas.microsoft.com/office/powerpoint/2010/main" val="1049825400"/>
      </p:ext>
    </p:extLst>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3643316" y="2502736"/>
            <a:ext cx="10871597" cy="92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a:spcBef>
                <a:spcPct val="20000"/>
              </a:spcBef>
              <a:buChar char="•"/>
              <a:defRPr sz="3200">
                <a:solidFill>
                  <a:schemeClr val="tx1"/>
                </a:solidFill>
                <a:latin typeface="Arial" charset="0"/>
                <a:ea typeface="Arial" charset="0"/>
                <a:cs typeface="Arial" charset="0"/>
              </a:defRPr>
            </a:lvl1pPr>
            <a:lvl2pPr marL="742950" indent="-285750">
              <a:spcBef>
                <a:spcPct val="20000"/>
              </a:spcBef>
              <a:buChar char="–"/>
              <a:defRPr sz="2800">
                <a:solidFill>
                  <a:schemeClr val="tx1"/>
                </a:solidFill>
                <a:latin typeface="Arial" charset="0"/>
                <a:ea typeface="Arial" charset="0"/>
                <a:cs typeface="Arial" charset="0"/>
              </a:defRPr>
            </a:lvl2pPr>
            <a:lvl3pPr marL="1143000" indent="-228600">
              <a:spcBef>
                <a:spcPct val="20000"/>
              </a:spcBef>
              <a:buChar char="•"/>
              <a:defRPr sz="2400">
                <a:solidFill>
                  <a:schemeClr val="tx1"/>
                </a:solidFill>
                <a:latin typeface="Arial" charset="0"/>
                <a:ea typeface="Arial" charset="0"/>
                <a:cs typeface="Arial" charset="0"/>
              </a:defRPr>
            </a:lvl3pPr>
            <a:lvl4pPr marL="1600200" indent="-228600">
              <a:spcBef>
                <a:spcPct val="20000"/>
              </a:spcBef>
              <a:buChar char="–"/>
              <a:defRPr sz="2000">
                <a:solidFill>
                  <a:schemeClr val="tx1"/>
                </a:solidFill>
                <a:latin typeface="Arial" charset="0"/>
                <a:ea typeface="Arial" charset="0"/>
                <a:cs typeface="Arial" charset="0"/>
              </a:defRPr>
            </a:lvl4pPr>
            <a:lvl5pPr marL="2057400" indent="-228600">
              <a:spcBef>
                <a:spcPct val="20000"/>
              </a:spcBef>
              <a:buChar char="»"/>
              <a:defRPr sz="2000">
                <a:solidFill>
                  <a:schemeClr val="tx1"/>
                </a:solidFill>
                <a:latin typeface="Arial"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ea typeface="Arial" charset="0"/>
                <a:cs typeface="Arial" charset="0"/>
              </a:defRPr>
            </a:lvl9pPr>
          </a:lstStyle>
          <a:p>
            <a:pPr>
              <a:spcBef>
                <a:spcPct val="0"/>
              </a:spcBef>
              <a:buFontTx/>
              <a:buNone/>
            </a:pPr>
            <a:br>
              <a:rPr lang="it-IT" altLang="it-IT" sz="1351"/>
            </a:br>
            <a:endParaRPr lang="it-IT" altLang="it-IT" sz="1351"/>
          </a:p>
          <a:p>
            <a:pPr>
              <a:spcBef>
                <a:spcPct val="0"/>
              </a:spcBef>
              <a:buFontTx/>
              <a:buNone/>
            </a:pPr>
            <a:r>
              <a:rPr lang="it-IT" altLang="it-IT" sz="1351">
                <a:solidFill>
                  <a:srgbClr val="000000"/>
                </a:solidFill>
                <a:latin typeface="Verdana" charset="0"/>
              </a:rPr>
              <a:t> </a:t>
            </a:r>
            <a:endParaRPr lang="it-IT" altLang="it-IT" sz="1351"/>
          </a:p>
          <a:p>
            <a:pPr>
              <a:spcBef>
                <a:spcPct val="0"/>
              </a:spcBef>
              <a:buFontTx/>
              <a:buNone/>
            </a:pPr>
            <a:endParaRPr lang="it-IT" altLang="it-IT" sz="1351"/>
          </a:p>
        </p:txBody>
      </p:sp>
      <p:sp>
        <p:nvSpPr>
          <p:cNvPr id="5" name="Rettangolo 4"/>
          <p:cNvSpPr/>
          <p:nvPr/>
        </p:nvSpPr>
        <p:spPr>
          <a:xfrm>
            <a:off x="3883049" y="272474"/>
            <a:ext cx="3727335" cy="553998"/>
          </a:xfrm>
          <a:prstGeom prst="rect">
            <a:avLst/>
          </a:prstGeom>
          <a:noFill/>
        </p:spPr>
        <p:txBody>
          <a:bodyPr wrap="square">
            <a:spAutoFit/>
          </a:bodyPr>
          <a:lstStyle/>
          <a:p>
            <a:pPr algn="ctr" eaLnBrk="1" hangingPunct="1">
              <a:defRPr/>
            </a:pPr>
            <a:r>
              <a:rPr lang="it-IT" sz="3000" b="1" spc="37" dirty="0">
                <a:ln w="9525" cmpd="sng">
                  <a:solidFill>
                    <a:schemeClr val="accent1"/>
                  </a:solidFill>
                  <a:prstDash val="solid"/>
                </a:ln>
                <a:solidFill>
                  <a:schemeClr val="accent1">
                    <a:lumMod val="75000"/>
                  </a:schemeClr>
                </a:solidFill>
                <a:effectLst>
                  <a:glow rad="38100">
                    <a:schemeClr val="accent1">
                      <a:alpha val="40000"/>
                    </a:schemeClr>
                  </a:glow>
                </a:effectLst>
              </a:rPr>
              <a:t>Contributi Volontari</a:t>
            </a:r>
          </a:p>
        </p:txBody>
      </p:sp>
      <p:graphicFrame>
        <p:nvGraphicFramePr>
          <p:cNvPr id="4" name="Tabella 3"/>
          <p:cNvGraphicFramePr>
            <a:graphicFrameLocks noGrp="1"/>
          </p:cNvGraphicFramePr>
          <p:nvPr/>
        </p:nvGraphicFramePr>
        <p:xfrm>
          <a:off x="3071643" y="2078851"/>
          <a:ext cx="6048715" cy="2808312"/>
        </p:xfrm>
        <a:graphic>
          <a:graphicData uri="http://schemas.openxmlformats.org/drawingml/2006/table">
            <a:tbl>
              <a:tblPr/>
              <a:tblGrid>
                <a:gridCol w="6048715">
                  <a:extLst>
                    <a:ext uri="{9D8B030D-6E8A-4147-A177-3AD203B41FA5}">
                      <a16:colId xmlns:a16="http://schemas.microsoft.com/office/drawing/2014/main" val="20000"/>
                    </a:ext>
                  </a:extLst>
                </a:gridCol>
              </a:tblGrid>
              <a:tr h="2808312">
                <a:tc>
                  <a:txBody>
                    <a:bodyPr/>
                    <a:lstStyle/>
                    <a:p>
                      <a:pPr algn="l"/>
                      <a:r>
                        <a:rPr lang="it-IT" sz="1100" b="0" dirty="0">
                          <a:effectLst/>
                          <a:latin typeface="Tahoma" charset="0"/>
                        </a:rPr>
                        <a:t>-  </a:t>
                      </a:r>
                      <a:r>
                        <a:rPr lang="it-IT" sz="1500" b="0" dirty="0">
                          <a:effectLst/>
                          <a:latin typeface="Tahoma" charset="0"/>
                        </a:rPr>
                        <a:t>Lavoratori dipendenti iscritti all'AGO (Fondo</a:t>
                      </a:r>
                      <a:r>
                        <a:rPr lang="it-IT" sz="1500" b="0" baseline="0" dirty="0">
                          <a:effectLst/>
                          <a:latin typeface="Tahoma" charset="0"/>
                        </a:rPr>
                        <a:t> pensione lavoratori dipendenti)</a:t>
                      </a:r>
                      <a:endParaRPr lang="it-IT" sz="1500" b="0" dirty="0">
                        <a:effectLst/>
                        <a:latin typeface="Tahoma" charset="0"/>
                      </a:endParaRPr>
                    </a:p>
                    <a:p>
                      <a:pPr algn="l"/>
                      <a:r>
                        <a:rPr lang="it-IT" sz="1500" b="0" dirty="0">
                          <a:effectLst/>
                          <a:latin typeface="Tahoma" charset="0"/>
                        </a:rPr>
                        <a:t>- Fondi previdenziali sostitutivi ed esclusivi:</a:t>
                      </a:r>
                      <a:r>
                        <a:rPr lang="it-IT" sz="1500" b="0" baseline="0" dirty="0">
                          <a:effectLst/>
                          <a:latin typeface="Tahoma" charset="0"/>
                        </a:rPr>
                        <a:t> INPDAP, </a:t>
                      </a:r>
                      <a:r>
                        <a:rPr lang="it-IT" sz="1500" b="0" baseline="0" dirty="0" err="1">
                          <a:effectLst/>
                          <a:latin typeface="Tahoma" charset="0"/>
                        </a:rPr>
                        <a:t>Ipost</a:t>
                      </a:r>
                      <a:r>
                        <a:rPr lang="it-IT" sz="1500" b="0" baseline="0" dirty="0">
                          <a:effectLst/>
                          <a:latin typeface="Tahoma" charset="0"/>
                        </a:rPr>
                        <a:t>, ENPALS</a:t>
                      </a:r>
                      <a:r>
                        <a:rPr lang="mr-IN" sz="1500" b="0" baseline="0" dirty="0">
                          <a:effectLst/>
                          <a:latin typeface="Tahoma" charset="0"/>
                        </a:rPr>
                        <a:t>…</a:t>
                      </a:r>
                      <a:endParaRPr lang="it-IT" sz="1500" b="0" dirty="0">
                        <a:effectLst/>
                        <a:latin typeface="Tahoma" charset="0"/>
                      </a:endParaRPr>
                    </a:p>
                    <a:p>
                      <a:pPr marL="92075" indent="-92075" algn="l">
                        <a:buFontTx/>
                        <a:buChar char="-"/>
                      </a:pPr>
                      <a:r>
                        <a:rPr lang="it-IT" sz="1500" b="0" dirty="0">
                          <a:effectLst/>
                          <a:latin typeface="Tahoma" charset="0"/>
                        </a:rPr>
                        <a:t>Lavoratori autonomi (artigiani, commercianti, agricoli autonomi)</a:t>
                      </a:r>
                    </a:p>
                    <a:p>
                      <a:pPr marL="0" indent="0" algn="l">
                        <a:buFontTx/>
                        <a:buChar char="-"/>
                      </a:pPr>
                      <a:r>
                        <a:rPr lang="it-IT" sz="1500" b="0" dirty="0">
                          <a:effectLst/>
                          <a:latin typeface="Tahoma" charset="0"/>
                        </a:rPr>
                        <a:t>Iscritti alla gestione separata INPS</a:t>
                      </a:r>
                    </a:p>
                  </a:txBody>
                  <a:tcPr marL="38100" marR="38100" marT="38100" marB="381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8" name="Rettangolo 7"/>
          <p:cNvSpPr/>
          <p:nvPr/>
        </p:nvSpPr>
        <p:spPr>
          <a:xfrm>
            <a:off x="3569588" y="1396500"/>
            <a:ext cx="1061829" cy="692628"/>
          </a:xfrm>
          <a:prstGeom prst="rect">
            <a:avLst/>
          </a:prstGeom>
          <a:noFill/>
        </p:spPr>
        <p:txBody>
          <a:bodyPr wrap="none" lIns="68580" tIns="34291" rIns="68580" bIns="34291">
            <a:spAutoFit/>
          </a:bodyPr>
          <a:lstStyle/>
          <a:p>
            <a:pPr algn="ctr"/>
            <a:r>
              <a:rPr lang="it-IT" sz="4051"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Chi?</a:t>
            </a:r>
          </a:p>
        </p:txBody>
      </p:sp>
    </p:spTree>
    <p:extLst>
      <p:ext uri="{BB962C8B-B14F-4D97-AF65-F5344CB8AC3E}">
        <p14:creationId xmlns:p14="http://schemas.microsoft.com/office/powerpoint/2010/main" val="689854048"/>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1987551" y="263763"/>
            <a:ext cx="7712075" cy="830997"/>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it-IT" sz="2800" b="1" dirty="0">
                <a:solidFill>
                  <a:srgbClr val="002060"/>
                </a:solidFill>
                <a:latin typeface="Comic Sans MS" pitchFamily="66" charset="0"/>
              </a:rPr>
              <a:t>PENSIONE DI VECCHIAIA </a:t>
            </a:r>
          </a:p>
          <a:p>
            <a:pPr algn="ctr">
              <a:defRPr/>
            </a:pPr>
            <a:r>
              <a:rPr lang="it-IT" sz="2000" b="1" dirty="0">
                <a:solidFill>
                  <a:srgbClr val="002060"/>
                </a:solidFill>
                <a:latin typeface="Comic Sans MS" pitchFamily="66" charset="0"/>
              </a:rPr>
              <a:t>Assicurati dall’1.1.1996 in poi (sistema contributivo)</a:t>
            </a:r>
          </a:p>
        </p:txBody>
      </p:sp>
      <p:sp>
        <p:nvSpPr>
          <p:cNvPr id="14" name="Segnaposto contenuto 2"/>
          <p:cNvSpPr>
            <a:spLocks noGrp="1"/>
          </p:cNvSpPr>
          <p:nvPr>
            <p:ph idx="1"/>
          </p:nvPr>
        </p:nvSpPr>
        <p:spPr>
          <a:xfrm>
            <a:off x="1739900" y="1341437"/>
            <a:ext cx="8712200" cy="4895851"/>
          </a:xfrm>
        </p:spPr>
        <p:txBody>
          <a:bodyPr rtlCol="0">
            <a:noAutofit/>
          </a:bodyPr>
          <a:lstStyle/>
          <a:p>
            <a:pPr marL="137157" indent="0">
              <a:spcBef>
                <a:spcPts val="0"/>
              </a:spcBef>
              <a:buClr>
                <a:schemeClr val="tx1">
                  <a:shade val="95000"/>
                </a:schemeClr>
              </a:buClr>
              <a:buNone/>
              <a:defRPr/>
            </a:pPr>
            <a:r>
              <a:rPr lang="it-IT" sz="2400" b="1" dirty="0">
                <a:solidFill>
                  <a:srgbClr val="FF0000"/>
                </a:solidFill>
              </a:rPr>
              <a:t> 67 anni di età + 20 anni di contributi</a:t>
            </a:r>
            <a:endParaRPr lang="it-IT" dirty="0"/>
          </a:p>
          <a:p>
            <a:pPr marL="137157" indent="0">
              <a:spcBef>
                <a:spcPts val="0"/>
              </a:spcBef>
              <a:buClr>
                <a:schemeClr val="tx1">
                  <a:shade val="95000"/>
                </a:schemeClr>
              </a:buClr>
              <a:buNone/>
              <a:defRPr/>
            </a:pPr>
            <a:r>
              <a:rPr lang="it-IT" dirty="0"/>
              <a:t>  </a:t>
            </a:r>
          </a:p>
          <a:p>
            <a:pPr marL="137157" indent="0">
              <a:spcBef>
                <a:spcPts val="0"/>
              </a:spcBef>
              <a:buClr>
                <a:schemeClr val="tx1">
                  <a:shade val="95000"/>
                </a:schemeClr>
              </a:buClr>
              <a:buNone/>
              <a:defRPr/>
            </a:pPr>
            <a:endParaRPr lang="it-IT" b="1" dirty="0">
              <a:latin typeface="Comic Sans MS" pitchFamily="66" charset="0"/>
            </a:endParaRPr>
          </a:p>
        </p:txBody>
      </p:sp>
      <p:sp>
        <p:nvSpPr>
          <p:cNvPr id="15" name="Rettangolo 14"/>
          <p:cNvSpPr/>
          <p:nvPr/>
        </p:nvSpPr>
        <p:spPr>
          <a:xfrm>
            <a:off x="5016501" y="1844677"/>
            <a:ext cx="5183188" cy="1169551"/>
          </a:xfrm>
          <a:prstGeom prst="rect">
            <a:avLst/>
          </a:prstGeom>
          <a:noFill/>
          <a:ln>
            <a:solidFill>
              <a:schemeClr val="accent1"/>
            </a:solidFill>
          </a:ln>
        </p:spPr>
        <p:txBody>
          <a:bodyPr>
            <a:spAutoFit/>
          </a:bodyPr>
          <a:lstStyle/>
          <a:p>
            <a:pPr marL="137157" algn="ctr">
              <a:buClr>
                <a:schemeClr val="tx1">
                  <a:shade val="95000"/>
                </a:schemeClr>
              </a:buClr>
              <a:defRPr/>
            </a:pPr>
            <a:r>
              <a:rPr lang="it-IT" cap="small" dirty="0">
                <a:solidFill>
                  <a:srgbClr val="002060"/>
                </a:solidFill>
              </a:rPr>
              <a:t>          </a:t>
            </a:r>
            <a:r>
              <a:rPr lang="it-IT" cap="small" dirty="0">
                <a:solidFill>
                  <a:srgbClr val="002060"/>
                </a:solidFill>
                <a:latin typeface="Comic Sans MS" pitchFamily="66" charset="0"/>
              </a:rPr>
              <a:t>Importo della pensione maturata</a:t>
            </a:r>
            <a:r>
              <a:rPr lang="it-IT" cap="small" dirty="0">
                <a:solidFill>
                  <a:srgbClr val="0033CC"/>
                </a:solidFill>
                <a:latin typeface="Comic Sans MS" pitchFamily="66" charset="0"/>
              </a:rPr>
              <a:t>:</a:t>
            </a:r>
            <a:br>
              <a:rPr lang="it-IT" cap="small" dirty="0">
                <a:solidFill>
                  <a:srgbClr val="0033CC"/>
                </a:solidFill>
                <a:latin typeface="Comic Sans MS" pitchFamily="66" charset="0"/>
              </a:rPr>
            </a:br>
            <a:r>
              <a:rPr lang="it-IT" b="1" dirty="0">
                <a:solidFill>
                  <a:srgbClr val="FF0000"/>
                </a:solidFill>
                <a:latin typeface="Comic Sans MS" pitchFamily="66" charset="0"/>
              </a:rPr>
              <a:t>non inferiore ad 1 volta l’Assegno Sociale</a:t>
            </a:r>
            <a:br>
              <a:rPr lang="it-IT" dirty="0">
                <a:solidFill>
                  <a:srgbClr val="0033CC"/>
                </a:solidFill>
                <a:latin typeface="Comic Sans MS" pitchFamily="66" charset="0"/>
              </a:rPr>
            </a:br>
            <a:r>
              <a:rPr lang="it-IT" dirty="0">
                <a:solidFill>
                  <a:srgbClr val="002060"/>
                </a:solidFill>
                <a:latin typeface="Comic Sans MS" pitchFamily="66" charset="0"/>
              </a:rPr>
              <a:t>     (</a:t>
            </a:r>
            <a:r>
              <a:rPr lang="it-IT" sz="1600" dirty="0">
                <a:solidFill>
                  <a:srgbClr val="002060"/>
                </a:solidFill>
                <a:latin typeface="Comic Sans MS" pitchFamily="66" charset="0"/>
              </a:rPr>
              <a:t>Anno 2025 </a:t>
            </a:r>
            <a:r>
              <a:rPr lang="it-IT" sz="1600" dirty="0">
                <a:solidFill>
                  <a:srgbClr val="002060"/>
                </a:solidFill>
                <a:latin typeface="Comic Sans MS" pitchFamily="66" charset="0"/>
                <a:sym typeface="Wingdings" pitchFamily="2" charset="2"/>
              </a:rPr>
              <a:t> 538 euro</a:t>
            </a:r>
            <a:r>
              <a:rPr lang="it-IT" sz="1600" dirty="0">
                <a:solidFill>
                  <a:srgbClr val="002060"/>
                </a:solidFill>
                <a:latin typeface="Comic Sans MS" pitchFamily="66" charset="0"/>
              </a:rPr>
              <a:t>)</a:t>
            </a:r>
          </a:p>
          <a:p>
            <a:pPr marL="137157" algn="ctr">
              <a:buClr>
                <a:schemeClr val="tx1">
                  <a:shade val="95000"/>
                </a:schemeClr>
              </a:buClr>
              <a:defRPr/>
            </a:pPr>
            <a:r>
              <a:rPr lang="it-IT" sz="1600" i="1" dirty="0">
                <a:solidFill>
                  <a:srgbClr val="002060"/>
                </a:solidFill>
                <a:latin typeface="Comic Sans MS" pitchFamily="66" charset="0"/>
              </a:rPr>
              <a:t>Novità della L. 213/2023</a:t>
            </a:r>
          </a:p>
        </p:txBody>
      </p:sp>
      <p:sp>
        <p:nvSpPr>
          <p:cNvPr id="16" name="Freccia a destra 15"/>
          <p:cNvSpPr/>
          <p:nvPr/>
        </p:nvSpPr>
        <p:spPr>
          <a:xfrm>
            <a:off x="4297365" y="2132013"/>
            <a:ext cx="719137" cy="5048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7" name="Rettangolo 16"/>
          <p:cNvSpPr/>
          <p:nvPr/>
        </p:nvSpPr>
        <p:spPr>
          <a:xfrm>
            <a:off x="2055815" y="1881188"/>
            <a:ext cx="2016125" cy="11638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2000" b="1" dirty="0">
                <a:solidFill>
                  <a:srgbClr val="FF0000"/>
                </a:solidFill>
                <a:latin typeface="Comic Sans MS" pitchFamily="66" charset="0"/>
              </a:rPr>
              <a:t>ULTERIORE REQUISITO</a:t>
            </a:r>
          </a:p>
        </p:txBody>
      </p:sp>
      <p:sp>
        <p:nvSpPr>
          <p:cNvPr id="18" name="Rettangolo 17"/>
          <p:cNvSpPr/>
          <p:nvPr/>
        </p:nvSpPr>
        <p:spPr>
          <a:xfrm>
            <a:off x="5159377" y="3440114"/>
            <a:ext cx="1368425" cy="373063"/>
          </a:xfrm>
          <a:prstGeom prst="rect">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r>
              <a:rPr lang="it-IT" b="1" dirty="0">
                <a:solidFill>
                  <a:srgbClr val="002060"/>
                </a:solidFill>
                <a:latin typeface="Comic Sans MS" pitchFamily="66" charset="0"/>
              </a:rPr>
              <a:t>OPPURE</a:t>
            </a:r>
          </a:p>
        </p:txBody>
      </p:sp>
      <p:graphicFrame>
        <p:nvGraphicFramePr>
          <p:cNvPr id="19" name="Tabella 18"/>
          <p:cNvGraphicFramePr>
            <a:graphicFrameLocks noGrp="1"/>
          </p:cNvGraphicFramePr>
          <p:nvPr/>
        </p:nvGraphicFramePr>
        <p:xfrm>
          <a:off x="2208215" y="4029076"/>
          <a:ext cx="7632699" cy="1630792"/>
        </p:xfrm>
        <a:graphic>
          <a:graphicData uri="http://schemas.openxmlformats.org/drawingml/2006/table">
            <a:tbl>
              <a:tblPr firstRow="1" bandRow="1">
                <a:tableStyleId>{5C22544A-7EE6-4342-B048-85BDC9FD1C3A}</a:tableStyleId>
              </a:tblPr>
              <a:tblGrid>
                <a:gridCol w="2544233">
                  <a:extLst>
                    <a:ext uri="{9D8B030D-6E8A-4147-A177-3AD203B41FA5}">
                      <a16:colId xmlns:a16="http://schemas.microsoft.com/office/drawing/2014/main" val="20000"/>
                    </a:ext>
                  </a:extLst>
                </a:gridCol>
                <a:gridCol w="2544233">
                  <a:extLst>
                    <a:ext uri="{9D8B030D-6E8A-4147-A177-3AD203B41FA5}">
                      <a16:colId xmlns:a16="http://schemas.microsoft.com/office/drawing/2014/main" val="20001"/>
                    </a:ext>
                  </a:extLst>
                </a:gridCol>
                <a:gridCol w="2544233">
                  <a:extLst>
                    <a:ext uri="{9D8B030D-6E8A-4147-A177-3AD203B41FA5}">
                      <a16:colId xmlns:a16="http://schemas.microsoft.com/office/drawing/2014/main" val="20002"/>
                    </a:ext>
                  </a:extLst>
                </a:gridCol>
              </a:tblGrid>
              <a:tr h="375976">
                <a:tc>
                  <a:txBody>
                    <a:bodyPr/>
                    <a:lstStyle/>
                    <a:p>
                      <a:r>
                        <a:rPr lang="it-IT" sz="1900" dirty="0">
                          <a:solidFill>
                            <a:srgbClr val="002060"/>
                          </a:solidFill>
                        </a:rPr>
                        <a:t>         ETA’</a:t>
                      </a:r>
                    </a:p>
                  </a:txBody>
                  <a:tcPr marL="91439" marR="91439" marT="45748" marB="45748"/>
                </a:tc>
                <a:tc>
                  <a:txBody>
                    <a:bodyPr/>
                    <a:lstStyle/>
                    <a:p>
                      <a:r>
                        <a:rPr lang="it-IT" sz="1900" dirty="0">
                          <a:solidFill>
                            <a:srgbClr val="002060"/>
                          </a:solidFill>
                        </a:rPr>
                        <a:t>Importo</a:t>
                      </a:r>
                      <a:r>
                        <a:rPr lang="it-IT" sz="1900" baseline="0" dirty="0">
                          <a:solidFill>
                            <a:srgbClr val="002060"/>
                          </a:solidFill>
                        </a:rPr>
                        <a:t> maturato</a:t>
                      </a:r>
                      <a:endParaRPr lang="it-IT" sz="1900" dirty="0">
                        <a:solidFill>
                          <a:srgbClr val="002060"/>
                        </a:solidFill>
                      </a:endParaRPr>
                    </a:p>
                  </a:txBody>
                  <a:tcPr marL="91439" marR="91439" marT="45748" marB="45748"/>
                </a:tc>
                <a:tc>
                  <a:txBody>
                    <a:bodyPr/>
                    <a:lstStyle/>
                    <a:p>
                      <a:r>
                        <a:rPr lang="it-IT" sz="1900" dirty="0">
                          <a:solidFill>
                            <a:srgbClr val="002060"/>
                          </a:solidFill>
                        </a:rPr>
                        <a:t>Contribuzione</a:t>
                      </a:r>
                    </a:p>
                  </a:txBody>
                  <a:tcPr marL="91439" marR="91439" marT="45748" marB="45748"/>
                </a:tc>
                <a:extLst>
                  <a:ext uri="{0D108BD9-81ED-4DB2-BD59-A6C34878D82A}">
                    <a16:rowId xmlns:a16="http://schemas.microsoft.com/office/drawing/2014/main" val="10000"/>
                  </a:ext>
                </a:extLst>
              </a:tr>
              <a:tr h="1229416">
                <a:tc>
                  <a:txBody>
                    <a:bodyPr/>
                    <a:lstStyle/>
                    <a:p>
                      <a:r>
                        <a:rPr lang="it-IT" sz="1900" b="1" dirty="0">
                          <a:solidFill>
                            <a:srgbClr val="002060"/>
                          </a:solidFill>
                        </a:rPr>
                        <a:t>71 anni</a:t>
                      </a:r>
                    </a:p>
                  </a:txBody>
                  <a:tcPr marL="91439" marR="91439" marT="45748" marB="45748"/>
                </a:tc>
                <a:tc>
                  <a:txBody>
                    <a:bodyPr/>
                    <a:lstStyle/>
                    <a:p>
                      <a:r>
                        <a:rPr lang="it-IT" sz="1900" b="1" dirty="0">
                          <a:solidFill>
                            <a:srgbClr val="002060"/>
                          </a:solidFill>
                        </a:rPr>
                        <a:t>Qualsiasi</a:t>
                      </a:r>
                      <a:r>
                        <a:rPr lang="it-IT" sz="1900" b="1" baseline="0" dirty="0">
                          <a:solidFill>
                            <a:srgbClr val="002060"/>
                          </a:solidFill>
                        </a:rPr>
                        <a:t> importo</a:t>
                      </a:r>
                      <a:endParaRPr lang="it-IT" sz="1900" b="1" dirty="0">
                        <a:solidFill>
                          <a:srgbClr val="002060"/>
                        </a:solidFill>
                      </a:endParaRPr>
                    </a:p>
                    <a:p>
                      <a:endParaRPr lang="it-IT" sz="1900" dirty="0">
                        <a:solidFill>
                          <a:srgbClr val="002060"/>
                        </a:solidFill>
                      </a:endParaRPr>
                    </a:p>
                  </a:txBody>
                  <a:tcPr marL="91439" marR="91439" marT="45748" marB="45748"/>
                </a:tc>
                <a:tc>
                  <a:txBody>
                    <a:bodyPr/>
                    <a:lstStyle/>
                    <a:p>
                      <a:r>
                        <a:rPr lang="it-IT" sz="1900" b="1" dirty="0">
                          <a:solidFill>
                            <a:srgbClr val="002060"/>
                          </a:solidFill>
                        </a:rPr>
                        <a:t>5 anni</a:t>
                      </a:r>
                    </a:p>
                    <a:p>
                      <a:r>
                        <a:rPr lang="it-IT" sz="1900" dirty="0">
                          <a:solidFill>
                            <a:srgbClr val="002060"/>
                          </a:solidFill>
                        </a:rPr>
                        <a:t>Solo obbligatoria,</a:t>
                      </a:r>
                      <a:r>
                        <a:rPr lang="it-IT" sz="1900" baseline="0" dirty="0">
                          <a:solidFill>
                            <a:srgbClr val="002060"/>
                          </a:solidFill>
                        </a:rPr>
                        <a:t> volontaria, da riscatto</a:t>
                      </a:r>
                    </a:p>
                    <a:p>
                      <a:r>
                        <a:rPr lang="it-IT" sz="1900" baseline="0" dirty="0">
                          <a:solidFill>
                            <a:srgbClr val="002060"/>
                          </a:solidFill>
                        </a:rPr>
                        <a:t>NO FIGURATIVA</a:t>
                      </a:r>
                      <a:endParaRPr lang="it-IT" sz="1900" b="1" dirty="0">
                        <a:solidFill>
                          <a:srgbClr val="002060"/>
                        </a:solidFill>
                      </a:endParaRPr>
                    </a:p>
                  </a:txBody>
                  <a:tcPr marL="91439" marR="91439" marT="45748" marB="45748"/>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79706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3643316" y="2502736"/>
            <a:ext cx="10871597" cy="92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a:spcBef>
                <a:spcPct val="20000"/>
              </a:spcBef>
              <a:buChar char="•"/>
              <a:defRPr sz="3200">
                <a:solidFill>
                  <a:schemeClr val="tx1"/>
                </a:solidFill>
                <a:latin typeface="Arial" charset="0"/>
                <a:ea typeface="Arial" charset="0"/>
                <a:cs typeface="Arial" charset="0"/>
              </a:defRPr>
            </a:lvl1pPr>
            <a:lvl2pPr marL="742950" indent="-285750">
              <a:spcBef>
                <a:spcPct val="20000"/>
              </a:spcBef>
              <a:buChar char="–"/>
              <a:defRPr sz="2800">
                <a:solidFill>
                  <a:schemeClr val="tx1"/>
                </a:solidFill>
                <a:latin typeface="Arial" charset="0"/>
                <a:ea typeface="Arial" charset="0"/>
                <a:cs typeface="Arial" charset="0"/>
              </a:defRPr>
            </a:lvl2pPr>
            <a:lvl3pPr marL="1143000" indent="-228600">
              <a:spcBef>
                <a:spcPct val="20000"/>
              </a:spcBef>
              <a:buChar char="•"/>
              <a:defRPr sz="2400">
                <a:solidFill>
                  <a:schemeClr val="tx1"/>
                </a:solidFill>
                <a:latin typeface="Arial" charset="0"/>
                <a:ea typeface="Arial" charset="0"/>
                <a:cs typeface="Arial" charset="0"/>
              </a:defRPr>
            </a:lvl3pPr>
            <a:lvl4pPr marL="1600200" indent="-228600">
              <a:spcBef>
                <a:spcPct val="20000"/>
              </a:spcBef>
              <a:buChar char="–"/>
              <a:defRPr sz="2000">
                <a:solidFill>
                  <a:schemeClr val="tx1"/>
                </a:solidFill>
                <a:latin typeface="Arial" charset="0"/>
                <a:ea typeface="Arial" charset="0"/>
                <a:cs typeface="Arial" charset="0"/>
              </a:defRPr>
            </a:lvl4pPr>
            <a:lvl5pPr marL="2057400" indent="-228600">
              <a:spcBef>
                <a:spcPct val="20000"/>
              </a:spcBef>
              <a:buChar char="»"/>
              <a:defRPr sz="2000">
                <a:solidFill>
                  <a:schemeClr val="tx1"/>
                </a:solidFill>
                <a:latin typeface="Arial"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ea typeface="Arial" charset="0"/>
                <a:cs typeface="Arial" charset="0"/>
              </a:defRPr>
            </a:lvl9pPr>
          </a:lstStyle>
          <a:p>
            <a:pPr>
              <a:spcBef>
                <a:spcPct val="0"/>
              </a:spcBef>
              <a:buFontTx/>
              <a:buNone/>
            </a:pPr>
            <a:br>
              <a:rPr lang="it-IT" altLang="it-IT" sz="1351"/>
            </a:br>
            <a:endParaRPr lang="it-IT" altLang="it-IT" sz="1351"/>
          </a:p>
          <a:p>
            <a:pPr>
              <a:spcBef>
                <a:spcPct val="0"/>
              </a:spcBef>
              <a:buFontTx/>
              <a:buNone/>
            </a:pPr>
            <a:r>
              <a:rPr lang="it-IT" altLang="it-IT" sz="1351">
                <a:solidFill>
                  <a:srgbClr val="000000"/>
                </a:solidFill>
                <a:latin typeface="Verdana" charset="0"/>
              </a:rPr>
              <a:t> </a:t>
            </a:r>
            <a:endParaRPr lang="it-IT" altLang="it-IT" sz="1351"/>
          </a:p>
          <a:p>
            <a:pPr>
              <a:spcBef>
                <a:spcPct val="0"/>
              </a:spcBef>
              <a:buFontTx/>
              <a:buNone/>
            </a:pPr>
            <a:endParaRPr lang="it-IT" altLang="it-IT" sz="1351"/>
          </a:p>
        </p:txBody>
      </p:sp>
      <p:sp>
        <p:nvSpPr>
          <p:cNvPr id="5" name="Rettangolo 4"/>
          <p:cNvSpPr/>
          <p:nvPr/>
        </p:nvSpPr>
        <p:spPr>
          <a:xfrm>
            <a:off x="4038835" y="265006"/>
            <a:ext cx="3727335" cy="553998"/>
          </a:xfrm>
          <a:prstGeom prst="rect">
            <a:avLst/>
          </a:prstGeom>
          <a:noFill/>
        </p:spPr>
        <p:txBody>
          <a:bodyPr wrap="square">
            <a:spAutoFit/>
          </a:bodyPr>
          <a:lstStyle/>
          <a:p>
            <a:pPr algn="ctr" eaLnBrk="1" hangingPunct="1">
              <a:defRPr/>
            </a:pPr>
            <a:r>
              <a:rPr lang="it-IT" sz="3000" b="1" spc="37" dirty="0">
                <a:ln w="9525" cmpd="sng">
                  <a:solidFill>
                    <a:schemeClr val="accent1"/>
                  </a:solidFill>
                  <a:prstDash val="solid"/>
                </a:ln>
                <a:solidFill>
                  <a:schemeClr val="accent1">
                    <a:lumMod val="75000"/>
                  </a:schemeClr>
                </a:solidFill>
                <a:effectLst>
                  <a:glow rad="38100">
                    <a:schemeClr val="accent1">
                      <a:alpha val="40000"/>
                    </a:schemeClr>
                  </a:glow>
                </a:effectLst>
              </a:rPr>
              <a:t>Contributi Volontari</a:t>
            </a:r>
          </a:p>
        </p:txBody>
      </p:sp>
      <p:graphicFrame>
        <p:nvGraphicFramePr>
          <p:cNvPr id="4" name="Tabella 3"/>
          <p:cNvGraphicFramePr>
            <a:graphicFrameLocks noGrp="1"/>
          </p:cNvGraphicFramePr>
          <p:nvPr/>
        </p:nvGraphicFramePr>
        <p:xfrm>
          <a:off x="2734140" y="2078852"/>
          <a:ext cx="6723723" cy="3107885"/>
        </p:xfrm>
        <a:graphic>
          <a:graphicData uri="http://schemas.openxmlformats.org/drawingml/2006/table">
            <a:tbl>
              <a:tblPr/>
              <a:tblGrid>
                <a:gridCol w="6723723">
                  <a:extLst>
                    <a:ext uri="{9D8B030D-6E8A-4147-A177-3AD203B41FA5}">
                      <a16:colId xmlns:a16="http://schemas.microsoft.com/office/drawing/2014/main" val="20000"/>
                    </a:ext>
                  </a:extLst>
                </a:gridCol>
              </a:tblGrid>
              <a:tr h="3107885">
                <a:tc>
                  <a:txBody>
                    <a:bodyPr/>
                    <a:lstStyle/>
                    <a:p>
                      <a:r>
                        <a:rPr lang="it-IT" sz="1200" b="0" dirty="0">
                          <a:effectLst/>
                          <a:latin typeface="Tahoma" charset="0"/>
                        </a:rPr>
                        <a:t>-assenza</a:t>
                      </a:r>
                      <a:r>
                        <a:rPr lang="it-IT" sz="1200" b="0" baseline="0" dirty="0">
                          <a:effectLst/>
                          <a:latin typeface="Tahoma" charset="0"/>
                        </a:rPr>
                        <a:t> di contribuzione parallela: </a:t>
                      </a:r>
                      <a:r>
                        <a:rPr lang="it-IT" sz="1200" b="0" dirty="0">
                          <a:effectLst/>
                          <a:latin typeface="Tahoma" charset="0"/>
                        </a:rPr>
                        <a:t>non é ammissibile cioè l'iscrizione a forme di previdenza obbligatoria (comprese le Casse dei liberi professionisti), né il contestuale accreditamento di </a:t>
                      </a:r>
                      <a:r>
                        <a:rPr lang="it-IT" sz="1200" b="1" i="0" dirty="0">
                          <a:effectLst/>
                          <a:latin typeface="Tahoma" charset="0"/>
                        </a:rPr>
                        <a:t>contributi</a:t>
                      </a:r>
                      <a:r>
                        <a:rPr lang="it-IT" sz="1200" b="0" dirty="0">
                          <a:effectLst/>
                          <a:latin typeface="Tahoma" charset="0"/>
                        </a:rPr>
                        <a:t> figurativi per qualsiasi ragione;</a:t>
                      </a:r>
                    </a:p>
                    <a:p>
                      <a:r>
                        <a:rPr lang="it-IT" sz="1200" b="0" dirty="0">
                          <a:effectLst/>
                          <a:latin typeface="Tahoma" charset="0"/>
                        </a:rPr>
                        <a:t>- al </a:t>
                      </a:r>
                      <a:r>
                        <a:rPr lang="it-IT" sz="1200" b="1" i="0" dirty="0">
                          <a:effectLst/>
                          <a:latin typeface="Tahoma" charset="0"/>
                        </a:rPr>
                        <a:t>possesso da parte dell'assicurato di almeno 5 anni </a:t>
                      </a:r>
                      <a:r>
                        <a:rPr lang="it-IT" sz="1200" b="0" i="0" dirty="0">
                          <a:effectLst/>
                          <a:latin typeface="Tahoma" charset="0"/>
                        </a:rPr>
                        <a:t>di </a:t>
                      </a:r>
                      <a:r>
                        <a:rPr lang="it-IT" sz="1200" b="1" i="0" dirty="0">
                          <a:effectLst/>
                          <a:latin typeface="Tahoma" charset="0"/>
                        </a:rPr>
                        <a:t>contributi </a:t>
                      </a:r>
                      <a:r>
                        <a:rPr lang="it-IT" sz="1200" b="0" i="0" dirty="0">
                          <a:effectLst/>
                          <a:latin typeface="Tahoma" charset="0"/>
                        </a:rPr>
                        <a:t>(260 </a:t>
                      </a:r>
                      <a:r>
                        <a:rPr lang="it-IT" sz="1200" b="1" i="0" dirty="0">
                          <a:effectLst/>
                          <a:latin typeface="Tahoma" charset="0"/>
                        </a:rPr>
                        <a:t>contributi </a:t>
                      </a:r>
                      <a:r>
                        <a:rPr lang="it-IT" sz="1200" b="0" i="0" dirty="0">
                          <a:effectLst/>
                          <a:latin typeface="Tahoma" charset="0"/>
                        </a:rPr>
                        <a:t> settimanali ovvero 60 </a:t>
                      </a:r>
                      <a:r>
                        <a:rPr lang="it-IT" sz="1200" b="1" i="0" dirty="0">
                          <a:effectLst/>
                          <a:latin typeface="Tahoma" charset="0"/>
                        </a:rPr>
                        <a:t>contributi </a:t>
                      </a:r>
                      <a:r>
                        <a:rPr lang="it-IT" sz="1200" b="0" i="0" dirty="0">
                          <a:effectLst/>
                          <a:latin typeface="Tahoma" charset="0"/>
                        </a:rPr>
                        <a:t>mensili) indipendentemente dalla condizione temporale dei </a:t>
                      </a:r>
                      <a:r>
                        <a:rPr lang="it-IT" sz="1200" b="1" i="0" dirty="0">
                          <a:effectLst/>
                          <a:latin typeface="Tahoma" charset="0"/>
                        </a:rPr>
                        <a:t>contributi </a:t>
                      </a:r>
                      <a:r>
                        <a:rPr lang="it-IT" sz="1200" b="0" i="0" dirty="0">
                          <a:effectLst/>
                          <a:latin typeface="Tahoma" charset="0"/>
                        </a:rPr>
                        <a:t>versati;</a:t>
                      </a:r>
                      <a:endParaRPr lang="it-IT" sz="1200" b="0" dirty="0">
                        <a:effectLst/>
                        <a:latin typeface="Tahoma" charset="0"/>
                      </a:endParaRPr>
                    </a:p>
                    <a:p>
                      <a:pPr marL="0" indent="0">
                        <a:buFontTx/>
                        <a:buNone/>
                      </a:pPr>
                      <a:r>
                        <a:rPr lang="it-IT" sz="1200" b="0" dirty="0">
                          <a:effectLst/>
                          <a:latin typeface="Tahoma" charset="0"/>
                        </a:rPr>
                        <a:t>- al </a:t>
                      </a:r>
                      <a:r>
                        <a:rPr lang="it-IT" sz="1200" b="1" i="0" dirty="0">
                          <a:effectLst/>
                          <a:latin typeface="Tahoma" charset="0"/>
                        </a:rPr>
                        <a:t>possesso di almeno 3 anni</a:t>
                      </a:r>
                      <a:r>
                        <a:rPr lang="it-IT" sz="1200" b="0" dirty="0">
                          <a:effectLst/>
                          <a:latin typeface="Tahoma" charset="0"/>
                        </a:rPr>
                        <a:t> di contribuzione nei cinque anni che precedono la data di presentazione della domanda, anche attraverso il </a:t>
                      </a:r>
                      <a:r>
                        <a:rPr lang="it-IT" sz="1200" b="1" i="0" dirty="0">
                          <a:effectLst/>
                          <a:latin typeface="Tahoma" charset="0"/>
                        </a:rPr>
                        <a:t>cumulo di contributi</a:t>
                      </a:r>
                      <a:r>
                        <a:rPr lang="it-IT" sz="1200" b="0" dirty="0">
                          <a:effectLst/>
                          <a:latin typeface="Tahoma" charset="0"/>
                        </a:rPr>
                        <a:t> versati in diverse gestioni previdenziali anche sostitutive (ex ENPALS) ed esclusive, comprese quelle autonome e quella estera, purché in quella italiana risulti versato almeno un </a:t>
                      </a:r>
                      <a:r>
                        <a:rPr lang="it-IT" sz="1200" b="1" i="0" dirty="0">
                          <a:effectLst/>
                          <a:latin typeface="Tahoma" charset="0"/>
                        </a:rPr>
                        <a:t>contributo</a:t>
                      </a:r>
                      <a:r>
                        <a:rPr lang="it-IT" sz="1200" b="0" dirty="0">
                          <a:effectLst/>
                          <a:latin typeface="Tahoma" charset="0"/>
                        </a:rPr>
                        <a:t>. </a:t>
                      </a:r>
                    </a:p>
                    <a:p>
                      <a:pPr marL="0" indent="0">
                        <a:buFontTx/>
                        <a:buNone/>
                      </a:pPr>
                      <a:r>
                        <a:rPr lang="it-IT" sz="1200" b="0" dirty="0">
                          <a:effectLst/>
                          <a:latin typeface="Tahoma" charset="0"/>
                        </a:rPr>
                        <a:t>Sono utili anche i </a:t>
                      </a:r>
                      <a:r>
                        <a:rPr lang="it-IT" sz="1200" b="1" i="0" dirty="0">
                          <a:effectLst/>
                          <a:latin typeface="Tahoma" charset="0"/>
                        </a:rPr>
                        <a:t>contributi</a:t>
                      </a:r>
                      <a:r>
                        <a:rPr lang="it-IT" sz="1200" b="0" dirty="0">
                          <a:effectLst/>
                          <a:latin typeface="Tahoma" charset="0"/>
                        </a:rPr>
                        <a:t> accreditati a fronte della fruizione di </a:t>
                      </a:r>
                      <a:r>
                        <a:rPr lang="it-IT" sz="1200" b="1" i="0" dirty="0">
                          <a:effectLst/>
                          <a:latin typeface="Tahoma" charset="0"/>
                        </a:rPr>
                        <a:t>aspettativa per svolgere cariche pubbliche</a:t>
                      </a:r>
                      <a:r>
                        <a:rPr lang="it-IT" sz="1200" b="0" dirty="0">
                          <a:effectLst/>
                          <a:latin typeface="Tahoma" charset="0"/>
                        </a:rPr>
                        <a:t> e </a:t>
                      </a:r>
                      <a:r>
                        <a:rPr lang="it-IT" sz="1200" b="1" i="0" dirty="0">
                          <a:effectLst/>
                          <a:latin typeface="Tahoma" charset="0"/>
                        </a:rPr>
                        <a:t>sindacali</a:t>
                      </a:r>
                      <a:r>
                        <a:rPr lang="it-IT" sz="1200" b="0" dirty="0">
                          <a:effectLst/>
                          <a:latin typeface="Tahoma" charset="0"/>
                        </a:rPr>
                        <a:t>, salvo che per la determinazione della misura del </a:t>
                      </a:r>
                      <a:r>
                        <a:rPr lang="it-IT" sz="1200" b="1" i="0" dirty="0">
                          <a:effectLst/>
                          <a:latin typeface="Tahoma" charset="0"/>
                        </a:rPr>
                        <a:t>contributo</a:t>
                      </a:r>
                      <a:r>
                        <a:rPr lang="it-IT" sz="1200" b="0" dirty="0">
                          <a:effectLst/>
                          <a:latin typeface="Tahoma" charset="0"/>
                        </a:rPr>
                        <a:t> </a:t>
                      </a:r>
                      <a:r>
                        <a:rPr lang="it-IT" sz="1200" b="1" i="0" dirty="0">
                          <a:effectLst/>
                          <a:latin typeface="Tahoma" charset="0"/>
                        </a:rPr>
                        <a:t>volontario</a:t>
                      </a:r>
                      <a:r>
                        <a:rPr lang="it-IT" sz="1200" b="0" dirty="0">
                          <a:effectLst/>
                          <a:latin typeface="Tahoma" charset="0"/>
                        </a:rPr>
                        <a:t>.</a:t>
                      </a:r>
                    </a:p>
                  </a:txBody>
                  <a:tcPr marL="14288" marR="14288" marT="14288" marB="1428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8" name="Rettangolo 7"/>
          <p:cNvSpPr/>
          <p:nvPr/>
        </p:nvSpPr>
        <p:spPr>
          <a:xfrm>
            <a:off x="3094109" y="1396500"/>
            <a:ext cx="2012795" cy="692628"/>
          </a:xfrm>
          <a:prstGeom prst="rect">
            <a:avLst/>
          </a:prstGeom>
          <a:noFill/>
        </p:spPr>
        <p:txBody>
          <a:bodyPr wrap="none" lIns="68580" tIns="34291" rIns="68580" bIns="34291">
            <a:spAutoFit/>
          </a:bodyPr>
          <a:lstStyle/>
          <a:p>
            <a:pPr algn="ctr"/>
            <a:r>
              <a:rPr lang="it-IT" sz="4051"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Requisiti</a:t>
            </a:r>
          </a:p>
        </p:txBody>
      </p:sp>
    </p:spTree>
    <p:extLst>
      <p:ext uri="{BB962C8B-B14F-4D97-AF65-F5344CB8AC3E}">
        <p14:creationId xmlns:p14="http://schemas.microsoft.com/office/powerpoint/2010/main" val="112774583"/>
      </p:ext>
    </p:extLst>
  </p:cSld>
  <p:clrMapOvr>
    <a:masterClrMapping/>
  </p:clrMapOvr>
  <p:transition spd="slow">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3643316" y="2502736"/>
            <a:ext cx="10871597" cy="92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a:spcBef>
                <a:spcPct val="20000"/>
              </a:spcBef>
              <a:buChar char="•"/>
              <a:defRPr sz="3200">
                <a:solidFill>
                  <a:schemeClr val="tx1"/>
                </a:solidFill>
                <a:latin typeface="Arial" charset="0"/>
                <a:ea typeface="Arial" charset="0"/>
                <a:cs typeface="Arial" charset="0"/>
              </a:defRPr>
            </a:lvl1pPr>
            <a:lvl2pPr marL="742950" indent="-285750">
              <a:spcBef>
                <a:spcPct val="20000"/>
              </a:spcBef>
              <a:buChar char="–"/>
              <a:defRPr sz="2800">
                <a:solidFill>
                  <a:schemeClr val="tx1"/>
                </a:solidFill>
                <a:latin typeface="Arial" charset="0"/>
                <a:ea typeface="Arial" charset="0"/>
                <a:cs typeface="Arial" charset="0"/>
              </a:defRPr>
            </a:lvl2pPr>
            <a:lvl3pPr marL="1143000" indent="-228600">
              <a:spcBef>
                <a:spcPct val="20000"/>
              </a:spcBef>
              <a:buChar char="•"/>
              <a:defRPr sz="2400">
                <a:solidFill>
                  <a:schemeClr val="tx1"/>
                </a:solidFill>
                <a:latin typeface="Arial" charset="0"/>
                <a:ea typeface="Arial" charset="0"/>
                <a:cs typeface="Arial" charset="0"/>
              </a:defRPr>
            </a:lvl3pPr>
            <a:lvl4pPr marL="1600200" indent="-228600">
              <a:spcBef>
                <a:spcPct val="20000"/>
              </a:spcBef>
              <a:buChar char="–"/>
              <a:defRPr sz="2000">
                <a:solidFill>
                  <a:schemeClr val="tx1"/>
                </a:solidFill>
                <a:latin typeface="Arial" charset="0"/>
                <a:ea typeface="Arial" charset="0"/>
                <a:cs typeface="Arial" charset="0"/>
              </a:defRPr>
            </a:lvl4pPr>
            <a:lvl5pPr marL="2057400" indent="-228600">
              <a:spcBef>
                <a:spcPct val="20000"/>
              </a:spcBef>
              <a:buChar char="»"/>
              <a:defRPr sz="2000">
                <a:solidFill>
                  <a:schemeClr val="tx1"/>
                </a:solidFill>
                <a:latin typeface="Arial"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ea typeface="Arial" charset="0"/>
                <a:cs typeface="Arial" charset="0"/>
              </a:defRPr>
            </a:lvl9pPr>
          </a:lstStyle>
          <a:p>
            <a:pPr>
              <a:spcBef>
                <a:spcPct val="0"/>
              </a:spcBef>
              <a:buFontTx/>
              <a:buNone/>
            </a:pPr>
            <a:br>
              <a:rPr lang="it-IT" altLang="it-IT" sz="1351"/>
            </a:br>
            <a:endParaRPr lang="it-IT" altLang="it-IT" sz="1351"/>
          </a:p>
          <a:p>
            <a:pPr>
              <a:spcBef>
                <a:spcPct val="0"/>
              </a:spcBef>
              <a:buFontTx/>
              <a:buNone/>
            </a:pPr>
            <a:r>
              <a:rPr lang="it-IT" altLang="it-IT" sz="1351">
                <a:solidFill>
                  <a:srgbClr val="000000"/>
                </a:solidFill>
                <a:latin typeface="Verdana" charset="0"/>
              </a:rPr>
              <a:t> </a:t>
            </a:r>
            <a:endParaRPr lang="it-IT" altLang="it-IT" sz="1351"/>
          </a:p>
          <a:p>
            <a:pPr>
              <a:spcBef>
                <a:spcPct val="0"/>
              </a:spcBef>
              <a:buFontTx/>
              <a:buNone/>
            </a:pPr>
            <a:endParaRPr lang="it-IT" altLang="it-IT" sz="1351"/>
          </a:p>
        </p:txBody>
      </p:sp>
      <p:sp>
        <p:nvSpPr>
          <p:cNvPr id="5" name="Rettangolo 4"/>
          <p:cNvSpPr/>
          <p:nvPr/>
        </p:nvSpPr>
        <p:spPr>
          <a:xfrm>
            <a:off x="3896595" y="272474"/>
            <a:ext cx="3727335" cy="553998"/>
          </a:xfrm>
          <a:prstGeom prst="rect">
            <a:avLst/>
          </a:prstGeom>
          <a:noFill/>
        </p:spPr>
        <p:txBody>
          <a:bodyPr wrap="square">
            <a:spAutoFit/>
          </a:bodyPr>
          <a:lstStyle/>
          <a:p>
            <a:pPr algn="ctr" eaLnBrk="1" hangingPunct="1">
              <a:defRPr/>
            </a:pPr>
            <a:r>
              <a:rPr lang="it-IT" sz="3000" b="1" spc="37" dirty="0">
                <a:ln w="9525" cmpd="sng">
                  <a:solidFill>
                    <a:schemeClr val="accent1"/>
                  </a:solidFill>
                  <a:prstDash val="solid"/>
                </a:ln>
                <a:solidFill>
                  <a:schemeClr val="accent1">
                    <a:lumMod val="75000"/>
                  </a:schemeClr>
                </a:solidFill>
                <a:effectLst>
                  <a:glow rad="38100">
                    <a:schemeClr val="accent1">
                      <a:alpha val="40000"/>
                    </a:schemeClr>
                  </a:glow>
                </a:effectLst>
              </a:rPr>
              <a:t>Contributi Volontari</a:t>
            </a:r>
          </a:p>
        </p:txBody>
      </p:sp>
      <p:graphicFrame>
        <p:nvGraphicFramePr>
          <p:cNvPr id="4" name="Tabella 3"/>
          <p:cNvGraphicFramePr>
            <a:graphicFrameLocks noGrp="1"/>
          </p:cNvGraphicFramePr>
          <p:nvPr/>
        </p:nvGraphicFramePr>
        <p:xfrm>
          <a:off x="2654836" y="2078853"/>
          <a:ext cx="6882333" cy="3113849"/>
        </p:xfrm>
        <a:graphic>
          <a:graphicData uri="http://schemas.openxmlformats.org/drawingml/2006/table">
            <a:tbl>
              <a:tblPr/>
              <a:tblGrid>
                <a:gridCol w="6882333">
                  <a:extLst>
                    <a:ext uri="{9D8B030D-6E8A-4147-A177-3AD203B41FA5}">
                      <a16:colId xmlns:a16="http://schemas.microsoft.com/office/drawing/2014/main" val="20000"/>
                    </a:ext>
                  </a:extLst>
                </a:gridCol>
              </a:tblGrid>
              <a:tr h="3113849">
                <a:tc>
                  <a:txBody>
                    <a:bodyPr/>
                    <a:lstStyle/>
                    <a:p>
                      <a:r>
                        <a:rPr lang="it-IT" sz="1500" b="0" dirty="0">
                          <a:effectLst/>
                          <a:latin typeface="Tahoma" charset="0"/>
                        </a:rPr>
                        <a:t>• bollettino MAV - presso una qualunque banca, inviato dall'INPS;</a:t>
                      </a:r>
                    </a:p>
                    <a:p>
                      <a:r>
                        <a:rPr lang="it-IT" sz="1500" b="0" dirty="0">
                          <a:effectLst/>
                          <a:latin typeface="Tahoma" charset="0"/>
                        </a:rPr>
                        <a:t>• online sul sito Internet </a:t>
                      </a:r>
                      <a:r>
                        <a:rPr lang="it-IT" sz="1500" b="0" dirty="0" err="1">
                          <a:effectLst/>
                          <a:latin typeface="Tahoma" charset="0"/>
                        </a:rPr>
                        <a:t>www.inps.it</a:t>
                      </a:r>
                      <a:r>
                        <a:rPr lang="it-IT" sz="1500" b="0" dirty="0">
                          <a:effectLst/>
                          <a:latin typeface="Tahoma" charset="0"/>
                        </a:rPr>
                        <a:t> nella sezione Servizi on line - Per tipologia di utente - Cittadino - Pagamento contributi versamenti volontari, utilizzando la carta di credito;</a:t>
                      </a:r>
                    </a:p>
                    <a:p>
                      <a:r>
                        <a:rPr lang="it-IT" sz="1500" b="0" dirty="0">
                          <a:effectLst/>
                          <a:latin typeface="Tahoma" charset="0"/>
                        </a:rPr>
                        <a:t>• telefonando al numero verde gratuito 803.164, utilizzando la carta di credito con POS virtuale di Intesa </a:t>
                      </a:r>
                      <a:r>
                        <a:rPr lang="it-IT" sz="1500" b="0" dirty="0" err="1">
                          <a:effectLst/>
                          <a:latin typeface="Tahoma" charset="0"/>
                        </a:rPr>
                        <a:t>SanPaolo</a:t>
                      </a:r>
                      <a:r>
                        <a:rPr lang="it-IT" sz="1500" b="0" dirty="0">
                          <a:effectLst/>
                          <a:latin typeface="Tahoma" charset="0"/>
                        </a:rPr>
                        <a:t> </a:t>
                      </a:r>
                      <a:r>
                        <a:rPr lang="it-IT" sz="1500" b="0" dirty="0" err="1">
                          <a:effectLst/>
                          <a:latin typeface="Tahoma" charset="0"/>
                        </a:rPr>
                        <a:t>SpA</a:t>
                      </a:r>
                      <a:r>
                        <a:rPr lang="it-IT" sz="1500" b="0" dirty="0">
                          <a:effectLst/>
                          <a:latin typeface="Tahoma" charset="0"/>
                        </a:rPr>
                        <a:t>;</a:t>
                      </a:r>
                    </a:p>
                    <a:p>
                      <a:r>
                        <a:rPr lang="it-IT" sz="1500" b="0" dirty="0">
                          <a:effectLst/>
                          <a:latin typeface="Tahoma" charset="0"/>
                        </a:rPr>
                        <a:t>• attraverso il rapporto interbancario diretto (RID) con il quale il prosecutore - o altro soggetto a suo favore - richiede l'addebito sul conto corrente, attivabile compilando l'apposito modulo fornito dall'Istituto al momento dell'autorizzazione al versamento, e lo presenta all'istituto di credito presso il quale è acceso il conto corrente.</a:t>
                      </a:r>
                    </a:p>
                  </a:txBody>
                  <a:tcPr marL="14288" marR="14288" marT="14288" marB="1428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bl>
          </a:graphicData>
        </a:graphic>
      </p:graphicFrame>
      <p:sp>
        <p:nvSpPr>
          <p:cNvPr id="8" name="Rettangolo 7"/>
          <p:cNvSpPr/>
          <p:nvPr/>
        </p:nvSpPr>
        <p:spPr>
          <a:xfrm>
            <a:off x="3291470" y="1396500"/>
            <a:ext cx="1618072" cy="692628"/>
          </a:xfrm>
          <a:prstGeom prst="rect">
            <a:avLst/>
          </a:prstGeom>
          <a:noFill/>
        </p:spPr>
        <p:txBody>
          <a:bodyPr wrap="none" lIns="68580" tIns="34291" rIns="68580" bIns="34291">
            <a:spAutoFit/>
          </a:bodyPr>
          <a:lstStyle/>
          <a:p>
            <a:pPr algn="ctr"/>
            <a:r>
              <a:rPr lang="it-IT" sz="4051" b="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Come?</a:t>
            </a:r>
          </a:p>
        </p:txBody>
      </p:sp>
    </p:spTree>
    <p:extLst>
      <p:ext uri="{BB962C8B-B14F-4D97-AF65-F5344CB8AC3E}">
        <p14:creationId xmlns:p14="http://schemas.microsoft.com/office/powerpoint/2010/main" val="1321839827"/>
      </p:ext>
    </p:extLst>
  </p:cSld>
  <p:clrMapOvr>
    <a:masterClrMapping/>
  </p:clrMapOvr>
  <p:transition spd="slow">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411EA93-105C-42BC-84AA-E47491BD8959}"/>
              </a:ext>
            </a:extLst>
          </p:cNvPr>
          <p:cNvSpPr>
            <a:spLocks noGrp="1"/>
          </p:cNvSpPr>
          <p:nvPr>
            <p:ph type="sldNum" sz="quarter" idx="10"/>
          </p:nvPr>
        </p:nvSpPr>
        <p:spPr/>
        <p:txBody>
          <a:bodyPr/>
          <a:lstStyle/>
          <a:p>
            <a:pPr>
              <a:defRPr/>
            </a:pPr>
            <a:fld id="{071E8ADE-79B6-40C8-9CF1-974FCBAA2C18}" type="slidenum">
              <a:rPr lang="it-IT" altLang="it-IT" smtClean="0"/>
              <a:pPr>
                <a:defRPr/>
              </a:pPr>
              <a:t>32</a:t>
            </a:fld>
            <a:endParaRPr lang="it-IT" altLang="it-IT"/>
          </a:p>
        </p:txBody>
      </p:sp>
      <p:sp>
        <p:nvSpPr>
          <p:cNvPr id="3" name="Titolo 1">
            <a:extLst>
              <a:ext uri="{FF2B5EF4-FFF2-40B4-BE49-F238E27FC236}">
                <a16:creationId xmlns:a16="http://schemas.microsoft.com/office/drawing/2014/main" id="{3ECB63B9-12E9-7D6F-A95E-5B3565B18C7E}"/>
              </a:ext>
            </a:extLst>
          </p:cNvPr>
          <p:cNvSpPr txBox="1">
            <a:spLocks/>
          </p:cNvSpPr>
          <p:nvPr/>
        </p:nvSpPr>
        <p:spPr>
          <a:xfrm>
            <a:off x="423851" y="301874"/>
            <a:ext cx="11224198" cy="778099"/>
          </a:xfrm>
          <a:prstGeom prst="rect">
            <a:avLst/>
          </a:prstGeom>
        </p:spPr>
        <p:txBody>
          <a:bodyPr>
            <a:noAutofit/>
          </a:bodyPr>
          <a:lstStyle>
            <a:lvl1pPr algn="l" defTabSz="914400" rtl="0" eaLnBrk="1" latinLnBrk="0" hangingPunct="1">
              <a:lnSpc>
                <a:spcPct val="90000"/>
              </a:lnSpc>
              <a:spcBef>
                <a:spcPts val="0"/>
              </a:spcBef>
              <a:buNone/>
              <a:defRPr sz="4400" kern="1200">
                <a:solidFill>
                  <a:schemeClr val="accent1"/>
                </a:solidFill>
                <a:latin typeface="+mj-lt"/>
                <a:ea typeface="+mj-ea"/>
                <a:cs typeface="+mj-cs"/>
              </a:defRPr>
            </a:lvl1pPr>
          </a:lstStyle>
          <a:p>
            <a:pPr algn="l"/>
            <a:r>
              <a:rPr lang="it-IT" sz="2200" b="1" dirty="0">
                <a:solidFill>
                  <a:schemeClr val="tx1"/>
                </a:solidFill>
              </a:rPr>
              <a:t>Misure in materia di riscatto dei periodi non coperti da retribuzione </a:t>
            </a:r>
            <a:r>
              <a:rPr lang="it-IT" sz="2200" b="1" i="1" dirty="0">
                <a:solidFill>
                  <a:schemeClr val="tx1"/>
                </a:solidFill>
              </a:rPr>
              <a:t>confermata per 2025</a:t>
            </a:r>
          </a:p>
        </p:txBody>
      </p:sp>
      <p:sp>
        <p:nvSpPr>
          <p:cNvPr id="7" name="Segnaposto contenuto 2">
            <a:extLst>
              <a:ext uri="{FF2B5EF4-FFF2-40B4-BE49-F238E27FC236}">
                <a16:creationId xmlns:a16="http://schemas.microsoft.com/office/drawing/2014/main" id="{31752A12-A6BB-07F2-1F8A-9ED1863E5447}"/>
              </a:ext>
            </a:extLst>
          </p:cNvPr>
          <p:cNvSpPr txBox="1">
            <a:spLocks/>
          </p:cNvSpPr>
          <p:nvPr/>
        </p:nvSpPr>
        <p:spPr>
          <a:xfrm>
            <a:off x="543951" y="1079973"/>
            <a:ext cx="10731605" cy="5301777"/>
          </a:xfrm>
          <a:prstGeom prst="rect">
            <a:avLst/>
          </a:prstGeom>
        </p:spPr>
        <p:txBody>
          <a:bodyPr lIns="0" tIns="0" rIns="0" bIns="0">
            <a:noAutofit/>
          </a:bodyPr>
          <a:lstStyle>
            <a:defPPr>
              <a:defRPr lang="en-US"/>
            </a:defPPr>
            <a:lvl1pPr marL="0" algn="l" defTabSz="457200" rtl="0" eaLnBrk="1" latinLnBrk="0" hangingPunct="1">
              <a:defRPr lang="it-IT" sz="1200" kern="1200" smtClean="0">
                <a:solidFill>
                  <a:schemeClr val="accent3"/>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it-IT" sz="1600" b="0" i="0" u="none" strike="noStrike" baseline="0" dirty="0">
                <a:solidFill>
                  <a:schemeClr val="tx1"/>
                </a:solidFill>
              </a:rPr>
              <a:t>In via sperimentale, per il biennio 2024-2025, gli iscritti all'assicurazione generale obbligatoria per l’invalidità, la vecchiaia e i superstiti dei lavoratori dipendenti, </a:t>
            </a:r>
            <a:r>
              <a:rPr lang="it-IT" sz="1600" b="1" i="0" u="none" strike="noStrike" baseline="0" dirty="0">
                <a:solidFill>
                  <a:schemeClr val="tx1"/>
                </a:solidFill>
              </a:rPr>
              <a:t>privi di anzianità contributiva al 31 dicembre 1995 e </a:t>
            </a:r>
            <a:r>
              <a:rPr lang="it-IT" sz="1600" b="0" i="0" u="none" strike="noStrike" baseline="0" dirty="0">
                <a:solidFill>
                  <a:schemeClr val="tx1"/>
                </a:solidFill>
              </a:rPr>
              <a:t>non già titolari di pensione, </a:t>
            </a:r>
            <a:r>
              <a:rPr lang="it-IT" sz="1600" b="1" i="0" u="none" strike="noStrike" baseline="0" dirty="0">
                <a:solidFill>
                  <a:schemeClr val="tx1"/>
                </a:solidFill>
              </a:rPr>
              <a:t>hanno facoltà di riscattare</a:t>
            </a:r>
            <a:r>
              <a:rPr lang="it-IT" sz="1600" b="0" i="0" u="none" strike="noStrike" baseline="0" dirty="0">
                <a:solidFill>
                  <a:schemeClr val="tx1"/>
                </a:solidFill>
              </a:rPr>
              <a:t>, in tutto o in parte, i periodi antecedenti alla data di entrata in vigore della presente legge compresi tra l'anno del primo e quello dell'ultimo contributo comunque accreditato nelle suddette forme assicurative, non soggetti a obbligo contributivo e che non siano già coperti da contribuzione, comunque versata e accreditata, presso forme di previdenza obbligatoria, parificandoli a periodi di lavoro. </a:t>
            </a:r>
          </a:p>
          <a:p>
            <a:pPr algn="just"/>
            <a:r>
              <a:rPr lang="it-IT" sz="1600" b="0" i="0" u="none" strike="noStrike" baseline="0" dirty="0">
                <a:solidFill>
                  <a:schemeClr val="tx1"/>
                </a:solidFill>
              </a:rPr>
              <a:t>Detti periodi possono essere riscattati nella misura massima di 5 anni, anche non continuativi.</a:t>
            </a:r>
          </a:p>
          <a:p>
            <a:pPr algn="just"/>
            <a:endParaRPr lang="it-IT" sz="1600" b="0" i="0" u="none" strike="noStrike" baseline="0" dirty="0">
              <a:solidFill>
                <a:schemeClr val="tx1"/>
              </a:solidFill>
            </a:endParaRPr>
          </a:p>
          <a:p>
            <a:pPr algn="just"/>
            <a:r>
              <a:rPr lang="it-IT" sz="1600" b="0" i="0" u="none" strike="noStrike" baseline="0" dirty="0">
                <a:solidFill>
                  <a:schemeClr val="tx1"/>
                </a:solidFill>
              </a:rPr>
              <a:t>Per i lavoratori del settore privato </a:t>
            </a:r>
            <a:r>
              <a:rPr lang="it-IT" sz="1600" b="1" i="0" u="none" strike="noStrike" baseline="0" dirty="0">
                <a:solidFill>
                  <a:schemeClr val="tx1"/>
                </a:solidFill>
              </a:rPr>
              <a:t>l'onere per il riscatto può essere sostenuto dal datore di lavoro </a:t>
            </a:r>
            <a:r>
              <a:rPr lang="it-IT" sz="1600" b="0" i="0" u="none" strike="noStrike" baseline="0" dirty="0">
                <a:solidFill>
                  <a:schemeClr val="tx1"/>
                </a:solidFill>
              </a:rPr>
              <a:t>dell'assicurato </a:t>
            </a:r>
            <a:r>
              <a:rPr lang="it-IT" sz="1600" b="1" i="0" u="none" strike="noStrike" baseline="0" dirty="0">
                <a:solidFill>
                  <a:schemeClr val="tx1"/>
                </a:solidFill>
              </a:rPr>
              <a:t>destinando, a tal fine, i premi di produzione spettanti al lavoratore stesso</a:t>
            </a:r>
            <a:r>
              <a:rPr lang="it-IT" sz="1600" b="0" i="0" u="none" strike="noStrike" baseline="0" dirty="0">
                <a:solidFill>
                  <a:schemeClr val="tx1"/>
                </a:solidFill>
              </a:rPr>
              <a:t>. In tal caso, è deducibile dal reddito di impresa e da lavoro autonomo e, </a:t>
            </a:r>
            <a:r>
              <a:rPr lang="it-IT" sz="1600" b="1" i="0" u="none" strike="noStrike" baseline="0" dirty="0">
                <a:solidFill>
                  <a:schemeClr val="tx1"/>
                </a:solidFill>
              </a:rPr>
              <a:t>ai fini della determinazione dei redditi da lavoro dipendente, rientra nell'ipotesi di cui all'articolo 51, comma 2, lettera </a:t>
            </a:r>
            <a:r>
              <a:rPr lang="it-IT" sz="1600" b="1" i="1" u="none" strike="noStrike" baseline="0" dirty="0">
                <a:solidFill>
                  <a:schemeClr val="tx1"/>
                </a:solidFill>
              </a:rPr>
              <a:t>a)</a:t>
            </a:r>
            <a:r>
              <a:rPr lang="it-IT" sz="1600" b="1" i="0" u="none" strike="noStrike" baseline="0" dirty="0">
                <a:solidFill>
                  <a:schemeClr val="tx1"/>
                </a:solidFill>
              </a:rPr>
              <a:t>, del decreto del Presidente della Repubblica 22 dicembre 1986, n. 917. </a:t>
            </a:r>
            <a:r>
              <a:rPr lang="it-IT" sz="1600" b="1" i="0" u="none" strike="noStrike" baseline="0" dirty="0">
                <a:solidFill>
                  <a:srgbClr val="FF0000"/>
                </a:solidFill>
              </a:rPr>
              <a:t>Fino al 2021 per la pace contributiva vi era una detrazione del 50%, sostituita dalla meno conveniente deduzione fiscale.</a:t>
            </a:r>
            <a:endParaRPr lang="it-IT" sz="1600" b="1" i="0" u="none" strike="noStrike" baseline="0" dirty="0">
              <a:solidFill>
                <a:schemeClr val="tx1"/>
              </a:solidFill>
            </a:endParaRPr>
          </a:p>
          <a:p>
            <a:pPr algn="just"/>
            <a:r>
              <a:rPr lang="it-IT" sz="1600" b="0" i="0" u="none" strike="noStrike" baseline="0" dirty="0">
                <a:solidFill>
                  <a:schemeClr val="tx1"/>
                </a:solidFill>
              </a:rPr>
              <a:t>Il versamento dell'onere per il riscatto può essere effettuato ai regimi previdenziali di appartenenza in unica soluzione ovvero in un massimo di 120 rate mensili, ciascuna di importo non inferiore a 30 euro, senza applicazione di interessi per la rateizzazione. La rateizzazione dell'onere non può essere concessa nei casi in cui i contributi da riscatto debbano essere utilizzati per la immediata liquidazione della pensione diretta o indiretta o nel caso in cui gli stessi siano determinanti per l'accoglimento di una domanda di autorizzazione ai versamenti volontari</a:t>
            </a:r>
            <a:endParaRPr lang="it-IT" sz="1600" dirty="0">
              <a:solidFill>
                <a:schemeClr val="tx1"/>
              </a:solidFill>
            </a:endParaRPr>
          </a:p>
        </p:txBody>
      </p:sp>
    </p:spTree>
    <p:extLst>
      <p:ext uri="{BB962C8B-B14F-4D97-AF65-F5344CB8AC3E}">
        <p14:creationId xmlns:p14="http://schemas.microsoft.com/office/powerpoint/2010/main" val="18194369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F30F4D-F5AC-2155-6187-EED78771B318}"/>
              </a:ext>
            </a:extLst>
          </p:cNvPr>
          <p:cNvSpPr>
            <a:spLocks noGrp="1"/>
          </p:cNvSpPr>
          <p:nvPr>
            <p:ph type="title"/>
          </p:nvPr>
        </p:nvSpPr>
        <p:spPr/>
        <p:txBody>
          <a:bodyPr/>
          <a:lstStyle/>
          <a:p>
            <a:r>
              <a:rPr lang="it-IT" dirty="0"/>
              <a:t>Circolare 69/2024 Inps</a:t>
            </a:r>
          </a:p>
        </p:txBody>
      </p:sp>
      <p:sp>
        <p:nvSpPr>
          <p:cNvPr id="3" name="Segnaposto contenuto 2">
            <a:extLst>
              <a:ext uri="{FF2B5EF4-FFF2-40B4-BE49-F238E27FC236}">
                <a16:creationId xmlns:a16="http://schemas.microsoft.com/office/drawing/2014/main" id="{29C037C7-829F-0A1D-BECE-E005CC58B731}"/>
              </a:ext>
            </a:extLst>
          </p:cNvPr>
          <p:cNvSpPr>
            <a:spLocks noGrp="1"/>
          </p:cNvSpPr>
          <p:nvPr>
            <p:ph idx="1"/>
          </p:nvPr>
        </p:nvSpPr>
        <p:spPr/>
        <p:txBody>
          <a:bodyPr>
            <a:normAutofit fontScale="77500" lnSpcReduction="20000"/>
          </a:bodyPr>
          <a:lstStyle/>
          <a:p>
            <a:pPr algn="just"/>
            <a:r>
              <a:rPr lang="it-IT" b="0" i="0" dirty="0">
                <a:solidFill>
                  <a:srgbClr val="454D56"/>
                </a:solidFill>
                <a:effectLst/>
                <a:highlight>
                  <a:srgbClr val="FFFFFF"/>
                </a:highlight>
                <a:latin typeface="Titillium Web" panose="00000500000000000000" pitchFamily="2" charset="0"/>
              </a:rPr>
              <a:t>Ne consegue che per le domande di riscatto in esame presentate dal 1° gennaio 2024 al 31 dicembre 2025 il contributo versato è fiscalmente deducibile dal reddito complessivo.</a:t>
            </a:r>
          </a:p>
          <a:p>
            <a:pPr algn="just"/>
            <a:r>
              <a:rPr lang="it-IT" b="0" i="0" dirty="0">
                <a:solidFill>
                  <a:srgbClr val="454D56"/>
                </a:solidFill>
                <a:effectLst/>
                <a:highlight>
                  <a:srgbClr val="FFFFFF"/>
                </a:highlight>
                <a:latin typeface="Titillium Web" panose="00000500000000000000" pitchFamily="2" charset="0"/>
              </a:rPr>
              <a:t>Per i lavoratori del settore privato, la domanda di riscatto può essere presentata anche dal datore di lavoro dell’assicurato, che, ai sensi del comma 129 dell’articolo 1 in commento, può sostenere il relativo onere destinando, a tale fine, i premi di produzione spettanti al lavoratore. In tale caso, l'onere versato è deducibile dal reddito di impresa e da lavoro autonomo e, ai fini della determinazione dei redditi da lavoro dipendente, rientra nell’ipotesi di cui all’articolo 51, comma 2, lettera a), del decreto del Presidente della Repubblica 22 dicembre 1986, n. 917. Ai fini dell’applicazione del citato comma 129 rileva la natura giuridica privata del rapporto di lavoro oltre allo </a:t>
            </a:r>
            <a:r>
              <a:rPr lang="it-IT" b="0" i="1" dirty="0">
                <a:solidFill>
                  <a:srgbClr val="454D56"/>
                </a:solidFill>
                <a:effectLst/>
                <a:highlight>
                  <a:srgbClr val="FFFFFF"/>
                </a:highlight>
                <a:latin typeface="Titillium Web" panose="00000500000000000000" pitchFamily="2" charset="0"/>
              </a:rPr>
              <a:t>status</a:t>
            </a:r>
            <a:r>
              <a:rPr lang="it-IT" b="0" i="0" dirty="0">
                <a:solidFill>
                  <a:srgbClr val="454D56"/>
                </a:solidFill>
                <a:effectLst/>
                <a:highlight>
                  <a:srgbClr val="FFFFFF"/>
                </a:highlight>
                <a:latin typeface="Titillium Web" panose="00000500000000000000" pitchFamily="2" charset="0"/>
              </a:rPr>
              <a:t> di lavoratore in attività. La domanda di riscatto può essere presentata dal datore di lavoro nel corso del rapporto lavorativo.</a:t>
            </a:r>
          </a:p>
          <a:p>
            <a:pPr algn="just"/>
            <a:r>
              <a:rPr lang="it-IT" b="0" i="0" dirty="0">
                <a:solidFill>
                  <a:srgbClr val="454D56"/>
                </a:solidFill>
                <a:effectLst/>
                <a:highlight>
                  <a:srgbClr val="FFFFFF"/>
                </a:highlight>
                <a:latin typeface="Titillium Web" panose="00000500000000000000" pitchFamily="2" charset="0"/>
              </a:rPr>
              <a:t>Nei casi in cui la domanda sia presentata dal parente o affine o dal datore di lavoro, in fase di presentazione della stessa è necessario che sia acquisito il consenso del soggetto interessato. Senza tale consenso, la relativa domanda è irricevibile.</a:t>
            </a:r>
          </a:p>
          <a:p>
            <a:pPr marL="0" indent="0">
              <a:buNone/>
            </a:pPr>
            <a:endParaRPr lang="it-IT" dirty="0"/>
          </a:p>
        </p:txBody>
      </p:sp>
    </p:spTree>
    <p:extLst>
      <p:ext uri="{BB962C8B-B14F-4D97-AF65-F5344CB8AC3E}">
        <p14:creationId xmlns:p14="http://schemas.microsoft.com/office/powerpoint/2010/main" val="24266846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F30F4D-F5AC-2155-6187-EED78771B318}"/>
              </a:ext>
            </a:extLst>
          </p:cNvPr>
          <p:cNvSpPr>
            <a:spLocks noGrp="1"/>
          </p:cNvSpPr>
          <p:nvPr>
            <p:ph type="title"/>
          </p:nvPr>
        </p:nvSpPr>
        <p:spPr/>
        <p:txBody>
          <a:bodyPr/>
          <a:lstStyle/>
          <a:p>
            <a:r>
              <a:rPr lang="it-IT" dirty="0"/>
              <a:t>Circolare 69/2024 Inps</a:t>
            </a:r>
          </a:p>
        </p:txBody>
      </p:sp>
      <p:sp>
        <p:nvSpPr>
          <p:cNvPr id="3" name="Segnaposto contenuto 2">
            <a:extLst>
              <a:ext uri="{FF2B5EF4-FFF2-40B4-BE49-F238E27FC236}">
                <a16:creationId xmlns:a16="http://schemas.microsoft.com/office/drawing/2014/main" id="{29C037C7-829F-0A1D-BECE-E005CC58B731}"/>
              </a:ext>
            </a:extLst>
          </p:cNvPr>
          <p:cNvSpPr>
            <a:spLocks noGrp="1"/>
          </p:cNvSpPr>
          <p:nvPr>
            <p:ph idx="1"/>
          </p:nvPr>
        </p:nvSpPr>
        <p:spPr/>
        <p:txBody>
          <a:bodyPr>
            <a:normAutofit fontScale="77500" lnSpcReduction="20000"/>
          </a:bodyPr>
          <a:lstStyle/>
          <a:p>
            <a:pPr algn="just"/>
            <a:r>
              <a:rPr lang="it-IT" b="0" i="0" dirty="0">
                <a:solidFill>
                  <a:srgbClr val="454D56"/>
                </a:solidFill>
                <a:effectLst/>
                <a:highlight>
                  <a:srgbClr val="FFFFFF"/>
                </a:highlight>
                <a:latin typeface="Titillium Web" panose="00000500000000000000" pitchFamily="2" charset="0"/>
              </a:rPr>
              <a:t>Il periodo non coperto da contribuzione può essere ammesso a riscatto nella misura massima di cinque anni, anche non continuativi. Il periodo deve collocarsi in epoca successiva al 31 dicembre 1995 e precedente al 1° gennaio 2024, data di entrata in vigore della legge n. 213/2023.</a:t>
            </a:r>
          </a:p>
          <a:p>
            <a:pPr algn="just"/>
            <a:r>
              <a:rPr lang="it-IT" b="0" i="0" dirty="0">
                <a:solidFill>
                  <a:srgbClr val="454D56"/>
                </a:solidFill>
                <a:effectLst/>
                <a:highlight>
                  <a:srgbClr val="FFFFFF"/>
                </a:highlight>
                <a:latin typeface="Titillium Web" panose="00000500000000000000" pitchFamily="2" charset="0"/>
              </a:rPr>
              <a:t>Il limite massimo dei cinque anni è determinato senza tenere conto degli eventuali periodi chiesti a riscatto ai sensi dell’articolo 20, commi da 1 a 5, del decreto-legge n. 4/2019, in quanto l’articolo 1, commi da 126 a 130, della legge n. 213/2023 non effettua nessun esplicito rinvio alla precedente normativa e non àncora il presente riscatto a quelli eventualmente già effettuati in precedenza.</a:t>
            </a:r>
          </a:p>
          <a:p>
            <a:pPr algn="just"/>
            <a:r>
              <a:rPr lang="it-IT" b="1" i="0" dirty="0">
                <a:solidFill>
                  <a:srgbClr val="454D56"/>
                </a:solidFill>
                <a:effectLst/>
                <a:highlight>
                  <a:srgbClr val="FFFFFF"/>
                </a:highlight>
                <a:latin typeface="Titillium Web" panose="00000500000000000000" pitchFamily="2" charset="0"/>
              </a:rPr>
              <a:t>Pertanto, coloro che non abbiano aderito alla precedente facoltà di riscatto, di cui all’articolo 20, commi da 1 a 5, del decreto-legge n. 4/2019, possono avvalersi della presente facoltà nei limiti dei cinque anni, mentre coloro che abbiano già effettuato il riscatto dei periodi contributivi in base ai citati commi da 1 a 5 dell’articolo 20 del decreto-legge n. 4/2019 possono presentare un’ulteriore domanda di riscatto, nella misura massima di cinque anni, al ricorrere dei prescritti requisiti.</a:t>
            </a:r>
          </a:p>
          <a:p>
            <a:pPr marL="0" indent="0">
              <a:buNone/>
            </a:pPr>
            <a:endParaRPr lang="it-IT" dirty="0"/>
          </a:p>
        </p:txBody>
      </p:sp>
    </p:spTree>
    <p:extLst>
      <p:ext uri="{BB962C8B-B14F-4D97-AF65-F5344CB8AC3E}">
        <p14:creationId xmlns:p14="http://schemas.microsoft.com/office/powerpoint/2010/main" val="24113948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3" name="Titolo 2">
            <a:extLst>
              <a:ext uri="{FF2B5EF4-FFF2-40B4-BE49-F238E27FC236}">
                <a16:creationId xmlns:a16="http://schemas.microsoft.com/office/drawing/2014/main" id="{59811272-894D-4002-9566-BC206B06B721}"/>
              </a:ext>
            </a:extLst>
          </p:cNvPr>
          <p:cNvSpPr>
            <a:spLocks noGrp="1"/>
          </p:cNvSpPr>
          <p:nvPr>
            <p:ph type="title"/>
          </p:nvPr>
        </p:nvSpPr>
        <p:spPr>
          <a:xfrm>
            <a:off x="2102841" y="687505"/>
            <a:ext cx="7919325" cy="583200"/>
          </a:xfrm>
        </p:spPr>
        <p:txBody>
          <a:bodyPr/>
          <a:lstStyle/>
          <a:p>
            <a:pPr algn="ctr"/>
            <a:r>
              <a:rPr lang="en-US" dirty="0"/>
              <a:t>In sintesi</a:t>
            </a:r>
          </a:p>
        </p:txBody>
      </p:sp>
      <p:graphicFrame>
        <p:nvGraphicFramePr>
          <p:cNvPr id="5" name="Segnaposto contenuto 6">
            <a:extLst>
              <a:ext uri="{FF2B5EF4-FFF2-40B4-BE49-F238E27FC236}">
                <a16:creationId xmlns:a16="http://schemas.microsoft.com/office/drawing/2014/main" id="{8A43788B-6E97-4638-9FD3-6A7D5E6D4911}"/>
              </a:ext>
            </a:extLst>
          </p:cNvPr>
          <p:cNvGraphicFramePr>
            <a:graphicFrameLocks/>
          </p:cNvGraphicFramePr>
          <p:nvPr>
            <p:extLst>
              <p:ext uri="{D42A27DB-BD31-4B8C-83A1-F6EECF244321}">
                <p14:modId xmlns:p14="http://schemas.microsoft.com/office/powerpoint/2010/main" val="3868239179"/>
              </p:ext>
            </p:extLst>
          </p:nvPr>
        </p:nvGraphicFramePr>
        <p:xfrm>
          <a:off x="2102839" y="1543638"/>
          <a:ext cx="7919326" cy="4135567"/>
        </p:xfrm>
        <a:graphic>
          <a:graphicData uri="http://schemas.openxmlformats.org/drawingml/2006/table">
            <a:tbl>
              <a:tblPr firstRow="1" firstCol="1" bandRow="1">
                <a:tableStyleId>{5C22544A-7EE6-4342-B048-85BDC9FD1C3A}</a:tableStyleId>
              </a:tblPr>
              <a:tblGrid>
                <a:gridCol w="2639501">
                  <a:extLst>
                    <a:ext uri="{9D8B030D-6E8A-4147-A177-3AD203B41FA5}">
                      <a16:colId xmlns:a16="http://schemas.microsoft.com/office/drawing/2014/main" val="2904897087"/>
                    </a:ext>
                  </a:extLst>
                </a:gridCol>
                <a:gridCol w="2639501">
                  <a:extLst>
                    <a:ext uri="{9D8B030D-6E8A-4147-A177-3AD203B41FA5}">
                      <a16:colId xmlns:a16="http://schemas.microsoft.com/office/drawing/2014/main" val="1491944947"/>
                    </a:ext>
                  </a:extLst>
                </a:gridCol>
                <a:gridCol w="2640324">
                  <a:extLst>
                    <a:ext uri="{9D8B030D-6E8A-4147-A177-3AD203B41FA5}">
                      <a16:colId xmlns:a16="http://schemas.microsoft.com/office/drawing/2014/main" val="3871838795"/>
                    </a:ext>
                  </a:extLst>
                </a:gridCol>
              </a:tblGrid>
              <a:tr h="597984">
                <a:tc>
                  <a:txBody>
                    <a:bodyPr/>
                    <a:lstStyle/>
                    <a:p>
                      <a:pPr algn="ctr">
                        <a:lnSpc>
                          <a:spcPct val="107000"/>
                        </a:lnSpc>
                        <a:spcAft>
                          <a:spcPts val="0"/>
                        </a:spcAft>
                      </a:pPr>
                      <a:r>
                        <a:rPr lang="it-IT" sz="1200" dirty="0">
                          <a:solidFill>
                            <a:schemeClr val="tx1"/>
                          </a:solidFill>
                          <a:effectLst/>
                        </a:rPr>
                        <a:t>TIPO DI RISCATTO</a:t>
                      </a:r>
                      <a:endParaRPr lang="it-IT"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ctr">
                        <a:lnSpc>
                          <a:spcPct val="107000"/>
                        </a:lnSpc>
                        <a:spcAft>
                          <a:spcPts val="0"/>
                        </a:spcAft>
                      </a:pPr>
                      <a:r>
                        <a:rPr lang="it-IT" sz="1200" dirty="0">
                          <a:solidFill>
                            <a:schemeClr val="tx1"/>
                          </a:solidFill>
                          <a:effectLst/>
                        </a:rPr>
                        <a:t>RISCATTO DI LAUREA AGEVOLATO</a:t>
                      </a:r>
                      <a:endParaRPr lang="it-IT"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tc>
                  <a:txBody>
                    <a:bodyPr/>
                    <a:lstStyle/>
                    <a:p>
                      <a:pPr algn="ctr">
                        <a:lnSpc>
                          <a:spcPct val="107000"/>
                        </a:lnSpc>
                        <a:spcAft>
                          <a:spcPts val="0"/>
                        </a:spcAft>
                      </a:pPr>
                      <a:r>
                        <a:rPr lang="it-IT" sz="1200" dirty="0">
                          <a:solidFill>
                            <a:schemeClr val="tx1"/>
                          </a:solidFill>
                          <a:effectLst/>
                        </a:rPr>
                        <a:t>PACE CONTRIBUTIVA</a:t>
                      </a:r>
                      <a:endParaRPr lang="it-IT"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chor="ctr"/>
                </a:tc>
                <a:extLst>
                  <a:ext uri="{0D108BD9-81ED-4DB2-BD59-A6C34878D82A}">
                    <a16:rowId xmlns:a16="http://schemas.microsoft.com/office/drawing/2014/main" val="3828875118"/>
                  </a:ext>
                </a:extLst>
              </a:tr>
              <a:tr h="507003">
                <a:tc>
                  <a:txBody>
                    <a:bodyPr/>
                    <a:lstStyle/>
                    <a:p>
                      <a:pPr algn="l">
                        <a:lnSpc>
                          <a:spcPct val="107000"/>
                        </a:lnSpc>
                        <a:spcAft>
                          <a:spcPts val="0"/>
                        </a:spcAft>
                      </a:pPr>
                      <a:r>
                        <a:rPr lang="it-IT" sz="1400" dirty="0">
                          <a:solidFill>
                            <a:schemeClr val="tx1"/>
                          </a:solidFill>
                          <a:effectLst/>
                        </a:rPr>
                        <a:t>Riferimento Normativo</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Art. 20 c. 6</a:t>
                      </a:r>
                      <a:endParaRPr lang="it-IT" sz="1200" dirty="0">
                        <a:effectLst/>
                      </a:endParaRPr>
                    </a:p>
                    <a:p>
                      <a:pPr algn="just">
                        <a:lnSpc>
                          <a:spcPct val="107000"/>
                        </a:lnSpc>
                        <a:spcAft>
                          <a:spcPts val="0"/>
                        </a:spcAft>
                      </a:pPr>
                      <a:r>
                        <a:rPr lang="it-IT" sz="1400" dirty="0">
                          <a:effectLst/>
                        </a:rPr>
                        <a:t>D.l. 4/2019</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L. 213/2023</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297355846"/>
                  </a:ext>
                </a:extLst>
              </a:tr>
              <a:tr h="247782">
                <a:tc>
                  <a:txBody>
                    <a:bodyPr/>
                    <a:lstStyle/>
                    <a:p>
                      <a:pPr algn="l">
                        <a:lnSpc>
                          <a:spcPct val="107000"/>
                        </a:lnSpc>
                        <a:spcAft>
                          <a:spcPts val="0"/>
                        </a:spcAft>
                      </a:pPr>
                      <a:r>
                        <a:rPr lang="it-IT" sz="1400" dirty="0">
                          <a:solidFill>
                            <a:schemeClr val="tx1"/>
                          </a:solidFill>
                          <a:effectLst/>
                        </a:rPr>
                        <a:t>Periodo di efficacia</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Permanente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2024-2025</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666963160"/>
                  </a:ext>
                </a:extLst>
              </a:tr>
              <a:tr h="507003">
                <a:tc>
                  <a:txBody>
                    <a:bodyPr/>
                    <a:lstStyle/>
                    <a:p>
                      <a:pPr algn="l">
                        <a:lnSpc>
                          <a:spcPct val="107000"/>
                        </a:lnSpc>
                        <a:spcAft>
                          <a:spcPts val="0"/>
                        </a:spcAft>
                      </a:pPr>
                      <a:r>
                        <a:rPr lang="it-IT" sz="1400" dirty="0">
                          <a:solidFill>
                            <a:schemeClr val="tx1"/>
                          </a:solidFill>
                          <a:effectLst/>
                        </a:rPr>
                        <a:t>Periodo di riscatto da collocarsi dopo il 1995</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Si (ma possibilità di riscatto periodi ante)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Si</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769715713"/>
                  </a:ext>
                </a:extLst>
              </a:tr>
              <a:tr h="507003">
                <a:tc>
                  <a:txBody>
                    <a:bodyPr/>
                    <a:lstStyle/>
                    <a:p>
                      <a:pPr algn="l">
                        <a:lnSpc>
                          <a:spcPct val="107000"/>
                        </a:lnSpc>
                        <a:spcAft>
                          <a:spcPts val="0"/>
                        </a:spcAft>
                      </a:pPr>
                      <a:r>
                        <a:rPr lang="it-IT" sz="1400" dirty="0">
                          <a:solidFill>
                            <a:schemeClr val="tx1"/>
                          </a:solidFill>
                          <a:effectLst/>
                        </a:rPr>
                        <a:t>Assenza di contributi ante 1996</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Non richiesta</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Obbligatoria</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023564304"/>
                  </a:ext>
                </a:extLst>
              </a:tr>
              <a:tr h="247782">
                <a:tc>
                  <a:txBody>
                    <a:bodyPr/>
                    <a:lstStyle/>
                    <a:p>
                      <a:pPr algn="l">
                        <a:lnSpc>
                          <a:spcPct val="107000"/>
                        </a:lnSpc>
                        <a:spcAft>
                          <a:spcPts val="0"/>
                        </a:spcAft>
                      </a:pPr>
                      <a:r>
                        <a:rPr lang="it-IT" sz="1400" dirty="0">
                          <a:solidFill>
                            <a:schemeClr val="tx1"/>
                          </a:solidFill>
                          <a:effectLst/>
                        </a:rPr>
                        <a:t>Massimo periodo riscattabile</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Durata legale corso di studi</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5 anni</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085913763"/>
                  </a:ext>
                </a:extLst>
              </a:tr>
              <a:tr h="507003">
                <a:tc>
                  <a:txBody>
                    <a:bodyPr/>
                    <a:lstStyle/>
                    <a:p>
                      <a:pPr algn="l">
                        <a:lnSpc>
                          <a:spcPct val="107000"/>
                        </a:lnSpc>
                        <a:spcAft>
                          <a:spcPts val="0"/>
                        </a:spcAft>
                      </a:pPr>
                      <a:r>
                        <a:rPr lang="it-IT" sz="1400" dirty="0">
                          <a:solidFill>
                            <a:schemeClr val="tx1"/>
                          </a:solidFill>
                          <a:effectLst/>
                        </a:rPr>
                        <a:t>Periodo massimo di rateizzazione</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10 anni</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10 anni (rata minima mensile 30 euro)</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127379522"/>
                  </a:ext>
                </a:extLst>
              </a:tr>
              <a:tr h="247782">
                <a:tc>
                  <a:txBody>
                    <a:bodyPr/>
                    <a:lstStyle/>
                    <a:p>
                      <a:pPr algn="l">
                        <a:lnSpc>
                          <a:spcPct val="107000"/>
                        </a:lnSpc>
                        <a:spcAft>
                          <a:spcPts val="0"/>
                        </a:spcAft>
                      </a:pPr>
                      <a:r>
                        <a:rPr lang="it-IT" sz="1400" dirty="0">
                          <a:solidFill>
                            <a:schemeClr val="tx1"/>
                          </a:solidFill>
                          <a:effectLst/>
                        </a:rPr>
                        <a:t>Regime fiscale</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Deduzione integrale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solidFill>
                            <a:srgbClr val="FF0000"/>
                          </a:solidFill>
                          <a:effectLst/>
                        </a:rPr>
                        <a:t>Deduzione integrale </a:t>
                      </a:r>
                      <a:endParaRPr lang="it-IT"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884899922"/>
                  </a:ext>
                </a:extLst>
              </a:tr>
              <a:tr h="766225">
                <a:tc>
                  <a:txBody>
                    <a:bodyPr/>
                    <a:lstStyle/>
                    <a:p>
                      <a:pPr algn="l">
                        <a:lnSpc>
                          <a:spcPct val="107000"/>
                        </a:lnSpc>
                        <a:spcAft>
                          <a:spcPts val="0"/>
                        </a:spcAft>
                      </a:pPr>
                      <a:r>
                        <a:rPr lang="it-IT" sz="1400" dirty="0">
                          <a:solidFill>
                            <a:schemeClr val="tx1"/>
                          </a:solidFill>
                          <a:effectLst/>
                        </a:rPr>
                        <a:t>Compartecipazione diretta del costo da parte del datore di lavoro</a:t>
                      </a:r>
                      <a:endParaRPr lang="it-IT"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Solo in presenza di fondo di solidarietà bilaterale</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07000"/>
                        </a:lnSpc>
                        <a:spcAft>
                          <a:spcPts val="0"/>
                        </a:spcAft>
                      </a:pPr>
                      <a:r>
                        <a:rPr lang="it-IT" sz="1400" dirty="0">
                          <a:effectLst/>
                        </a:rPr>
                        <a:t>Destinazione dei premi di risultato detassabili per max 3.000 euro</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681407913"/>
                  </a:ext>
                </a:extLst>
              </a:tr>
            </a:tbl>
          </a:graphicData>
        </a:graphic>
      </p:graphicFrame>
      <p:sp>
        <p:nvSpPr>
          <p:cNvPr id="4" name="Segnaposto numero diapositiva 3">
            <a:extLst>
              <a:ext uri="{FF2B5EF4-FFF2-40B4-BE49-F238E27FC236}">
                <a16:creationId xmlns:a16="http://schemas.microsoft.com/office/drawing/2014/main" id="{74450DA1-AAA4-14F2-DD91-063DA9EA803F}"/>
              </a:ext>
            </a:extLst>
          </p:cNvPr>
          <p:cNvSpPr>
            <a:spLocks noGrp="1"/>
          </p:cNvSpPr>
          <p:nvPr>
            <p:ph type="sldNum" sz="quarter" idx="10"/>
          </p:nvPr>
        </p:nvSpPr>
        <p:spPr>
          <a:xfrm>
            <a:off x="2921480" y="6467833"/>
            <a:ext cx="5165785" cy="331932"/>
          </a:xfrm>
          <a:prstGeom prst="rect">
            <a:avLst/>
          </a:prstGeom>
        </p:spPr>
        <p:txBody>
          <a:bodyPr vert="horz" lIns="91440" tIns="45720" rIns="91440" bIns="45720" rtlCol="0" anchor="ctr"/>
          <a:lstStyle>
            <a:defPPr>
              <a:defRPr lang="it-IT"/>
            </a:defPPr>
            <a:lvl1pPr marL="0" algn="ctr" defTabSz="914400" rtl="0" eaLnBrk="1" latinLnBrk="0" hangingPunct="1">
              <a:defRPr sz="1200" b="1" kern="1200">
                <a:solidFill>
                  <a:srgbClr val="C40075"/>
                </a:solidFill>
                <a:latin typeface="Roboto" panose="020000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B5B9F2C-B2AC-42B8-8C0E-D6B8362F432E}" type="slidenum">
              <a:rPr lang="it-IT" smtClean="0"/>
              <a:pPr/>
              <a:t>35</a:t>
            </a:fld>
            <a:endParaRPr lang="it-IT" dirty="0"/>
          </a:p>
        </p:txBody>
      </p:sp>
    </p:spTree>
    <p:extLst>
      <p:ext uri="{BB962C8B-B14F-4D97-AF65-F5344CB8AC3E}">
        <p14:creationId xmlns:p14="http://schemas.microsoft.com/office/powerpoint/2010/main" val="3115629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1938340" y="317091"/>
            <a:ext cx="7712075" cy="830997"/>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it-IT" sz="2800" b="1" dirty="0">
                <a:solidFill>
                  <a:srgbClr val="002060"/>
                </a:solidFill>
                <a:latin typeface="Comic Sans MS" pitchFamily="66" charset="0"/>
              </a:rPr>
              <a:t>PENSIONE DI VECCHIAIA </a:t>
            </a:r>
          </a:p>
          <a:p>
            <a:pPr algn="ctr">
              <a:defRPr/>
            </a:pPr>
            <a:r>
              <a:rPr lang="it-IT" sz="2000" b="1" dirty="0">
                <a:solidFill>
                  <a:srgbClr val="002060"/>
                </a:solidFill>
                <a:latin typeface="Comic Sans MS" pitchFamily="66" charset="0"/>
              </a:rPr>
              <a:t>Assicurati dall’1.1.1996 in poi (sistema contributivo)</a:t>
            </a:r>
          </a:p>
        </p:txBody>
      </p:sp>
      <p:sp>
        <p:nvSpPr>
          <p:cNvPr id="14" name="Segnaposto contenuto 2"/>
          <p:cNvSpPr>
            <a:spLocks noGrp="1"/>
          </p:cNvSpPr>
          <p:nvPr>
            <p:ph idx="1"/>
          </p:nvPr>
        </p:nvSpPr>
        <p:spPr>
          <a:xfrm>
            <a:off x="1739900" y="1341437"/>
            <a:ext cx="8712200" cy="4895851"/>
          </a:xfrm>
        </p:spPr>
        <p:txBody>
          <a:bodyPr rtlCol="0">
            <a:noAutofit/>
          </a:bodyPr>
          <a:lstStyle/>
          <a:p>
            <a:pPr marL="137157" indent="0">
              <a:spcBef>
                <a:spcPts val="0"/>
              </a:spcBef>
              <a:buClr>
                <a:schemeClr val="tx1">
                  <a:shade val="95000"/>
                </a:schemeClr>
              </a:buClr>
              <a:buNone/>
              <a:defRPr/>
            </a:pPr>
            <a:r>
              <a:rPr lang="it-IT" sz="2400" b="1" dirty="0">
                <a:solidFill>
                  <a:srgbClr val="FF0000"/>
                </a:solidFill>
              </a:rPr>
              <a:t> </a:t>
            </a:r>
            <a:endParaRPr lang="it-IT" dirty="0"/>
          </a:p>
          <a:p>
            <a:pPr marL="137157" indent="0">
              <a:spcBef>
                <a:spcPts val="0"/>
              </a:spcBef>
              <a:buClr>
                <a:schemeClr val="tx1">
                  <a:shade val="95000"/>
                </a:schemeClr>
              </a:buClr>
              <a:buNone/>
              <a:defRPr/>
            </a:pPr>
            <a:r>
              <a:rPr lang="it-IT" dirty="0"/>
              <a:t>  </a:t>
            </a:r>
          </a:p>
          <a:p>
            <a:pPr marL="137157" indent="0">
              <a:spcBef>
                <a:spcPts val="0"/>
              </a:spcBef>
              <a:buClr>
                <a:schemeClr val="tx1">
                  <a:shade val="95000"/>
                </a:schemeClr>
              </a:buClr>
              <a:buNone/>
              <a:defRPr/>
            </a:pPr>
            <a:endParaRPr lang="it-IT" b="1" dirty="0">
              <a:latin typeface="Comic Sans MS" pitchFamily="66" charset="0"/>
            </a:endParaRPr>
          </a:p>
        </p:txBody>
      </p:sp>
      <p:sp>
        <p:nvSpPr>
          <p:cNvPr id="2" name="Rettangolo 1"/>
          <p:cNvSpPr/>
          <p:nvPr/>
        </p:nvSpPr>
        <p:spPr>
          <a:xfrm>
            <a:off x="1631504" y="1453052"/>
            <a:ext cx="8712968" cy="4524315"/>
          </a:xfrm>
          <a:prstGeom prst="rect">
            <a:avLst/>
          </a:prstGeom>
        </p:spPr>
        <p:txBody>
          <a:bodyPr wrap="square">
            <a:spAutoFit/>
          </a:bodyPr>
          <a:lstStyle/>
          <a:p>
            <a:r>
              <a:rPr lang="it-IT" b="1" dirty="0">
                <a:solidFill>
                  <a:srgbClr val="333333"/>
                </a:solidFill>
                <a:latin typeface="Arial" charset="0"/>
              </a:rPr>
              <a:t>Soggetti con primo accredito contributivo a decorrere dal 1° gennaio 1996</a:t>
            </a:r>
            <a:endParaRPr lang="it-IT" dirty="0">
              <a:solidFill>
                <a:srgbClr val="333333"/>
              </a:solidFill>
              <a:latin typeface="Arial" charset="0"/>
            </a:endParaRPr>
          </a:p>
          <a:p>
            <a:r>
              <a:rPr lang="it-IT" dirty="0">
                <a:solidFill>
                  <a:srgbClr val="333333"/>
                </a:solidFill>
                <a:latin typeface="Arial" charset="0"/>
              </a:rPr>
              <a:t> </a:t>
            </a:r>
          </a:p>
          <a:p>
            <a:r>
              <a:rPr lang="it-IT" dirty="0">
                <a:solidFill>
                  <a:srgbClr val="333333"/>
                </a:solidFill>
                <a:latin typeface="Arial" charset="0"/>
              </a:rPr>
              <a:t>Dal 1° gennaio 2012, i soggetti per i quali il primo accredito contributivo decorre dal 1° gennaio 1996, possono conseguire il diritto alla pensione di vecchiaia:</a:t>
            </a:r>
          </a:p>
          <a:p>
            <a:r>
              <a:rPr lang="it-IT" dirty="0">
                <a:solidFill>
                  <a:srgbClr val="333333"/>
                </a:solidFill>
                <a:latin typeface="Arial" charset="0"/>
              </a:rPr>
              <a:t> </a:t>
            </a:r>
          </a:p>
          <a:p>
            <a:r>
              <a:rPr lang="it-IT" dirty="0">
                <a:solidFill>
                  <a:srgbClr val="333333"/>
                </a:solidFill>
                <a:latin typeface="Arial" charset="0"/>
              </a:rPr>
              <a:t>a) in presenza del requisito contributivo di 20 anni e del requisito anagrafico di cui al precedente punto 1),  se l’importo della pensione risulta non inferiore a 1 volta l’importo dell’assegno sociale (c.d. importo soglia);</a:t>
            </a:r>
          </a:p>
          <a:p>
            <a:r>
              <a:rPr lang="it-IT" dirty="0">
                <a:solidFill>
                  <a:srgbClr val="333333"/>
                </a:solidFill>
                <a:latin typeface="Arial" charset="0"/>
              </a:rPr>
              <a:t> </a:t>
            </a:r>
          </a:p>
          <a:p>
            <a:r>
              <a:rPr lang="it-IT" dirty="0">
                <a:solidFill>
                  <a:srgbClr val="333333"/>
                </a:solidFill>
                <a:latin typeface="Arial" charset="0"/>
              </a:rPr>
              <a:t>b) al compimento dei 70 anni di età e con 5 anni di contribuzione “effettiva” (obbligatoria, volontaria, da riscatto) - con esclusione della contribuzione accreditata figurativamente a qualsiasi titolo - a prescindere dall’importo della pensione. Per effetto dell’adeguamento alla speranza di vita il requisito anagrafico dal 1° gennaio 2013 al 31 dicembre 2015, è di 70 anni e 3 mesi e dal 1° gennaio 2016 al 31 dicembre 2018  è di 70 anni e 7 mesi. Dal 2019 lo stesso requisito è incrementato di un totale di 5 mesi (71 anni).</a:t>
            </a:r>
          </a:p>
        </p:txBody>
      </p:sp>
    </p:spTree>
    <p:extLst>
      <p:ext uri="{BB962C8B-B14F-4D97-AF65-F5344CB8AC3E}">
        <p14:creationId xmlns:p14="http://schemas.microsoft.com/office/powerpoint/2010/main" val="1502084635"/>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1987552" y="263765"/>
            <a:ext cx="7712075" cy="830997"/>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it-IT" sz="2800" b="1" dirty="0">
                <a:solidFill>
                  <a:srgbClr val="002060"/>
                </a:solidFill>
                <a:latin typeface="Comic Sans MS" pitchFamily="66" charset="0"/>
              </a:rPr>
              <a:t>PENSIONE DI VECCHIAIA </a:t>
            </a:r>
          </a:p>
          <a:p>
            <a:pPr algn="ctr">
              <a:defRPr/>
            </a:pPr>
            <a:r>
              <a:rPr lang="it-IT" sz="2000" b="1" dirty="0">
                <a:solidFill>
                  <a:srgbClr val="002060"/>
                </a:solidFill>
                <a:latin typeface="Comic Sans MS" pitchFamily="66" charset="0"/>
              </a:rPr>
              <a:t>Assicurati dall’1.1.1996 in poi (sistema contributivo)</a:t>
            </a:r>
          </a:p>
        </p:txBody>
      </p:sp>
      <p:sp>
        <p:nvSpPr>
          <p:cNvPr id="14" name="Segnaposto contenuto 2"/>
          <p:cNvSpPr>
            <a:spLocks noGrp="1"/>
          </p:cNvSpPr>
          <p:nvPr>
            <p:ph idx="1"/>
          </p:nvPr>
        </p:nvSpPr>
        <p:spPr>
          <a:xfrm>
            <a:off x="1739900" y="1341437"/>
            <a:ext cx="8712200" cy="4895851"/>
          </a:xfrm>
        </p:spPr>
        <p:txBody>
          <a:bodyPr rtlCol="0">
            <a:noAutofit/>
          </a:bodyPr>
          <a:lstStyle/>
          <a:p>
            <a:pPr marL="137154" indent="0">
              <a:spcBef>
                <a:spcPts val="0"/>
              </a:spcBef>
              <a:buClr>
                <a:schemeClr val="tx1">
                  <a:shade val="95000"/>
                </a:schemeClr>
              </a:buClr>
              <a:buNone/>
              <a:defRPr/>
            </a:pPr>
            <a:r>
              <a:rPr lang="it-IT" sz="2400" b="1" dirty="0">
                <a:solidFill>
                  <a:srgbClr val="FF0000"/>
                </a:solidFill>
              </a:rPr>
              <a:t> </a:t>
            </a:r>
            <a:endParaRPr lang="it-IT" dirty="0"/>
          </a:p>
          <a:p>
            <a:pPr marL="137154" indent="0">
              <a:spcBef>
                <a:spcPts val="0"/>
              </a:spcBef>
              <a:buClr>
                <a:schemeClr val="tx1">
                  <a:shade val="95000"/>
                </a:schemeClr>
              </a:buClr>
              <a:buNone/>
              <a:defRPr/>
            </a:pPr>
            <a:r>
              <a:rPr lang="it-IT" dirty="0"/>
              <a:t>  </a:t>
            </a:r>
          </a:p>
          <a:p>
            <a:pPr marL="137154" indent="0">
              <a:spcBef>
                <a:spcPts val="0"/>
              </a:spcBef>
              <a:buClr>
                <a:schemeClr val="tx1">
                  <a:shade val="95000"/>
                </a:schemeClr>
              </a:buClr>
              <a:buNone/>
              <a:defRPr/>
            </a:pPr>
            <a:endParaRPr lang="it-IT" b="1" dirty="0">
              <a:latin typeface="Comic Sans MS" pitchFamily="66" charset="0"/>
            </a:endParaRPr>
          </a:p>
        </p:txBody>
      </p:sp>
      <p:sp>
        <p:nvSpPr>
          <p:cNvPr id="3" name="CasellaDiTesto 2">
            <a:extLst>
              <a:ext uri="{FF2B5EF4-FFF2-40B4-BE49-F238E27FC236}">
                <a16:creationId xmlns:a16="http://schemas.microsoft.com/office/drawing/2014/main" id="{8F17546E-AA50-5A38-4249-6001FB5C914A}"/>
              </a:ext>
            </a:extLst>
          </p:cNvPr>
          <p:cNvSpPr txBox="1"/>
          <p:nvPr/>
        </p:nvSpPr>
        <p:spPr>
          <a:xfrm>
            <a:off x="712382" y="1600200"/>
            <a:ext cx="10680405" cy="5078313"/>
          </a:xfrm>
          <a:prstGeom prst="rect">
            <a:avLst/>
          </a:prstGeom>
          <a:noFill/>
        </p:spPr>
        <p:txBody>
          <a:bodyPr wrap="square" rtlCol="0">
            <a:spAutoFit/>
          </a:bodyPr>
          <a:lstStyle/>
          <a:p>
            <a:pPr algn="just"/>
            <a:r>
              <a:rPr lang="it-IT" dirty="0"/>
              <a:t>La manovra di bilancio per il 2025 (art. 1 cc. 181-185) introduce un nuovo principio per le pensioni contributive: per raggiungere il valore-soglia previsto per la pensione di vecchiaia si può </a:t>
            </a:r>
            <a:r>
              <a:rPr lang="it-IT" b="1" dirty="0"/>
              <a:t>sommare il valore della pensione di primo pilastro Inps a quello della rendita erogata dai fondi di previdenza complementare </a:t>
            </a:r>
            <a:r>
              <a:rPr lang="it-IT" dirty="0"/>
              <a:t>e calcolata in via convenzionale con i medesimi criteri adottati per il calcolo delle pensioni Inps.</a:t>
            </a:r>
          </a:p>
          <a:p>
            <a:pPr algn="just"/>
            <a:r>
              <a:rPr lang="it-IT" dirty="0"/>
              <a:t>L’opzione viene espressa in fase di pensionamento e obbliga alla percezione della rendita di uno o più fondi.</a:t>
            </a:r>
          </a:p>
          <a:p>
            <a:pPr algn="just"/>
            <a:r>
              <a:rPr lang="it-IT" dirty="0"/>
              <a:t>Per omogeneizzare il valore della rendita, variabile nelle sue modalità di determinazione secondo il regolamento del fondo, la norma introduce un metodo convenzionale di conversione del montante che, ai soli fini del raggiungimento dell’importo soglia, calcola la rendita secondo il coefficiente di trasformazione, aggiornato biennalmente, utilizzato da Inps per il calcolo delle proprie pensioni contributive. </a:t>
            </a:r>
          </a:p>
          <a:p>
            <a:pPr algn="just"/>
            <a:r>
              <a:rPr lang="it-IT" dirty="0"/>
              <a:t>Tale valore non è quello della rendita effettivamente percepita, quindi la manovra prevede che il lavoratore riceva una </a:t>
            </a:r>
            <a:r>
              <a:rPr lang="it-IT" b="1" dirty="0"/>
              <a:t>proiezione certificata del valore della rendita dal fondo </a:t>
            </a:r>
            <a:r>
              <a:rPr lang="it-IT" dirty="0"/>
              <a:t>in modo da distinguere fra il valore convenzionale utilizzato per raggiungere il valore soglia e quello che sarà poi effettivamente percepito mensilmente dal fondo pensione. </a:t>
            </a:r>
          </a:p>
          <a:p>
            <a:pPr algn="just"/>
            <a:r>
              <a:rPr lang="it-IT" dirty="0"/>
              <a:t>La manovra prevede l’emanazione di un </a:t>
            </a:r>
            <a:r>
              <a:rPr lang="it-IT" b="1" dirty="0"/>
              <a:t>decreto del Ministro del lavoro di concerto con il MEF </a:t>
            </a:r>
            <a:r>
              <a:rPr lang="it-IT" dirty="0"/>
              <a:t>che individui i criteri di computo e delle modalità di richiesta e di certificazione della proiezione della rendita.</a:t>
            </a:r>
          </a:p>
          <a:p>
            <a:endParaRPr lang="it-IT" dirty="0"/>
          </a:p>
        </p:txBody>
      </p:sp>
    </p:spTree>
    <p:extLst>
      <p:ext uri="{BB962C8B-B14F-4D97-AF65-F5344CB8AC3E}">
        <p14:creationId xmlns:p14="http://schemas.microsoft.com/office/powerpoint/2010/main" val="383939784"/>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2680414" y="302580"/>
            <a:ext cx="6732935"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it-IT" sz="2400" b="1" dirty="0">
                <a:solidFill>
                  <a:srgbClr val="002060"/>
                </a:solidFill>
                <a:latin typeface="Comic Sans MS" pitchFamily="66" charset="0"/>
              </a:rPr>
              <a:t>PENSIONE ANTICIPATA</a:t>
            </a:r>
          </a:p>
        </p:txBody>
      </p:sp>
      <p:graphicFrame>
        <p:nvGraphicFramePr>
          <p:cNvPr id="5" name="Tabella 4"/>
          <p:cNvGraphicFramePr>
            <a:graphicFrameLocks noGrp="1"/>
          </p:cNvGraphicFramePr>
          <p:nvPr>
            <p:extLst>
              <p:ext uri="{D42A27DB-BD31-4B8C-83A1-F6EECF244321}">
                <p14:modId xmlns:p14="http://schemas.microsoft.com/office/powerpoint/2010/main" val="742182830"/>
              </p:ext>
            </p:extLst>
          </p:nvPr>
        </p:nvGraphicFramePr>
        <p:xfrm>
          <a:off x="2311400" y="1849120"/>
          <a:ext cx="7569201" cy="4226560"/>
        </p:xfrm>
        <a:graphic>
          <a:graphicData uri="http://schemas.openxmlformats.org/drawingml/2006/table">
            <a:tbl>
              <a:tblPr/>
              <a:tblGrid>
                <a:gridCol w="2523067">
                  <a:extLst>
                    <a:ext uri="{9D8B030D-6E8A-4147-A177-3AD203B41FA5}">
                      <a16:colId xmlns:a16="http://schemas.microsoft.com/office/drawing/2014/main" val="20000"/>
                    </a:ext>
                  </a:extLst>
                </a:gridCol>
                <a:gridCol w="2523067">
                  <a:extLst>
                    <a:ext uri="{9D8B030D-6E8A-4147-A177-3AD203B41FA5}">
                      <a16:colId xmlns:a16="http://schemas.microsoft.com/office/drawing/2014/main" val="20001"/>
                    </a:ext>
                  </a:extLst>
                </a:gridCol>
                <a:gridCol w="2523067">
                  <a:extLst>
                    <a:ext uri="{9D8B030D-6E8A-4147-A177-3AD203B41FA5}">
                      <a16:colId xmlns:a16="http://schemas.microsoft.com/office/drawing/2014/main" val="20002"/>
                    </a:ext>
                  </a:extLst>
                </a:gridCol>
              </a:tblGrid>
              <a:tr h="375920">
                <a:tc gridSpan="3">
                  <a:txBody>
                    <a:bodyPr/>
                    <a:lstStyle/>
                    <a:p>
                      <a:r>
                        <a:rPr lang="it-IT" sz="1900"/>
                        <a:t>REQUISITI CONTRIBUTIVI</a:t>
                      </a:r>
                    </a:p>
                  </a:txBody>
                  <a:tcPr anchor="ctr">
                    <a:solidFill>
                      <a:srgbClr val="FFFFFF"/>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0000"/>
                  </a:ext>
                </a:extLst>
              </a:tr>
              <a:tr h="436880">
                <a:tc>
                  <a:txBody>
                    <a:bodyPr/>
                    <a:lstStyle/>
                    <a:p>
                      <a:pPr algn="ctr" fontAlgn="base"/>
                      <a:r>
                        <a:rPr lang="it-IT" sz="1900" b="1">
                          <a:solidFill>
                            <a:srgbClr val="333333"/>
                          </a:solidFill>
                          <a:effectLst/>
                        </a:rPr>
                        <a:t>Decorrenza</a:t>
                      </a:r>
                    </a:p>
                  </a:txBody>
                  <a:tcPr marL="101600" marR="101600" marT="76200" marB="76200" anchor="ctr">
                    <a:lnL w="12700" cap="flat" cmpd="sng" algn="ctr">
                      <a:solidFill>
                        <a:srgbClr val="9E9E9E"/>
                      </a:solidFill>
                      <a:prstDash val="solid"/>
                      <a:round/>
                      <a:headEnd type="none" w="med" len="med"/>
                      <a:tailEnd type="none" w="med" len="med"/>
                    </a:lnL>
                    <a:lnR w="12700" cap="flat" cmpd="sng" algn="ctr">
                      <a:solidFill>
                        <a:srgbClr val="9E9E9E"/>
                      </a:solidFill>
                      <a:prstDash val="solid"/>
                      <a:round/>
                      <a:headEnd type="none" w="med" len="med"/>
                      <a:tailEnd type="none" w="med" len="med"/>
                    </a:lnR>
                    <a:lnB w="12700" cap="flat" cmpd="sng" algn="ctr">
                      <a:solidFill>
                        <a:srgbClr val="DDDDDD"/>
                      </a:solidFill>
                      <a:prstDash val="solid"/>
                      <a:round/>
                      <a:headEnd type="none" w="med" len="med"/>
                      <a:tailEnd type="none" w="med" len="med"/>
                    </a:lnB>
                    <a:solidFill>
                      <a:srgbClr val="E9E9E9"/>
                    </a:solidFill>
                  </a:tcPr>
                </a:tc>
                <a:tc>
                  <a:txBody>
                    <a:bodyPr/>
                    <a:lstStyle/>
                    <a:p>
                      <a:pPr algn="ctr" fontAlgn="base"/>
                      <a:r>
                        <a:rPr lang="it-IT" sz="1900" b="1">
                          <a:solidFill>
                            <a:srgbClr val="333333"/>
                          </a:solidFill>
                          <a:effectLst/>
                        </a:rPr>
                        <a:t>Uomini</a:t>
                      </a:r>
                    </a:p>
                  </a:txBody>
                  <a:tcPr marL="101600" marR="101600" marT="76200" marB="76200" anchor="ctr">
                    <a:lnL w="12700" cap="flat" cmpd="sng" algn="ctr">
                      <a:solidFill>
                        <a:srgbClr val="9E9E9E"/>
                      </a:solidFill>
                      <a:prstDash val="solid"/>
                      <a:round/>
                      <a:headEnd type="none" w="med" len="med"/>
                      <a:tailEnd type="none" w="med" len="med"/>
                    </a:lnL>
                    <a:lnR w="12700" cap="flat" cmpd="sng" algn="ctr">
                      <a:solidFill>
                        <a:srgbClr val="9E9E9E"/>
                      </a:solidFill>
                      <a:prstDash val="solid"/>
                      <a:round/>
                      <a:headEnd type="none" w="med" len="med"/>
                      <a:tailEnd type="none" w="med" len="med"/>
                    </a:lnR>
                    <a:lnT w="12700" cap="flat" cmpd="sng" algn="ctr">
                      <a:solidFill>
                        <a:srgbClr val="9E9E9E"/>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E9E9E9"/>
                    </a:solidFill>
                  </a:tcPr>
                </a:tc>
                <a:tc>
                  <a:txBody>
                    <a:bodyPr/>
                    <a:lstStyle/>
                    <a:p>
                      <a:pPr algn="ctr" fontAlgn="base"/>
                      <a:r>
                        <a:rPr lang="it-IT" sz="1900" b="1">
                          <a:solidFill>
                            <a:srgbClr val="333333"/>
                          </a:solidFill>
                          <a:effectLst/>
                        </a:rPr>
                        <a:t>Donne</a:t>
                      </a:r>
                    </a:p>
                  </a:txBody>
                  <a:tcPr marL="101600" marR="101600" marT="76200" marB="76200" anchor="ctr">
                    <a:lnL w="12700" cap="flat" cmpd="sng" algn="ctr">
                      <a:solidFill>
                        <a:srgbClr val="9E9E9E"/>
                      </a:solidFill>
                      <a:prstDash val="solid"/>
                      <a:round/>
                      <a:headEnd type="none" w="med" len="med"/>
                      <a:tailEnd type="none" w="med" len="med"/>
                    </a:lnL>
                    <a:lnR w="12700" cap="flat" cmpd="sng" algn="ctr">
                      <a:solidFill>
                        <a:srgbClr val="9E9E9E"/>
                      </a:solidFill>
                      <a:prstDash val="solid"/>
                      <a:round/>
                      <a:headEnd type="none" w="med" len="med"/>
                      <a:tailEnd type="none" w="med" len="med"/>
                    </a:lnR>
                    <a:lnT w="12700" cap="flat" cmpd="sng" algn="ctr">
                      <a:solidFill>
                        <a:srgbClr val="9E9E9E"/>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E9E9E9"/>
                    </a:solidFill>
                  </a:tcPr>
                </a:tc>
                <a:extLst>
                  <a:ext uri="{0D108BD9-81ED-4DB2-BD59-A6C34878D82A}">
                    <a16:rowId xmlns:a16="http://schemas.microsoft.com/office/drawing/2014/main" val="10001"/>
                  </a:ext>
                </a:extLst>
              </a:tr>
              <a:tr h="670560">
                <a:tc>
                  <a:txBody>
                    <a:bodyPr/>
                    <a:lstStyle/>
                    <a:p>
                      <a:pPr fontAlgn="base"/>
                      <a:r>
                        <a:rPr lang="it-IT" sz="1900" dirty="0">
                          <a:effectLst/>
                        </a:rPr>
                        <a:t>dal 1° gennaio 2012 al 31 dicembre 2012</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a:effectLst/>
                        </a:rPr>
                        <a:t>42 anni e 1 mese</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a:effectLst/>
                        </a:rPr>
                        <a:t>41 anni e 1 mese</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670560">
                <a:tc>
                  <a:txBody>
                    <a:bodyPr/>
                    <a:lstStyle/>
                    <a:p>
                      <a:pPr fontAlgn="base"/>
                      <a:r>
                        <a:rPr lang="it-IT" sz="1900">
                          <a:effectLst/>
                        </a:rPr>
                        <a:t>dal 1° gennaio 2013 al 31 dicembre 2013</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a:effectLst/>
                        </a:rPr>
                        <a:t>42 anni e 5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a:effectLst/>
                        </a:rPr>
                        <a:t>41 anni e 5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670560">
                <a:tc>
                  <a:txBody>
                    <a:bodyPr/>
                    <a:lstStyle/>
                    <a:p>
                      <a:pPr fontAlgn="base"/>
                      <a:r>
                        <a:rPr lang="it-IT" sz="1900">
                          <a:effectLst/>
                        </a:rPr>
                        <a:t>dal 1° gennaio 2014 al 31 dicembre 2015</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a:effectLst/>
                        </a:rPr>
                        <a:t>42 anni e 6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a:effectLst/>
                        </a:rPr>
                        <a:t>41 anni e 6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670560">
                <a:tc>
                  <a:txBody>
                    <a:bodyPr/>
                    <a:lstStyle/>
                    <a:p>
                      <a:pPr fontAlgn="base"/>
                      <a:r>
                        <a:rPr lang="it-IT" sz="1900">
                          <a:effectLst/>
                        </a:rPr>
                        <a:t>dal 1° gennaio 2016 al 31 dicembre 2018</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42 anni e 10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41 anni e 10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670560">
                <a:tc>
                  <a:txBody>
                    <a:bodyPr/>
                    <a:lstStyle/>
                    <a:p>
                      <a:pPr fontAlgn="base"/>
                      <a:r>
                        <a:rPr lang="it-IT" sz="1900" dirty="0">
                          <a:effectLst/>
                          <a:highlight>
                            <a:srgbClr val="FFFF00"/>
                          </a:highlight>
                        </a:rPr>
                        <a:t>dal 1° gennaio 2019</a:t>
                      </a:r>
                    </a:p>
                    <a:p>
                      <a:pPr fontAlgn="base"/>
                      <a:r>
                        <a:rPr lang="it-IT" sz="1900" dirty="0">
                          <a:effectLst/>
                          <a:highlight>
                            <a:srgbClr val="FFFF00"/>
                          </a:highlight>
                        </a:rPr>
                        <a:t>Al 31 dicembre 2026</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highlight>
                            <a:srgbClr val="FFFF00"/>
                          </a:highlight>
                        </a:rPr>
                        <a:t>42 anni e 10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highlight>
                            <a:srgbClr val="FFFF00"/>
                          </a:highlight>
                        </a:rPr>
                        <a:t>41 anni e 10 mesi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
        <p:nvSpPr>
          <p:cNvPr id="6" name="Rectangle 2"/>
          <p:cNvSpPr>
            <a:spLocks noChangeArrowheads="1"/>
          </p:cNvSpPr>
          <p:nvPr/>
        </p:nvSpPr>
        <p:spPr bwMode="auto">
          <a:xfrm>
            <a:off x="2075280" y="1066676"/>
            <a:ext cx="79432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dirty="0">
                <a:latin typeface="Arial" charset="0"/>
              </a:rPr>
              <a:t>Per chi ha incominciato a versare contributi dopo il 31.12.1995, due scenari:</a:t>
            </a:r>
          </a:p>
        </p:txBody>
      </p:sp>
    </p:spTree>
    <p:extLst>
      <p:ext uri="{BB962C8B-B14F-4D97-AF65-F5344CB8AC3E}">
        <p14:creationId xmlns:p14="http://schemas.microsoft.com/office/powerpoint/2010/main" val="1274282187"/>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2822654" y="302580"/>
            <a:ext cx="6732935"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it-IT" sz="2400" b="1" dirty="0">
                <a:solidFill>
                  <a:srgbClr val="002060"/>
                </a:solidFill>
                <a:latin typeface="Comic Sans MS" pitchFamily="66" charset="0"/>
              </a:rPr>
              <a:t>PENSIONE ANTICIPATA</a:t>
            </a:r>
          </a:p>
        </p:txBody>
      </p:sp>
      <p:sp>
        <p:nvSpPr>
          <p:cNvPr id="6" name="Rectangle 2"/>
          <p:cNvSpPr>
            <a:spLocks noChangeArrowheads="1"/>
          </p:cNvSpPr>
          <p:nvPr/>
        </p:nvSpPr>
        <p:spPr bwMode="auto">
          <a:xfrm>
            <a:off x="2784838" y="927437"/>
            <a:ext cx="662232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i="1" dirty="0">
                <a:latin typeface="Arial" charset="0"/>
              </a:rPr>
              <a:t>Versione ante 1.1.2024</a:t>
            </a:r>
          </a:p>
          <a:p>
            <a:pPr eaLnBrk="0" fontAlgn="base" hangingPunct="0">
              <a:spcBef>
                <a:spcPct val="0"/>
              </a:spcBef>
              <a:spcAft>
                <a:spcPct val="0"/>
              </a:spcAft>
            </a:pPr>
            <a:r>
              <a:rPr lang="it-IT" altLang="it-IT" dirty="0">
                <a:latin typeface="Arial" charset="0"/>
              </a:rPr>
              <a:t>Per chi ha incominciato a versare contributi dopo il 31.12.1995:</a:t>
            </a:r>
          </a:p>
        </p:txBody>
      </p:sp>
      <p:sp>
        <p:nvSpPr>
          <p:cNvPr id="2" name="Rettangolo 1"/>
          <p:cNvSpPr/>
          <p:nvPr/>
        </p:nvSpPr>
        <p:spPr>
          <a:xfrm>
            <a:off x="2237753" y="1706183"/>
            <a:ext cx="8208912" cy="4401205"/>
          </a:xfrm>
          <a:prstGeom prst="rect">
            <a:avLst/>
          </a:prstGeom>
        </p:spPr>
        <p:txBody>
          <a:bodyPr wrap="square">
            <a:spAutoFit/>
          </a:bodyPr>
          <a:lstStyle/>
          <a:p>
            <a:r>
              <a:rPr lang="it-IT" sz="2000" b="1" dirty="0">
                <a:solidFill>
                  <a:srgbClr val="333333"/>
                </a:solidFill>
                <a:latin typeface="Arial" charset="0"/>
              </a:rPr>
              <a:t>Al compimento di 64 anni,</a:t>
            </a:r>
            <a:r>
              <a:rPr lang="it-IT" sz="2000" dirty="0">
                <a:solidFill>
                  <a:srgbClr val="333333"/>
                </a:solidFill>
                <a:latin typeface="Arial" charset="0"/>
              </a:rPr>
              <a:t> da adeguare agli incrementi della speranza di vita, a condizione che risultino versati e accreditati almeno 20 anni di contribuzione “effettiva” e che l’ammontare mensile della prima rata di pensione risulti non inferiore ad un importo soglia mensile pari a 2,8 volte l’importo mensile dell’assegno sociale. Per l’anno 2015 il requisito anagrafico previsto è di 63 anni e 3 mesi; a decorrere dal 1° gennaio 2016 il requisito anagrafico di cui sopra viene elevato a 63 anni e 7 mesi, in forza dell’incremento dovuto all’adeguamento della speranza di vita. </a:t>
            </a:r>
          </a:p>
          <a:p>
            <a:endParaRPr lang="it-IT" sz="2000" dirty="0">
              <a:solidFill>
                <a:srgbClr val="333333"/>
              </a:solidFill>
              <a:latin typeface="Arial" charset="0"/>
            </a:endParaRPr>
          </a:p>
          <a:p>
            <a:r>
              <a:rPr lang="it-IT" sz="2000" dirty="0">
                <a:solidFill>
                  <a:srgbClr val="333333"/>
                </a:solidFill>
                <a:latin typeface="Arial" charset="0"/>
              </a:rPr>
              <a:t>Ai fini del computo dei 20 anni di contribuzione “effettiva” è utile solo la contribuzione effettivamente versata (obbligatoria, volontaria, da riscatto), con esclusione di quella accreditata figurativamente a qualsiasi titolo.</a:t>
            </a:r>
            <a:endParaRPr lang="it-IT" sz="2000" dirty="0"/>
          </a:p>
        </p:txBody>
      </p:sp>
    </p:spTree>
    <p:extLst>
      <p:ext uri="{BB962C8B-B14F-4D97-AF65-F5344CB8AC3E}">
        <p14:creationId xmlns:p14="http://schemas.microsoft.com/office/powerpoint/2010/main" val="6305378"/>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2572042" y="275488"/>
            <a:ext cx="6732935"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it-IT" sz="2400" b="1" dirty="0">
                <a:solidFill>
                  <a:srgbClr val="002060"/>
                </a:solidFill>
                <a:latin typeface="Comic Sans MS" pitchFamily="66" charset="0"/>
              </a:rPr>
              <a:t>PENSIONE ANTICIPATA</a:t>
            </a:r>
          </a:p>
        </p:txBody>
      </p:sp>
      <p:graphicFrame>
        <p:nvGraphicFramePr>
          <p:cNvPr id="5" name="Tabella 4"/>
          <p:cNvGraphicFramePr>
            <a:graphicFrameLocks noGrp="1"/>
          </p:cNvGraphicFramePr>
          <p:nvPr/>
        </p:nvGraphicFramePr>
        <p:xfrm>
          <a:off x="2296981" y="2165708"/>
          <a:ext cx="7598039" cy="2286000"/>
        </p:xfrm>
        <a:graphic>
          <a:graphicData uri="http://schemas.openxmlformats.org/drawingml/2006/table">
            <a:tbl>
              <a:tblPr/>
              <a:tblGrid>
                <a:gridCol w="2551905">
                  <a:extLst>
                    <a:ext uri="{9D8B030D-6E8A-4147-A177-3AD203B41FA5}">
                      <a16:colId xmlns:a16="http://schemas.microsoft.com/office/drawing/2014/main" val="20000"/>
                    </a:ext>
                  </a:extLst>
                </a:gridCol>
                <a:gridCol w="2523067">
                  <a:extLst>
                    <a:ext uri="{9D8B030D-6E8A-4147-A177-3AD203B41FA5}">
                      <a16:colId xmlns:a16="http://schemas.microsoft.com/office/drawing/2014/main" val="20001"/>
                    </a:ext>
                  </a:extLst>
                </a:gridCol>
                <a:gridCol w="2523067">
                  <a:extLst>
                    <a:ext uri="{9D8B030D-6E8A-4147-A177-3AD203B41FA5}">
                      <a16:colId xmlns:a16="http://schemas.microsoft.com/office/drawing/2014/main" val="20002"/>
                    </a:ext>
                  </a:extLst>
                </a:gridCol>
              </a:tblGrid>
              <a:tr h="670560">
                <a:tc gridSpan="3">
                  <a:txBody>
                    <a:bodyPr/>
                    <a:lstStyle/>
                    <a:p>
                      <a:r>
                        <a:rPr lang="it-IT" sz="1900" dirty="0"/>
                        <a:t>REQUISITI CONTRIBUTIVI: </a:t>
                      </a:r>
                      <a:r>
                        <a:rPr lang="it-IT" sz="1900" u="sng" dirty="0"/>
                        <a:t>20 anni di contributi effettivi </a:t>
                      </a:r>
                      <a:r>
                        <a:rPr lang="it-IT" sz="1900" i="1" u="sng" dirty="0"/>
                        <a:t>adeguati a speranza di vita</a:t>
                      </a:r>
                      <a:endParaRPr lang="it-IT" sz="1900" u="sng" dirty="0"/>
                    </a:p>
                  </a:txBody>
                  <a:tcPr anchor="ctr">
                    <a:solidFill>
                      <a:srgbClr val="FFFFFF"/>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0000"/>
                  </a:ext>
                </a:extLst>
              </a:tr>
              <a:tr h="441960">
                <a:tc>
                  <a:txBody>
                    <a:bodyPr/>
                    <a:lstStyle/>
                    <a:p>
                      <a:pPr algn="ctr" fontAlgn="base"/>
                      <a:r>
                        <a:rPr lang="it-IT" sz="1900" b="1">
                          <a:solidFill>
                            <a:srgbClr val="333333"/>
                          </a:solidFill>
                          <a:effectLst/>
                        </a:rPr>
                        <a:t>Decorrenza</a:t>
                      </a:r>
                    </a:p>
                  </a:txBody>
                  <a:tcPr marL="101600" marR="101600" marT="76200" marB="76200" anchor="ctr">
                    <a:lnL w="12700" cap="flat" cmpd="sng" algn="ctr">
                      <a:solidFill>
                        <a:srgbClr val="9E9E9E"/>
                      </a:solidFill>
                      <a:prstDash val="solid"/>
                      <a:round/>
                      <a:headEnd type="none" w="med" len="med"/>
                      <a:tailEnd type="none" w="med" len="med"/>
                    </a:lnL>
                    <a:lnR w="12700" cap="flat" cmpd="sng" algn="ctr">
                      <a:solidFill>
                        <a:srgbClr val="9E9E9E"/>
                      </a:solidFill>
                      <a:prstDash val="solid"/>
                      <a:round/>
                      <a:headEnd type="none" w="med" len="med"/>
                      <a:tailEnd type="none" w="med" len="med"/>
                    </a:lnR>
                    <a:lnB w="12700" cap="flat" cmpd="sng" algn="ctr">
                      <a:solidFill>
                        <a:srgbClr val="DDDDDD"/>
                      </a:solidFill>
                      <a:prstDash val="solid"/>
                      <a:round/>
                      <a:headEnd type="none" w="med" len="med"/>
                      <a:tailEnd type="none" w="med" len="med"/>
                    </a:lnB>
                    <a:solidFill>
                      <a:srgbClr val="E9E9E9"/>
                    </a:solidFill>
                  </a:tcPr>
                </a:tc>
                <a:tc>
                  <a:txBody>
                    <a:bodyPr/>
                    <a:lstStyle/>
                    <a:p>
                      <a:pPr algn="ctr" fontAlgn="base"/>
                      <a:r>
                        <a:rPr lang="it-IT" sz="1900" b="1" dirty="0">
                          <a:solidFill>
                            <a:srgbClr val="333333"/>
                          </a:solidFill>
                          <a:effectLst/>
                        </a:rPr>
                        <a:t>Uomini</a:t>
                      </a:r>
                    </a:p>
                  </a:txBody>
                  <a:tcPr marL="101600" marR="101600" marT="76200" marB="76200" anchor="ctr">
                    <a:lnL w="12700" cap="flat" cmpd="sng" algn="ctr">
                      <a:solidFill>
                        <a:srgbClr val="9E9E9E"/>
                      </a:solidFill>
                      <a:prstDash val="solid"/>
                      <a:round/>
                      <a:headEnd type="none" w="med" len="med"/>
                      <a:tailEnd type="none" w="med" len="med"/>
                    </a:lnL>
                    <a:lnR w="12700" cap="flat" cmpd="sng" algn="ctr">
                      <a:solidFill>
                        <a:srgbClr val="9E9E9E"/>
                      </a:solidFill>
                      <a:prstDash val="solid"/>
                      <a:round/>
                      <a:headEnd type="none" w="med" len="med"/>
                      <a:tailEnd type="none" w="med" len="med"/>
                    </a:lnR>
                    <a:lnT w="12700" cap="flat" cmpd="sng" algn="ctr">
                      <a:solidFill>
                        <a:srgbClr val="9E9E9E"/>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E9E9E9"/>
                    </a:solidFill>
                  </a:tcPr>
                </a:tc>
                <a:tc>
                  <a:txBody>
                    <a:bodyPr/>
                    <a:lstStyle/>
                    <a:p>
                      <a:pPr algn="ctr" fontAlgn="base"/>
                      <a:r>
                        <a:rPr lang="it-IT" sz="1900" b="1">
                          <a:solidFill>
                            <a:srgbClr val="333333"/>
                          </a:solidFill>
                          <a:effectLst/>
                        </a:rPr>
                        <a:t>Donne</a:t>
                      </a:r>
                    </a:p>
                  </a:txBody>
                  <a:tcPr marL="101600" marR="101600" marT="76200" marB="76200" anchor="ctr">
                    <a:lnL w="12700" cap="flat" cmpd="sng" algn="ctr">
                      <a:solidFill>
                        <a:srgbClr val="9E9E9E"/>
                      </a:solidFill>
                      <a:prstDash val="solid"/>
                      <a:round/>
                      <a:headEnd type="none" w="med" len="med"/>
                      <a:tailEnd type="none" w="med" len="med"/>
                    </a:lnL>
                    <a:lnR w="12700" cap="flat" cmpd="sng" algn="ctr">
                      <a:solidFill>
                        <a:srgbClr val="9E9E9E"/>
                      </a:solidFill>
                      <a:prstDash val="solid"/>
                      <a:round/>
                      <a:headEnd type="none" w="med" len="med"/>
                      <a:tailEnd type="none" w="med" len="med"/>
                    </a:lnR>
                    <a:lnT w="12700" cap="flat" cmpd="sng" algn="ctr">
                      <a:solidFill>
                        <a:srgbClr val="9E9E9E"/>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E9E9E9"/>
                    </a:solidFill>
                  </a:tcPr>
                </a:tc>
                <a:extLst>
                  <a:ext uri="{0D108BD9-81ED-4DB2-BD59-A6C34878D82A}">
                    <a16:rowId xmlns:a16="http://schemas.microsoft.com/office/drawing/2014/main" val="10001"/>
                  </a:ext>
                </a:extLst>
              </a:tr>
              <a:tr h="391160">
                <a:tc>
                  <a:txBody>
                    <a:bodyPr/>
                    <a:lstStyle/>
                    <a:p>
                      <a:pPr fontAlgn="base"/>
                      <a:r>
                        <a:rPr lang="it-IT" sz="1900" dirty="0">
                          <a:effectLst/>
                        </a:rPr>
                        <a:t>2024</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64 anni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64 anni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41000416"/>
                  </a:ext>
                </a:extLst>
              </a:tr>
              <a:tr h="391160">
                <a:tc>
                  <a:txBody>
                    <a:bodyPr/>
                    <a:lstStyle/>
                    <a:p>
                      <a:pPr fontAlgn="base"/>
                      <a:r>
                        <a:rPr lang="it-IT" sz="1900" dirty="0">
                          <a:effectLst/>
                        </a:rPr>
                        <a:t>2025</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64 anni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64 anni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118897967"/>
                  </a:ext>
                </a:extLst>
              </a:tr>
              <a:tr h="391160">
                <a:tc>
                  <a:txBody>
                    <a:bodyPr/>
                    <a:lstStyle/>
                    <a:p>
                      <a:pPr fontAlgn="base"/>
                      <a:r>
                        <a:rPr lang="it-IT" sz="1900" dirty="0">
                          <a:effectLst/>
                        </a:rPr>
                        <a:t>2026</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64 anni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base"/>
                      <a:r>
                        <a:rPr lang="it-IT" sz="1900" dirty="0">
                          <a:effectLst/>
                        </a:rPr>
                        <a:t>64 anni</a:t>
                      </a:r>
                    </a:p>
                  </a:txBody>
                  <a:tcPr marL="101600" marR="101600" marT="50800" marB="50800"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718673855"/>
                  </a:ext>
                </a:extLst>
              </a:tr>
            </a:tbl>
          </a:graphicData>
        </a:graphic>
      </p:graphicFrame>
      <p:sp>
        <p:nvSpPr>
          <p:cNvPr id="6" name="Rectangle 2"/>
          <p:cNvSpPr>
            <a:spLocks noChangeArrowheads="1"/>
          </p:cNvSpPr>
          <p:nvPr/>
        </p:nvSpPr>
        <p:spPr bwMode="auto">
          <a:xfrm>
            <a:off x="2094869" y="935878"/>
            <a:ext cx="7170193"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it-IT" altLang="it-IT" i="1" dirty="0">
              <a:latin typeface="Arial" charset="0"/>
            </a:endParaRPr>
          </a:p>
          <a:p>
            <a:pPr eaLnBrk="0" fontAlgn="base" hangingPunct="0">
              <a:spcBef>
                <a:spcPct val="0"/>
              </a:spcBef>
              <a:spcAft>
                <a:spcPct val="0"/>
              </a:spcAft>
            </a:pPr>
            <a:r>
              <a:rPr lang="it-IT" altLang="it-IT" dirty="0">
                <a:latin typeface="Arial" charset="0"/>
              </a:rPr>
              <a:t>Per chi ha incominciare a versare contributi dopo il 31.12.1995, </a:t>
            </a:r>
          </a:p>
          <a:p>
            <a:pPr eaLnBrk="0" fontAlgn="base" hangingPunct="0">
              <a:spcBef>
                <a:spcPct val="0"/>
              </a:spcBef>
              <a:spcAft>
                <a:spcPct val="0"/>
              </a:spcAft>
            </a:pPr>
            <a:r>
              <a:rPr lang="it-IT" altLang="it-IT" dirty="0">
                <a:latin typeface="Arial" charset="0"/>
              </a:rPr>
              <a:t>il secondo scenario:</a:t>
            </a:r>
          </a:p>
          <a:p>
            <a:pPr eaLnBrk="0" fontAlgn="base" hangingPunct="0">
              <a:spcBef>
                <a:spcPct val="0"/>
              </a:spcBef>
              <a:spcAft>
                <a:spcPct val="0"/>
              </a:spcAft>
            </a:pPr>
            <a:endParaRPr lang="it-IT" altLang="it-IT" dirty="0">
              <a:latin typeface="Arial" charset="0"/>
            </a:endParaRPr>
          </a:p>
        </p:txBody>
      </p:sp>
      <p:sp>
        <p:nvSpPr>
          <p:cNvPr id="2" name="Rectangle 2">
            <a:extLst>
              <a:ext uri="{FF2B5EF4-FFF2-40B4-BE49-F238E27FC236}">
                <a16:creationId xmlns:a16="http://schemas.microsoft.com/office/drawing/2014/main" id="{9F282E9D-7B5A-7E51-AA2E-8A4F59C7569A}"/>
              </a:ext>
            </a:extLst>
          </p:cNvPr>
          <p:cNvSpPr>
            <a:spLocks noChangeArrowheads="1"/>
          </p:cNvSpPr>
          <p:nvPr/>
        </p:nvSpPr>
        <p:spPr bwMode="auto">
          <a:xfrm>
            <a:off x="749597" y="4767284"/>
            <a:ext cx="9184099" cy="1477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dirty="0">
                <a:latin typeface="Arial" charset="0"/>
              </a:rPr>
              <a:t>-Dal momento del raggiungimento dei requisito vi è </a:t>
            </a:r>
            <a:r>
              <a:rPr lang="it-IT" altLang="it-IT" u="sng" dirty="0">
                <a:latin typeface="Arial" charset="0"/>
              </a:rPr>
              <a:t>una finestra pari a 3 mesi</a:t>
            </a:r>
          </a:p>
          <a:p>
            <a:pPr eaLnBrk="0" fontAlgn="base" hangingPunct="0">
              <a:spcBef>
                <a:spcPct val="0"/>
              </a:spcBef>
              <a:spcAft>
                <a:spcPct val="0"/>
              </a:spcAft>
            </a:pPr>
            <a:r>
              <a:rPr lang="it-IT" altLang="it-IT" dirty="0">
                <a:latin typeface="Arial" charset="0"/>
              </a:rPr>
              <a:t>-Valore minimo di pensione pari a:	</a:t>
            </a:r>
          </a:p>
          <a:p>
            <a:pPr eaLnBrk="0" fontAlgn="base" hangingPunct="0">
              <a:spcBef>
                <a:spcPct val="0"/>
              </a:spcBef>
              <a:spcAft>
                <a:spcPct val="0"/>
              </a:spcAft>
            </a:pPr>
            <a:r>
              <a:rPr lang="it-IT" altLang="it-IT" dirty="0">
                <a:latin typeface="Arial" charset="0"/>
              </a:rPr>
              <a:t>	-3 volte l’assegno sociale per M/F senza figli </a:t>
            </a:r>
          </a:p>
          <a:p>
            <a:pPr eaLnBrk="0" fontAlgn="base" hangingPunct="0">
              <a:spcBef>
                <a:spcPct val="0"/>
              </a:spcBef>
              <a:spcAft>
                <a:spcPct val="0"/>
              </a:spcAft>
            </a:pPr>
            <a:r>
              <a:rPr lang="it-IT" altLang="it-IT" dirty="0">
                <a:latin typeface="Arial" charset="0"/>
              </a:rPr>
              <a:t>	-2,8 volte l’assegno sociale per F con almeno 1 figlio</a:t>
            </a:r>
          </a:p>
          <a:p>
            <a:pPr eaLnBrk="0" fontAlgn="base" hangingPunct="0">
              <a:spcBef>
                <a:spcPct val="0"/>
              </a:spcBef>
              <a:spcAft>
                <a:spcPct val="0"/>
              </a:spcAft>
            </a:pPr>
            <a:r>
              <a:rPr lang="it-IT" altLang="it-IT" dirty="0">
                <a:latin typeface="Arial" charset="0"/>
              </a:rPr>
              <a:t>	-2,6 volte l’assegno sociale per F con almeno 2 figli</a:t>
            </a:r>
          </a:p>
        </p:txBody>
      </p:sp>
    </p:spTree>
    <p:extLst>
      <p:ext uri="{BB962C8B-B14F-4D97-AF65-F5344CB8AC3E}">
        <p14:creationId xmlns:p14="http://schemas.microsoft.com/office/powerpoint/2010/main" val="2883088235"/>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4"/>
          <p:cNvSpPr txBox="1">
            <a:spLocks noChangeArrowheads="1"/>
          </p:cNvSpPr>
          <p:nvPr/>
        </p:nvSpPr>
        <p:spPr bwMode="auto">
          <a:xfrm>
            <a:off x="2572042" y="275488"/>
            <a:ext cx="6732935"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it-IT" sz="2400" b="1" dirty="0">
                <a:solidFill>
                  <a:srgbClr val="002060"/>
                </a:solidFill>
                <a:latin typeface="Comic Sans MS" pitchFamily="66" charset="0"/>
              </a:rPr>
              <a:t>PENSIONE ANTICIPATA</a:t>
            </a:r>
          </a:p>
        </p:txBody>
      </p:sp>
      <p:sp>
        <p:nvSpPr>
          <p:cNvPr id="6" name="Rectangle 2"/>
          <p:cNvSpPr>
            <a:spLocks noChangeArrowheads="1"/>
          </p:cNvSpPr>
          <p:nvPr/>
        </p:nvSpPr>
        <p:spPr bwMode="auto">
          <a:xfrm>
            <a:off x="2311402" y="1019925"/>
            <a:ext cx="6699270"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dirty="0">
                <a:latin typeface="Arial" charset="0"/>
              </a:rPr>
              <a:t>Per chi ha incominciare a versare contributi dopo il 31.12.1995, </a:t>
            </a:r>
          </a:p>
          <a:p>
            <a:pPr eaLnBrk="0" fontAlgn="base" hangingPunct="0">
              <a:spcBef>
                <a:spcPct val="0"/>
              </a:spcBef>
              <a:spcAft>
                <a:spcPct val="0"/>
              </a:spcAft>
            </a:pPr>
            <a:r>
              <a:rPr lang="it-IT" altLang="it-IT" dirty="0">
                <a:latin typeface="Arial" charset="0"/>
              </a:rPr>
              <a:t>il secondo scenario:</a:t>
            </a:r>
          </a:p>
        </p:txBody>
      </p:sp>
      <p:sp>
        <p:nvSpPr>
          <p:cNvPr id="2" name="Rectangle 2">
            <a:extLst>
              <a:ext uri="{FF2B5EF4-FFF2-40B4-BE49-F238E27FC236}">
                <a16:creationId xmlns:a16="http://schemas.microsoft.com/office/drawing/2014/main" id="{527946B3-3CDD-06E1-6E12-369F5CB3DCF8}"/>
              </a:ext>
            </a:extLst>
          </p:cNvPr>
          <p:cNvSpPr>
            <a:spLocks noChangeArrowheads="1"/>
          </p:cNvSpPr>
          <p:nvPr/>
        </p:nvSpPr>
        <p:spPr bwMode="auto">
          <a:xfrm>
            <a:off x="1469658" y="5838078"/>
            <a:ext cx="999504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it-IT" altLang="it-IT" dirty="0">
                <a:latin typeface="Arial" charset="0"/>
              </a:rPr>
              <a:t>Sia il requisito anagrafico sia quello contributivo sono sottoposti a speranza di vita (ogni biennio)</a:t>
            </a:r>
          </a:p>
        </p:txBody>
      </p:sp>
      <p:graphicFrame>
        <p:nvGraphicFramePr>
          <p:cNvPr id="3" name="Tabella 2">
            <a:extLst>
              <a:ext uri="{FF2B5EF4-FFF2-40B4-BE49-F238E27FC236}">
                <a16:creationId xmlns:a16="http://schemas.microsoft.com/office/drawing/2014/main" id="{83A18036-E37E-5716-551A-C19F04D7163D}"/>
              </a:ext>
            </a:extLst>
          </p:cNvPr>
          <p:cNvGraphicFramePr>
            <a:graphicFrameLocks noGrp="1"/>
          </p:cNvGraphicFramePr>
          <p:nvPr/>
        </p:nvGraphicFramePr>
        <p:xfrm>
          <a:off x="2737884" y="2339165"/>
          <a:ext cx="6567094" cy="2594842"/>
        </p:xfrm>
        <a:graphic>
          <a:graphicData uri="http://schemas.openxmlformats.org/drawingml/2006/table">
            <a:tbl>
              <a:tblPr>
                <a:tableStyleId>{5C22544A-7EE6-4342-B048-85BDC9FD1C3A}</a:tableStyleId>
              </a:tblPr>
              <a:tblGrid>
                <a:gridCol w="3283547">
                  <a:extLst>
                    <a:ext uri="{9D8B030D-6E8A-4147-A177-3AD203B41FA5}">
                      <a16:colId xmlns:a16="http://schemas.microsoft.com/office/drawing/2014/main" val="4215688809"/>
                    </a:ext>
                  </a:extLst>
                </a:gridCol>
                <a:gridCol w="3283547">
                  <a:extLst>
                    <a:ext uri="{9D8B030D-6E8A-4147-A177-3AD203B41FA5}">
                      <a16:colId xmlns:a16="http://schemas.microsoft.com/office/drawing/2014/main" val="2530745820"/>
                    </a:ext>
                  </a:extLst>
                </a:gridCol>
              </a:tblGrid>
              <a:tr h="289243">
                <a:tc>
                  <a:txBody>
                    <a:bodyPr/>
                    <a:lstStyle/>
                    <a:p>
                      <a:pPr algn="l" fontAlgn="b"/>
                      <a:r>
                        <a:rPr lang="it-IT" sz="1900" b="1" u="none" strike="noStrike" dirty="0">
                          <a:effectLst/>
                        </a:rPr>
                        <a:t>Requisito</a:t>
                      </a:r>
                      <a:endParaRPr lang="it-IT" sz="1900" b="1" i="0" u="none" strike="noStrike" dirty="0">
                        <a:solidFill>
                          <a:srgbClr val="000000"/>
                        </a:solidFill>
                        <a:effectLst/>
                        <a:latin typeface="Calibri" panose="020F0502020204030204" pitchFamily="34" charset="0"/>
                      </a:endParaRPr>
                    </a:p>
                  </a:txBody>
                  <a:tcPr marL="4763" marR="4763" marT="4763" marB="0" anchor="b"/>
                </a:tc>
                <a:tc>
                  <a:txBody>
                    <a:bodyPr/>
                    <a:lstStyle/>
                    <a:p>
                      <a:pPr algn="l" fontAlgn="b"/>
                      <a:r>
                        <a:rPr lang="it-IT" sz="1900" b="1" u="none" strike="noStrike" dirty="0">
                          <a:effectLst/>
                        </a:rPr>
                        <a:t>Valore in euro</a:t>
                      </a:r>
                      <a:endParaRPr lang="it-IT" sz="1900" b="1" i="0" u="none" strike="noStrike" dirty="0">
                        <a:solidFill>
                          <a:srgbClr val="000000"/>
                        </a:solidFill>
                        <a:effectLst/>
                        <a:latin typeface="Calibri" panose="020F0502020204030204" pitchFamily="34" charset="0"/>
                      </a:endParaRPr>
                    </a:p>
                  </a:txBody>
                  <a:tcPr marL="4763" marR="4763" marT="4763" marB="0" anchor="b"/>
                </a:tc>
                <a:extLst>
                  <a:ext uri="{0D108BD9-81ED-4DB2-BD59-A6C34878D82A}">
                    <a16:rowId xmlns:a16="http://schemas.microsoft.com/office/drawing/2014/main" val="2305592974"/>
                  </a:ext>
                </a:extLst>
              </a:tr>
              <a:tr h="490375">
                <a:tc>
                  <a:txBody>
                    <a:bodyPr/>
                    <a:lstStyle/>
                    <a:p>
                      <a:pPr algn="l" fontAlgn="b"/>
                      <a:r>
                        <a:rPr lang="it-IT" sz="1500" u="none" strike="noStrike" dirty="0">
                          <a:effectLst/>
                        </a:rPr>
                        <a:t>3 volte </a:t>
                      </a:r>
                      <a:r>
                        <a:rPr lang="it-IT" sz="1500" u="none" strike="noStrike" dirty="0" err="1">
                          <a:effectLst/>
                        </a:rPr>
                        <a:t>a.s.</a:t>
                      </a:r>
                      <a:r>
                        <a:rPr lang="it-IT" sz="1500" u="none" strike="noStrike" dirty="0">
                          <a:effectLst/>
                        </a:rPr>
                        <a:t> (uomini e donne senza figli)</a:t>
                      </a:r>
                      <a:endParaRPr lang="it-IT" sz="1500" b="0" i="0" u="none" strike="noStrike" dirty="0">
                        <a:solidFill>
                          <a:srgbClr val="000000"/>
                        </a:solidFill>
                        <a:effectLst/>
                        <a:latin typeface="Calibri" panose="020F0502020204030204" pitchFamily="34" charset="0"/>
                      </a:endParaRPr>
                    </a:p>
                  </a:txBody>
                  <a:tcPr marL="4763" marR="4763" marT="4763" marB="0" anchor="b"/>
                </a:tc>
                <a:tc>
                  <a:txBody>
                    <a:bodyPr/>
                    <a:lstStyle/>
                    <a:p>
                      <a:pPr algn="r" fontAlgn="b"/>
                      <a:r>
                        <a:rPr lang="it-IT" sz="1500" u="none" strike="noStrike" dirty="0">
                          <a:effectLst/>
                        </a:rPr>
                        <a:t>1.616,04</a:t>
                      </a:r>
                      <a:endParaRPr lang="it-IT" sz="1500" b="0" i="0" u="none" strike="noStrike" dirty="0">
                        <a:solidFill>
                          <a:srgbClr val="000000"/>
                        </a:solidFill>
                        <a:effectLst/>
                        <a:latin typeface="Calibri" panose="020F0502020204030204" pitchFamily="34" charset="0"/>
                      </a:endParaRPr>
                    </a:p>
                  </a:txBody>
                  <a:tcPr marL="4763" marR="4763" marT="4763" marB="0" anchor="b"/>
                </a:tc>
                <a:extLst>
                  <a:ext uri="{0D108BD9-81ED-4DB2-BD59-A6C34878D82A}">
                    <a16:rowId xmlns:a16="http://schemas.microsoft.com/office/drawing/2014/main" val="3267833666"/>
                  </a:ext>
                </a:extLst>
              </a:tr>
              <a:tr h="590695">
                <a:tc>
                  <a:txBody>
                    <a:bodyPr/>
                    <a:lstStyle/>
                    <a:p>
                      <a:pPr algn="l" fontAlgn="b"/>
                      <a:r>
                        <a:rPr lang="it-IT" sz="1500" u="none" strike="noStrike" dirty="0">
                          <a:effectLst/>
                        </a:rPr>
                        <a:t>2,8 volte </a:t>
                      </a:r>
                      <a:r>
                        <a:rPr lang="it-IT" sz="1500" u="none" strike="noStrike" dirty="0" err="1">
                          <a:effectLst/>
                        </a:rPr>
                        <a:t>a.s.</a:t>
                      </a:r>
                      <a:r>
                        <a:rPr lang="it-IT" sz="1500" u="none" strike="noStrike" dirty="0">
                          <a:effectLst/>
                        </a:rPr>
                        <a:t> (donne con 1 figlio)</a:t>
                      </a:r>
                      <a:endParaRPr lang="it-IT" sz="1500" b="0" i="0" u="none" strike="noStrike" dirty="0">
                        <a:solidFill>
                          <a:srgbClr val="000000"/>
                        </a:solidFill>
                        <a:effectLst/>
                        <a:latin typeface="Calibri" panose="020F0502020204030204" pitchFamily="34" charset="0"/>
                      </a:endParaRPr>
                    </a:p>
                  </a:txBody>
                  <a:tcPr marL="4763" marR="4763" marT="4763" marB="0" anchor="b"/>
                </a:tc>
                <a:tc>
                  <a:txBody>
                    <a:bodyPr/>
                    <a:lstStyle/>
                    <a:p>
                      <a:pPr algn="r" fontAlgn="b"/>
                      <a:r>
                        <a:rPr lang="it-IT" sz="1500" u="none" strike="noStrike" dirty="0">
                          <a:effectLst/>
                        </a:rPr>
                        <a:t>1.508,30</a:t>
                      </a:r>
                      <a:endParaRPr lang="it-IT" sz="1500" b="0" i="0" u="none" strike="noStrike" dirty="0">
                        <a:solidFill>
                          <a:srgbClr val="000000"/>
                        </a:solidFill>
                        <a:effectLst/>
                        <a:latin typeface="Calibri" panose="020F0502020204030204" pitchFamily="34" charset="0"/>
                      </a:endParaRPr>
                    </a:p>
                  </a:txBody>
                  <a:tcPr marL="4763" marR="4763" marT="4763" marB="0" anchor="b"/>
                </a:tc>
                <a:extLst>
                  <a:ext uri="{0D108BD9-81ED-4DB2-BD59-A6C34878D82A}">
                    <a16:rowId xmlns:a16="http://schemas.microsoft.com/office/drawing/2014/main" val="3038392664"/>
                  </a:ext>
                </a:extLst>
              </a:tr>
              <a:tr h="590695">
                <a:tc>
                  <a:txBody>
                    <a:bodyPr/>
                    <a:lstStyle/>
                    <a:p>
                      <a:pPr algn="l" fontAlgn="b"/>
                      <a:r>
                        <a:rPr lang="it-IT" sz="1500" u="none" strike="noStrike" dirty="0">
                          <a:effectLst/>
                        </a:rPr>
                        <a:t>2,6 volte </a:t>
                      </a:r>
                      <a:r>
                        <a:rPr lang="it-IT" sz="1500" u="none" strike="noStrike" dirty="0" err="1">
                          <a:effectLst/>
                        </a:rPr>
                        <a:t>a.s.</a:t>
                      </a:r>
                      <a:r>
                        <a:rPr lang="it-IT" sz="1500" u="none" strike="noStrike" dirty="0">
                          <a:effectLst/>
                        </a:rPr>
                        <a:t> (donne con 2 o più figli)</a:t>
                      </a:r>
                      <a:endParaRPr lang="it-IT" sz="1500" b="0" i="0" u="none" strike="noStrike" dirty="0">
                        <a:solidFill>
                          <a:srgbClr val="000000"/>
                        </a:solidFill>
                        <a:effectLst/>
                        <a:latin typeface="Calibri" panose="020F0502020204030204" pitchFamily="34" charset="0"/>
                      </a:endParaRPr>
                    </a:p>
                  </a:txBody>
                  <a:tcPr marL="4763" marR="4763" marT="4763" marB="0" anchor="b"/>
                </a:tc>
                <a:tc>
                  <a:txBody>
                    <a:bodyPr/>
                    <a:lstStyle/>
                    <a:p>
                      <a:pPr algn="r" fontAlgn="b"/>
                      <a:r>
                        <a:rPr lang="it-IT" sz="1500" u="none" strike="noStrike" dirty="0">
                          <a:effectLst/>
                        </a:rPr>
                        <a:t>1.400,56</a:t>
                      </a:r>
                      <a:endParaRPr lang="it-IT" sz="1500" b="0" i="0" u="none" strike="noStrike" dirty="0">
                        <a:solidFill>
                          <a:srgbClr val="000000"/>
                        </a:solidFill>
                        <a:effectLst/>
                        <a:latin typeface="Calibri" panose="020F0502020204030204" pitchFamily="34" charset="0"/>
                      </a:endParaRPr>
                    </a:p>
                  </a:txBody>
                  <a:tcPr marL="4763" marR="4763" marT="4763" marB="0" anchor="b"/>
                </a:tc>
                <a:extLst>
                  <a:ext uri="{0D108BD9-81ED-4DB2-BD59-A6C34878D82A}">
                    <a16:rowId xmlns:a16="http://schemas.microsoft.com/office/drawing/2014/main" val="1489674769"/>
                  </a:ext>
                </a:extLst>
              </a:tr>
              <a:tr h="314377">
                <a:tc gridSpan="2">
                  <a:txBody>
                    <a:bodyPr/>
                    <a:lstStyle/>
                    <a:p>
                      <a:pPr algn="l" fontAlgn="b"/>
                      <a:r>
                        <a:rPr lang="it-IT" sz="1900" b="1" u="none" strike="noStrike" dirty="0">
                          <a:effectLst/>
                        </a:rPr>
                        <a:t>Valore massimo mensile fino alla età di vecchiaia</a:t>
                      </a:r>
                      <a:endParaRPr lang="it-IT" sz="1900" b="1" i="0" u="none" strike="noStrike" dirty="0">
                        <a:solidFill>
                          <a:srgbClr val="000000"/>
                        </a:solidFill>
                        <a:effectLst/>
                        <a:latin typeface="Calibri" panose="020F0502020204030204" pitchFamily="34" charset="0"/>
                      </a:endParaRPr>
                    </a:p>
                  </a:txBody>
                  <a:tcPr marL="4763" marR="4763" marT="4763" marB="0" anchor="b"/>
                </a:tc>
                <a:tc hMerge="1">
                  <a:txBody>
                    <a:bodyPr/>
                    <a:lstStyle/>
                    <a:p>
                      <a:endParaRPr lang="it-IT"/>
                    </a:p>
                  </a:txBody>
                  <a:tcPr/>
                </a:tc>
                <a:extLst>
                  <a:ext uri="{0D108BD9-81ED-4DB2-BD59-A6C34878D82A}">
                    <a16:rowId xmlns:a16="http://schemas.microsoft.com/office/drawing/2014/main" val="453106170"/>
                  </a:ext>
                </a:extLst>
              </a:tr>
              <a:tr h="314377">
                <a:tc>
                  <a:txBody>
                    <a:bodyPr/>
                    <a:lstStyle/>
                    <a:p>
                      <a:pPr algn="l" fontAlgn="b"/>
                      <a:r>
                        <a:rPr lang="it-IT" sz="1600" u="none" strike="noStrike" dirty="0">
                          <a:effectLst/>
                        </a:rPr>
                        <a:t>Euro</a:t>
                      </a:r>
                      <a:endParaRPr lang="it-IT" sz="1600" b="0" i="0" u="none" strike="noStrike" dirty="0">
                        <a:solidFill>
                          <a:srgbClr val="000000"/>
                        </a:solidFill>
                        <a:effectLst/>
                        <a:latin typeface="Calibri" panose="020F0502020204030204" pitchFamily="34" charset="0"/>
                      </a:endParaRPr>
                    </a:p>
                  </a:txBody>
                  <a:tcPr marL="4763" marR="4763" marT="4763" marB="0" anchor="b"/>
                </a:tc>
                <a:tc>
                  <a:txBody>
                    <a:bodyPr/>
                    <a:lstStyle/>
                    <a:p>
                      <a:pPr algn="r" fontAlgn="b"/>
                      <a:r>
                        <a:rPr lang="it-IT" sz="1600" u="none" strike="noStrike" dirty="0">
                          <a:effectLst/>
                        </a:rPr>
                        <a:t>3.083,35</a:t>
                      </a:r>
                      <a:endParaRPr lang="it-IT" sz="1600" b="0" i="0" u="none" strike="noStrike" dirty="0">
                        <a:solidFill>
                          <a:srgbClr val="000000"/>
                        </a:solidFill>
                        <a:effectLst/>
                        <a:latin typeface="Calibri" panose="020F0502020204030204" pitchFamily="34" charset="0"/>
                      </a:endParaRPr>
                    </a:p>
                  </a:txBody>
                  <a:tcPr marL="4763" marR="4763" marT="4763" marB="0" anchor="b"/>
                </a:tc>
                <a:extLst>
                  <a:ext uri="{0D108BD9-81ED-4DB2-BD59-A6C34878D82A}">
                    <a16:rowId xmlns:a16="http://schemas.microsoft.com/office/drawing/2014/main" val="2610566554"/>
                  </a:ext>
                </a:extLst>
              </a:tr>
            </a:tbl>
          </a:graphicData>
        </a:graphic>
      </p:graphicFrame>
    </p:spTree>
    <p:extLst>
      <p:ext uri="{BB962C8B-B14F-4D97-AF65-F5344CB8AC3E}">
        <p14:creationId xmlns:p14="http://schemas.microsoft.com/office/powerpoint/2010/main" val="1559604589"/>
      </p:ext>
    </p:extLst>
  </p:cSld>
  <p:clrMapOvr>
    <a:masterClrMapping/>
  </p:clrMapOvr>
  <p:transition spd="slow">
    <p:randomBar dir="vert"/>
  </p:transition>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5606</Words>
  <Application>Microsoft Office PowerPoint</Application>
  <PresentationFormat>Widescreen</PresentationFormat>
  <Paragraphs>309</Paragraphs>
  <Slides>35</Slides>
  <Notes>1</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35</vt:i4>
      </vt:variant>
    </vt:vector>
  </HeadingPairs>
  <TitlesOfParts>
    <vt:vector size="47" baseType="lpstr">
      <vt:lpstr>Aptos</vt:lpstr>
      <vt:lpstr>Aptos Display</vt:lpstr>
      <vt:lpstr>Arial</vt:lpstr>
      <vt:lpstr>Calibri</vt:lpstr>
      <vt:lpstr>Comic Sans MS</vt:lpstr>
      <vt:lpstr>Roboto</vt:lpstr>
      <vt:lpstr>Tahoma</vt:lpstr>
      <vt:lpstr>Times New Roman</vt:lpstr>
      <vt:lpstr>Titillium Web</vt:lpstr>
      <vt:lpstr>Verdana</vt:lpstr>
      <vt:lpstr>Wingdings</vt:lpstr>
      <vt:lpstr>Tema di Office</vt:lpstr>
      <vt:lpstr>Consulenza pensionistica attraverso l'intelligenza artificiale? I contributi non versati  e la rendita vitalizia</vt:lpstr>
      <vt:lpstr>Spazi di interazione con 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Prospettive di riforma 2026 </vt:lpstr>
      <vt:lpstr>Collegato Lavoro</vt:lpstr>
      <vt:lpstr>Art. 30: Modifiche alla rendita vitalizia</vt:lpstr>
      <vt:lpstr>Art. 30: Modifiche alla rendita vitalizia</vt:lpstr>
      <vt:lpstr>Circolare n. 78/2019 Inps</vt:lpstr>
      <vt:lpstr>Presentazione standard di PowerPoint</vt:lpstr>
      <vt:lpstr>Circ. 48/2025 Inps</vt:lpstr>
      <vt:lpstr>Circ. 48/2025 Inps</vt:lpstr>
      <vt:lpstr>Circ. 48/2025 Inps</vt:lpstr>
      <vt:lpstr>Circ. 48/2025 Inps</vt:lpstr>
      <vt:lpstr>Circ. 48/2025 Inps</vt:lpstr>
      <vt:lpstr>SS.UU. Cassazione n. 22802 del 7 agosto 2025</vt:lpstr>
      <vt:lpstr>SS.UU. Cassazione n. 22802 del 7 agosto 2025</vt:lpstr>
      <vt:lpstr>SS.UU. Cassazione n. 22802 del 7 agosto 2025</vt:lpstr>
      <vt:lpstr>SS.UU. Cassazione n. 22802 del 7 agosto 2025</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Circolare 69/2024 Inps</vt:lpstr>
      <vt:lpstr>Circolare 69/2024 Inps</vt:lpstr>
      <vt:lpstr>In sintesi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Antonello Orlando</dc:creator>
  <cp:lastModifiedBy>Antonello Orlando</cp:lastModifiedBy>
  <cp:revision>1</cp:revision>
  <dcterms:created xsi:type="dcterms:W3CDTF">2025-10-16T12:49:48Z</dcterms:created>
  <dcterms:modified xsi:type="dcterms:W3CDTF">2025-10-16T12:59:18Z</dcterms:modified>
</cp:coreProperties>
</file>