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4630400" cy="8229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600"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32" name="Shape 332"/>
          <p:cNvSpPr>
            <a:spLocks noGrp="1" noRot="1" noChangeAspect="1"/>
          </p:cNvSpPr>
          <p:nvPr>
            <p:ph type="sldImg"/>
          </p:nvPr>
        </p:nvSpPr>
        <p:spPr>
          <a:xfrm>
            <a:off x="1143000" y="685800"/>
            <a:ext cx="4572000" cy="3429000"/>
          </a:xfrm>
          <a:prstGeom prst="rect">
            <a:avLst/>
          </a:prstGeom>
        </p:spPr>
        <p:txBody>
          <a:bodyPr/>
          <a:lstStyle/>
          <a:p>
            <a:endParaRPr/>
          </a:p>
        </p:txBody>
      </p:sp>
      <p:sp>
        <p:nvSpPr>
          <p:cNvPr id="333" name="Shape 33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Slide 9 master">
    <p:bg>
      <p:bgPr>
        <a:solidFill>
          <a:srgbClr val="000000"/>
        </a:solidFill>
        <a:effectLst/>
      </p:bgPr>
    </p:bg>
    <p:spTree>
      <p:nvGrpSpPr>
        <p:cNvPr id="1" name=""/>
        <p:cNvGrpSpPr/>
        <p:nvPr/>
      </p:nvGrpSpPr>
      <p:grpSpPr>
        <a:xfrm>
          <a:off x="0" y="0"/>
          <a:ext cx="0" cy="0"/>
          <a:chOff x="0" y="0"/>
          <a:chExt cx="0" cy="0"/>
        </a:xfrm>
      </p:grpSpPr>
      <p:pic>
        <p:nvPicPr>
          <p:cNvPr id="90"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91"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92"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Slide 10 master">
    <p:bg>
      <p:bgPr>
        <a:solidFill>
          <a:srgbClr val="000000"/>
        </a:solidFill>
        <a:effectLst/>
      </p:bgPr>
    </p:bg>
    <p:spTree>
      <p:nvGrpSpPr>
        <p:cNvPr id="1" name=""/>
        <p:cNvGrpSpPr/>
        <p:nvPr/>
      </p:nvGrpSpPr>
      <p:grpSpPr>
        <a:xfrm>
          <a:off x="0" y="0"/>
          <a:ext cx="0" cy="0"/>
          <a:chOff x="0" y="0"/>
          <a:chExt cx="0" cy="0"/>
        </a:xfrm>
      </p:grpSpPr>
      <p:pic>
        <p:nvPicPr>
          <p:cNvPr id="99"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00"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101"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Slide 11 master">
    <p:bg>
      <p:bgPr>
        <a:solidFill>
          <a:srgbClr val="000000"/>
        </a:solidFill>
        <a:effectLst/>
      </p:bgPr>
    </p:bg>
    <p:spTree>
      <p:nvGrpSpPr>
        <p:cNvPr id="1" name=""/>
        <p:cNvGrpSpPr/>
        <p:nvPr/>
      </p:nvGrpSpPr>
      <p:grpSpPr>
        <a:xfrm>
          <a:off x="0" y="0"/>
          <a:ext cx="0" cy="0"/>
          <a:chOff x="0" y="0"/>
          <a:chExt cx="0" cy="0"/>
        </a:xfrm>
      </p:grpSpPr>
      <p:pic>
        <p:nvPicPr>
          <p:cNvPr id="108"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09"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110"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Slide 12 master">
    <p:bg>
      <p:bgPr>
        <a:solidFill>
          <a:srgbClr val="000000"/>
        </a:solidFill>
        <a:effectLst/>
      </p:bgPr>
    </p:bg>
    <p:spTree>
      <p:nvGrpSpPr>
        <p:cNvPr id="1" name=""/>
        <p:cNvGrpSpPr/>
        <p:nvPr/>
      </p:nvGrpSpPr>
      <p:grpSpPr>
        <a:xfrm>
          <a:off x="0" y="0"/>
          <a:ext cx="0" cy="0"/>
          <a:chOff x="0" y="0"/>
          <a:chExt cx="0" cy="0"/>
        </a:xfrm>
      </p:grpSpPr>
      <p:pic>
        <p:nvPicPr>
          <p:cNvPr id="117"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18"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119"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Slide 13 master">
    <p:bg>
      <p:bgPr>
        <a:solidFill>
          <a:srgbClr val="000000"/>
        </a:solidFill>
        <a:effectLst/>
      </p:bgPr>
    </p:bg>
    <p:spTree>
      <p:nvGrpSpPr>
        <p:cNvPr id="1" name=""/>
        <p:cNvGrpSpPr/>
        <p:nvPr/>
      </p:nvGrpSpPr>
      <p:grpSpPr>
        <a:xfrm>
          <a:off x="0" y="0"/>
          <a:ext cx="0" cy="0"/>
          <a:chOff x="0" y="0"/>
          <a:chExt cx="0" cy="0"/>
        </a:xfrm>
      </p:grpSpPr>
      <p:pic>
        <p:nvPicPr>
          <p:cNvPr id="126"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27"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128"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Slide 14 master">
    <p:bg>
      <p:bgPr>
        <a:solidFill>
          <a:srgbClr val="000000"/>
        </a:solidFill>
        <a:effectLst/>
      </p:bgPr>
    </p:bg>
    <p:spTree>
      <p:nvGrpSpPr>
        <p:cNvPr id="1" name=""/>
        <p:cNvGrpSpPr/>
        <p:nvPr/>
      </p:nvGrpSpPr>
      <p:grpSpPr>
        <a:xfrm>
          <a:off x="0" y="0"/>
          <a:ext cx="0" cy="0"/>
          <a:chOff x="0" y="0"/>
          <a:chExt cx="0" cy="0"/>
        </a:xfrm>
      </p:grpSpPr>
      <p:pic>
        <p:nvPicPr>
          <p:cNvPr id="135"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36"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137"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Slide 15 master">
    <p:bg>
      <p:bgPr>
        <a:solidFill>
          <a:srgbClr val="000000"/>
        </a:solidFill>
        <a:effectLst/>
      </p:bgPr>
    </p:bg>
    <p:spTree>
      <p:nvGrpSpPr>
        <p:cNvPr id="1" name=""/>
        <p:cNvGrpSpPr/>
        <p:nvPr/>
      </p:nvGrpSpPr>
      <p:grpSpPr>
        <a:xfrm>
          <a:off x="0" y="0"/>
          <a:ext cx="0" cy="0"/>
          <a:chOff x="0" y="0"/>
          <a:chExt cx="0" cy="0"/>
        </a:xfrm>
      </p:grpSpPr>
      <p:pic>
        <p:nvPicPr>
          <p:cNvPr id="144"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45"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146"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Slide 16 master">
    <p:bg>
      <p:bgPr>
        <a:solidFill>
          <a:srgbClr val="000000"/>
        </a:solidFill>
        <a:effectLst/>
      </p:bgPr>
    </p:bg>
    <p:spTree>
      <p:nvGrpSpPr>
        <p:cNvPr id="1" name=""/>
        <p:cNvGrpSpPr/>
        <p:nvPr/>
      </p:nvGrpSpPr>
      <p:grpSpPr>
        <a:xfrm>
          <a:off x="0" y="0"/>
          <a:ext cx="0" cy="0"/>
          <a:chOff x="0" y="0"/>
          <a:chExt cx="0" cy="0"/>
        </a:xfrm>
      </p:grpSpPr>
      <p:pic>
        <p:nvPicPr>
          <p:cNvPr id="153"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54"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155"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Slide 17 master">
    <p:bg>
      <p:bgPr>
        <a:solidFill>
          <a:srgbClr val="000000"/>
        </a:solidFill>
        <a:effectLst/>
      </p:bgPr>
    </p:bg>
    <p:spTree>
      <p:nvGrpSpPr>
        <p:cNvPr id="1" name=""/>
        <p:cNvGrpSpPr/>
        <p:nvPr/>
      </p:nvGrpSpPr>
      <p:grpSpPr>
        <a:xfrm>
          <a:off x="0" y="0"/>
          <a:ext cx="0" cy="0"/>
          <a:chOff x="0" y="0"/>
          <a:chExt cx="0" cy="0"/>
        </a:xfrm>
      </p:grpSpPr>
      <p:pic>
        <p:nvPicPr>
          <p:cNvPr id="162"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63"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164"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Slide 18 master">
    <p:bg>
      <p:bgPr>
        <a:solidFill>
          <a:srgbClr val="000000"/>
        </a:solidFill>
        <a:effectLst/>
      </p:bgPr>
    </p:bg>
    <p:spTree>
      <p:nvGrpSpPr>
        <p:cNvPr id="1" name=""/>
        <p:cNvGrpSpPr/>
        <p:nvPr/>
      </p:nvGrpSpPr>
      <p:grpSpPr>
        <a:xfrm>
          <a:off x="0" y="0"/>
          <a:ext cx="0" cy="0"/>
          <a:chOff x="0" y="0"/>
          <a:chExt cx="0" cy="0"/>
        </a:xfrm>
      </p:grpSpPr>
      <p:pic>
        <p:nvPicPr>
          <p:cNvPr id="171"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72"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173"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Slide 1 master">
    <p:bg>
      <p:bgPr>
        <a:solidFill>
          <a:srgbClr val="000000"/>
        </a:solidFill>
        <a:effectLst/>
      </p:bgPr>
    </p:bg>
    <p:spTree>
      <p:nvGrpSpPr>
        <p:cNvPr id="1" name=""/>
        <p:cNvGrpSpPr/>
        <p:nvPr/>
      </p:nvGrpSpPr>
      <p:grpSpPr>
        <a:xfrm>
          <a:off x="0" y="0"/>
          <a:ext cx="0" cy="0"/>
          <a:chOff x="0" y="0"/>
          <a:chExt cx="0" cy="0"/>
        </a:xfrm>
      </p:grpSpPr>
      <p:pic>
        <p:nvPicPr>
          <p:cNvPr id="18"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9"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0"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Slide 19 master">
    <p:bg>
      <p:bgPr>
        <a:solidFill>
          <a:srgbClr val="000000"/>
        </a:solidFill>
        <a:effectLst/>
      </p:bgPr>
    </p:bg>
    <p:spTree>
      <p:nvGrpSpPr>
        <p:cNvPr id="1" name=""/>
        <p:cNvGrpSpPr/>
        <p:nvPr/>
      </p:nvGrpSpPr>
      <p:grpSpPr>
        <a:xfrm>
          <a:off x="0" y="0"/>
          <a:ext cx="0" cy="0"/>
          <a:chOff x="0" y="0"/>
          <a:chExt cx="0" cy="0"/>
        </a:xfrm>
      </p:grpSpPr>
      <p:pic>
        <p:nvPicPr>
          <p:cNvPr id="180"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81"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182"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Slide 20 master">
    <p:bg>
      <p:bgPr>
        <a:solidFill>
          <a:srgbClr val="000000"/>
        </a:solidFill>
        <a:effectLst/>
      </p:bgPr>
    </p:bg>
    <p:spTree>
      <p:nvGrpSpPr>
        <p:cNvPr id="1" name=""/>
        <p:cNvGrpSpPr/>
        <p:nvPr/>
      </p:nvGrpSpPr>
      <p:grpSpPr>
        <a:xfrm>
          <a:off x="0" y="0"/>
          <a:ext cx="0" cy="0"/>
          <a:chOff x="0" y="0"/>
          <a:chExt cx="0" cy="0"/>
        </a:xfrm>
      </p:grpSpPr>
      <p:pic>
        <p:nvPicPr>
          <p:cNvPr id="189"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90"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191"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Slide 21 master">
    <p:bg>
      <p:bgPr>
        <a:solidFill>
          <a:srgbClr val="000000"/>
        </a:solidFill>
        <a:effectLst/>
      </p:bgPr>
    </p:bg>
    <p:spTree>
      <p:nvGrpSpPr>
        <p:cNvPr id="1" name=""/>
        <p:cNvGrpSpPr/>
        <p:nvPr/>
      </p:nvGrpSpPr>
      <p:grpSpPr>
        <a:xfrm>
          <a:off x="0" y="0"/>
          <a:ext cx="0" cy="0"/>
          <a:chOff x="0" y="0"/>
          <a:chExt cx="0" cy="0"/>
        </a:xfrm>
      </p:grpSpPr>
      <p:pic>
        <p:nvPicPr>
          <p:cNvPr id="198"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199"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00"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Slide 22 master">
    <p:bg>
      <p:bgPr>
        <a:solidFill>
          <a:srgbClr val="000000"/>
        </a:solidFill>
        <a:effectLst/>
      </p:bgPr>
    </p:bg>
    <p:spTree>
      <p:nvGrpSpPr>
        <p:cNvPr id="1" name=""/>
        <p:cNvGrpSpPr/>
        <p:nvPr/>
      </p:nvGrpSpPr>
      <p:grpSpPr>
        <a:xfrm>
          <a:off x="0" y="0"/>
          <a:ext cx="0" cy="0"/>
          <a:chOff x="0" y="0"/>
          <a:chExt cx="0" cy="0"/>
        </a:xfrm>
      </p:grpSpPr>
      <p:pic>
        <p:nvPicPr>
          <p:cNvPr id="207"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208"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09"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Slide 23 master">
    <p:bg>
      <p:bgPr>
        <a:solidFill>
          <a:srgbClr val="000000"/>
        </a:solidFill>
        <a:effectLst/>
      </p:bgPr>
    </p:bg>
    <p:spTree>
      <p:nvGrpSpPr>
        <p:cNvPr id="1" name=""/>
        <p:cNvGrpSpPr/>
        <p:nvPr/>
      </p:nvGrpSpPr>
      <p:grpSpPr>
        <a:xfrm>
          <a:off x="0" y="0"/>
          <a:ext cx="0" cy="0"/>
          <a:chOff x="0" y="0"/>
          <a:chExt cx="0" cy="0"/>
        </a:xfrm>
      </p:grpSpPr>
      <p:pic>
        <p:nvPicPr>
          <p:cNvPr id="216"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217"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18"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Slide 24 master">
    <p:bg>
      <p:bgPr>
        <a:solidFill>
          <a:srgbClr val="000000"/>
        </a:solidFill>
        <a:effectLst/>
      </p:bgPr>
    </p:bg>
    <p:spTree>
      <p:nvGrpSpPr>
        <p:cNvPr id="1" name=""/>
        <p:cNvGrpSpPr/>
        <p:nvPr/>
      </p:nvGrpSpPr>
      <p:grpSpPr>
        <a:xfrm>
          <a:off x="0" y="0"/>
          <a:ext cx="0" cy="0"/>
          <a:chOff x="0" y="0"/>
          <a:chExt cx="0" cy="0"/>
        </a:xfrm>
      </p:grpSpPr>
      <p:pic>
        <p:nvPicPr>
          <p:cNvPr id="225"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226"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27"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Slide 25 master">
    <p:bg>
      <p:bgPr>
        <a:solidFill>
          <a:srgbClr val="000000"/>
        </a:solidFill>
        <a:effectLst/>
      </p:bgPr>
    </p:bg>
    <p:spTree>
      <p:nvGrpSpPr>
        <p:cNvPr id="1" name=""/>
        <p:cNvGrpSpPr/>
        <p:nvPr/>
      </p:nvGrpSpPr>
      <p:grpSpPr>
        <a:xfrm>
          <a:off x="0" y="0"/>
          <a:ext cx="0" cy="0"/>
          <a:chOff x="0" y="0"/>
          <a:chExt cx="0" cy="0"/>
        </a:xfrm>
      </p:grpSpPr>
      <p:pic>
        <p:nvPicPr>
          <p:cNvPr id="234"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235"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36"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Slide 26 master">
    <p:bg>
      <p:bgPr>
        <a:solidFill>
          <a:srgbClr val="000000"/>
        </a:solidFill>
        <a:effectLst/>
      </p:bgPr>
    </p:bg>
    <p:spTree>
      <p:nvGrpSpPr>
        <p:cNvPr id="1" name=""/>
        <p:cNvGrpSpPr/>
        <p:nvPr/>
      </p:nvGrpSpPr>
      <p:grpSpPr>
        <a:xfrm>
          <a:off x="0" y="0"/>
          <a:ext cx="0" cy="0"/>
          <a:chOff x="0" y="0"/>
          <a:chExt cx="0" cy="0"/>
        </a:xfrm>
      </p:grpSpPr>
      <p:pic>
        <p:nvPicPr>
          <p:cNvPr id="243"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244"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45"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Slide 27 master">
    <p:bg>
      <p:bgPr>
        <a:solidFill>
          <a:srgbClr val="000000"/>
        </a:solidFill>
        <a:effectLst/>
      </p:bgPr>
    </p:bg>
    <p:spTree>
      <p:nvGrpSpPr>
        <p:cNvPr id="1" name=""/>
        <p:cNvGrpSpPr/>
        <p:nvPr/>
      </p:nvGrpSpPr>
      <p:grpSpPr>
        <a:xfrm>
          <a:off x="0" y="0"/>
          <a:ext cx="0" cy="0"/>
          <a:chOff x="0" y="0"/>
          <a:chExt cx="0" cy="0"/>
        </a:xfrm>
      </p:grpSpPr>
      <p:pic>
        <p:nvPicPr>
          <p:cNvPr id="252"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253"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54"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Slide 28 master">
    <p:bg>
      <p:bgPr>
        <a:solidFill>
          <a:srgbClr val="000000"/>
        </a:solidFill>
        <a:effectLst/>
      </p:bgPr>
    </p:bg>
    <p:spTree>
      <p:nvGrpSpPr>
        <p:cNvPr id="1" name=""/>
        <p:cNvGrpSpPr/>
        <p:nvPr/>
      </p:nvGrpSpPr>
      <p:grpSpPr>
        <a:xfrm>
          <a:off x="0" y="0"/>
          <a:ext cx="0" cy="0"/>
          <a:chOff x="0" y="0"/>
          <a:chExt cx="0" cy="0"/>
        </a:xfrm>
      </p:grpSpPr>
      <p:pic>
        <p:nvPicPr>
          <p:cNvPr id="261"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262"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63"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lide 2 master">
    <p:bg>
      <p:bgPr>
        <a:solidFill>
          <a:srgbClr val="000000"/>
        </a:solidFill>
        <a:effectLst/>
      </p:bgPr>
    </p:bg>
    <p:spTree>
      <p:nvGrpSpPr>
        <p:cNvPr id="1" name=""/>
        <p:cNvGrpSpPr/>
        <p:nvPr/>
      </p:nvGrpSpPr>
      <p:grpSpPr>
        <a:xfrm>
          <a:off x="0" y="0"/>
          <a:ext cx="0" cy="0"/>
          <a:chOff x="0" y="0"/>
          <a:chExt cx="0" cy="0"/>
        </a:xfrm>
      </p:grpSpPr>
      <p:pic>
        <p:nvPicPr>
          <p:cNvPr id="27"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28"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9"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Slide 29 master">
    <p:bg>
      <p:bgPr>
        <a:solidFill>
          <a:srgbClr val="000000"/>
        </a:solidFill>
        <a:effectLst/>
      </p:bgPr>
    </p:bg>
    <p:spTree>
      <p:nvGrpSpPr>
        <p:cNvPr id="1" name=""/>
        <p:cNvGrpSpPr/>
        <p:nvPr/>
      </p:nvGrpSpPr>
      <p:grpSpPr>
        <a:xfrm>
          <a:off x="0" y="0"/>
          <a:ext cx="0" cy="0"/>
          <a:chOff x="0" y="0"/>
          <a:chExt cx="0" cy="0"/>
        </a:xfrm>
      </p:grpSpPr>
      <p:pic>
        <p:nvPicPr>
          <p:cNvPr id="270"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271"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72"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Slide 30 master">
    <p:bg>
      <p:bgPr>
        <a:solidFill>
          <a:srgbClr val="000000"/>
        </a:solidFill>
        <a:effectLst/>
      </p:bgPr>
    </p:bg>
    <p:spTree>
      <p:nvGrpSpPr>
        <p:cNvPr id="1" name=""/>
        <p:cNvGrpSpPr/>
        <p:nvPr/>
      </p:nvGrpSpPr>
      <p:grpSpPr>
        <a:xfrm>
          <a:off x="0" y="0"/>
          <a:ext cx="0" cy="0"/>
          <a:chOff x="0" y="0"/>
          <a:chExt cx="0" cy="0"/>
        </a:xfrm>
      </p:grpSpPr>
      <p:pic>
        <p:nvPicPr>
          <p:cNvPr id="279"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280"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81"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Slide 31 master">
    <p:bg>
      <p:bgPr>
        <a:solidFill>
          <a:srgbClr val="000000"/>
        </a:solidFill>
        <a:effectLst/>
      </p:bgPr>
    </p:bg>
    <p:spTree>
      <p:nvGrpSpPr>
        <p:cNvPr id="1" name=""/>
        <p:cNvGrpSpPr/>
        <p:nvPr/>
      </p:nvGrpSpPr>
      <p:grpSpPr>
        <a:xfrm>
          <a:off x="0" y="0"/>
          <a:ext cx="0" cy="0"/>
          <a:chOff x="0" y="0"/>
          <a:chExt cx="0" cy="0"/>
        </a:xfrm>
      </p:grpSpPr>
      <p:pic>
        <p:nvPicPr>
          <p:cNvPr id="288"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289"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90"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Slide 32 master">
    <p:bg>
      <p:bgPr>
        <a:solidFill>
          <a:srgbClr val="000000"/>
        </a:solidFill>
        <a:effectLst/>
      </p:bgPr>
    </p:bg>
    <p:spTree>
      <p:nvGrpSpPr>
        <p:cNvPr id="1" name=""/>
        <p:cNvGrpSpPr/>
        <p:nvPr/>
      </p:nvGrpSpPr>
      <p:grpSpPr>
        <a:xfrm>
          <a:off x="0" y="0"/>
          <a:ext cx="0" cy="0"/>
          <a:chOff x="0" y="0"/>
          <a:chExt cx="0" cy="0"/>
        </a:xfrm>
      </p:grpSpPr>
      <p:pic>
        <p:nvPicPr>
          <p:cNvPr id="297"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298"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299"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Slide 33 master">
    <p:bg>
      <p:bgPr>
        <a:solidFill>
          <a:srgbClr val="000000"/>
        </a:solidFill>
        <a:effectLst/>
      </p:bgPr>
    </p:bg>
    <p:spTree>
      <p:nvGrpSpPr>
        <p:cNvPr id="1" name=""/>
        <p:cNvGrpSpPr/>
        <p:nvPr/>
      </p:nvGrpSpPr>
      <p:grpSpPr>
        <a:xfrm>
          <a:off x="0" y="0"/>
          <a:ext cx="0" cy="0"/>
          <a:chOff x="0" y="0"/>
          <a:chExt cx="0" cy="0"/>
        </a:xfrm>
      </p:grpSpPr>
      <p:pic>
        <p:nvPicPr>
          <p:cNvPr id="306"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307"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308"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Slide 34 master">
    <p:bg>
      <p:bgPr>
        <a:solidFill>
          <a:srgbClr val="000000"/>
        </a:solidFill>
        <a:effectLst/>
      </p:bgPr>
    </p:bg>
    <p:spTree>
      <p:nvGrpSpPr>
        <p:cNvPr id="1" name=""/>
        <p:cNvGrpSpPr/>
        <p:nvPr/>
      </p:nvGrpSpPr>
      <p:grpSpPr>
        <a:xfrm>
          <a:off x="0" y="0"/>
          <a:ext cx="0" cy="0"/>
          <a:chOff x="0" y="0"/>
          <a:chExt cx="0" cy="0"/>
        </a:xfrm>
      </p:grpSpPr>
      <p:pic>
        <p:nvPicPr>
          <p:cNvPr id="315"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316"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317"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Titolo e punti elenco">
    <p:spTree>
      <p:nvGrpSpPr>
        <p:cNvPr id="1" name=""/>
        <p:cNvGrpSpPr/>
        <p:nvPr/>
      </p:nvGrpSpPr>
      <p:grpSpPr>
        <a:xfrm>
          <a:off x="0" y="0"/>
          <a:ext cx="0" cy="0"/>
          <a:chOff x="0" y="0"/>
          <a:chExt cx="0" cy="0"/>
        </a:xfrm>
      </p:grpSpPr>
      <p:sp>
        <p:nvSpPr>
          <p:cNvPr id="324" name="Titolo Testo"/>
          <p:cNvSpPr txBox="1">
            <a:spLocks noGrp="1"/>
          </p:cNvSpPr>
          <p:nvPr>
            <p:ph type="title"/>
          </p:nvPr>
        </p:nvSpPr>
        <p:spPr>
          <a:xfrm>
            <a:off x="2588893" y="1188719"/>
            <a:ext cx="9452614" cy="1028702"/>
          </a:xfrm>
          <a:prstGeom prst="rect">
            <a:avLst/>
          </a:prstGeom>
        </p:spPr>
        <p:txBody>
          <a:bodyPr lIns="22859" tIns="22859" rIns="22859" bIns="22859">
            <a:normAutofit/>
          </a:bodyPr>
          <a:lstStyle>
            <a:lvl1pPr defTabSz="495299">
              <a:defRPr sz="6400">
                <a:latin typeface="Helvetica Neue Medium"/>
                <a:ea typeface="Helvetica Neue Medium"/>
                <a:cs typeface="Helvetica Neue Medium"/>
                <a:sym typeface="Helvetica Neue Medium"/>
              </a:defRPr>
            </a:lvl1pPr>
          </a:lstStyle>
          <a:p>
            <a:r>
              <a:t>Titolo Testo</a:t>
            </a:r>
          </a:p>
        </p:txBody>
      </p:sp>
      <p:sp>
        <p:nvSpPr>
          <p:cNvPr id="325" name="Corpo livello uno…"/>
          <p:cNvSpPr txBox="1">
            <a:spLocks noGrp="1"/>
          </p:cNvSpPr>
          <p:nvPr>
            <p:ph type="body" sz="half" idx="1"/>
          </p:nvPr>
        </p:nvSpPr>
        <p:spPr>
          <a:xfrm>
            <a:off x="2588893" y="2446019"/>
            <a:ext cx="9452614" cy="4183382"/>
          </a:xfrm>
          <a:prstGeom prst="rect">
            <a:avLst/>
          </a:prstGeom>
        </p:spPr>
        <p:txBody>
          <a:bodyPr lIns="22859" tIns="22859" rIns="22859" bIns="22859" anchor="ctr">
            <a:normAutofit/>
          </a:bodyPr>
          <a:lstStyle>
            <a:lvl1pPr marL="370416" indent="-370416" defTabSz="495299">
              <a:spcBef>
                <a:spcPts val="3400"/>
              </a:spcBef>
              <a:buSzPct val="125000"/>
              <a:buFontTx/>
              <a:defRPr sz="2800">
                <a:latin typeface="Helvetica Neue"/>
                <a:ea typeface="Helvetica Neue"/>
                <a:cs typeface="Helvetica Neue"/>
                <a:sym typeface="Helvetica Neue"/>
              </a:defRPr>
            </a:lvl1pPr>
            <a:lvl2pPr marL="1005416" indent="-370416" defTabSz="495299">
              <a:spcBef>
                <a:spcPts val="3400"/>
              </a:spcBef>
              <a:buSzPct val="125000"/>
              <a:buFontTx/>
              <a:buChar char="•"/>
              <a:defRPr sz="2800">
                <a:latin typeface="Helvetica Neue"/>
                <a:ea typeface="Helvetica Neue"/>
                <a:cs typeface="Helvetica Neue"/>
                <a:sym typeface="Helvetica Neue"/>
              </a:defRPr>
            </a:lvl2pPr>
            <a:lvl3pPr marL="1640416" indent="-370416" defTabSz="495299">
              <a:spcBef>
                <a:spcPts val="3400"/>
              </a:spcBef>
              <a:buSzPct val="125000"/>
              <a:buFontTx/>
              <a:defRPr sz="2800">
                <a:latin typeface="Helvetica Neue"/>
                <a:ea typeface="Helvetica Neue"/>
                <a:cs typeface="Helvetica Neue"/>
                <a:sym typeface="Helvetica Neue"/>
              </a:defRPr>
            </a:lvl3pPr>
            <a:lvl4pPr marL="2275416" indent="-370416" defTabSz="495299">
              <a:spcBef>
                <a:spcPts val="3400"/>
              </a:spcBef>
              <a:buSzPct val="125000"/>
              <a:buFontTx/>
              <a:buChar char="•"/>
              <a:defRPr sz="2800">
                <a:latin typeface="Helvetica Neue"/>
                <a:ea typeface="Helvetica Neue"/>
                <a:cs typeface="Helvetica Neue"/>
                <a:sym typeface="Helvetica Neue"/>
              </a:defRPr>
            </a:lvl4pPr>
            <a:lvl5pPr marL="2910416" indent="-370416" defTabSz="495299">
              <a:spcBef>
                <a:spcPts val="3400"/>
              </a:spcBef>
              <a:buSzPct val="125000"/>
              <a:buFontTx/>
              <a:buChar char="•"/>
              <a:defRPr sz="2800">
                <a:latin typeface="Helvetica Neue"/>
                <a:ea typeface="Helvetica Neue"/>
                <a:cs typeface="Helvetica Neue"/>
                <a:sym typeface="Helvetica Neue"/>
              </a:defRPr>
            </a:lvl5pPr>
          </a:lstStyle>
          <a:p>
            <a:r>
              <a:t>Corpo livello uno</a:t>
            </a:r>
          </a:p>
          <a:p>
            <a:pPr lvl="1"/>
            <a:r>
              <a:t>Corpo livello due</a:t>
            </a:r>
          </a:p>
          <a:p>
            <a:pPr lvl="2"/>
            <a:r>
              <a:t>Corpo livello tre</a:t>
            </a:r>
          </a:p>
          <a:p>
            <a:pPr lvl="3"/>
            <a:r>
              <a:t>Corpo livello quattro</a:t>
            </a:r>
          </a:p>
          <a:p>
            <a:pPr lvl="4"/>
            <a:r>
              <a:t>Corpo livello cinque</a:t>
            </a:r>
          </a:p>
        </p:txBody>
      </p:sp>
      <p:sp>
        <p:nvSpPr>
          <p:cNvPr id="326" name="Numero diapositiva"/>
          <p:cNvSpPr txBox="1">
            <a:spLocks noGrp="1"/>
          </p:cNvSpPr>
          <p:nvPr>
            <p:ph type="sldNum" sz="quarter" idx="2"/>
          </p:nvPr>
        </p:nvSpPr>
        <p:spPr>
          <a:xfrm>
            <a:off x="7198398" y="6915150"/>
            <a:ext cx="227889" cy="231799"/>
          </a:xfrm>
          <a:prstGeom prst="rect">
            <a:avLst/>
          </a:prstGeom>
        </p:spPr>
        <p:txBody>
          <a:bodyPr lIns="22859" tIns="22859" rIns="22859" bIns="22859" anchor="t"/>
          <a:lstStyle>
            <a:lvl1pPr algn="ctr" defTabSz="495299">
              <a:defRPr>
                <a:latin typeface="Helvetica Neue Light"/>
                <a:ea typeface="Helvetica Neue Light"/>
                <a:cs typeface="Helvetica Neue Light"/>
                <a:sym typeface="Helvetica Neue Light"/>
              </a:defRPr>
            </a:lvl1pPr>
          </a:lstStyle>
          <a:p>
            <a:fld id="{86CB4B4D-7CA3-9044-876B-883B54F8677D}" type="slidenum">
              <a:t>‹N›</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Slide 3 master">
    <p:bg>
      <p:bgPr>
        <a:solidFill>
          <a:srgbClr val="000000"/>
        </a:solidFill>
        <a:effectLst/>
      </p:bgPr>
    </p:bg>
    <p:spTree>
      <p:nvGrpSpPr>
        <p:cNvPr id="1" name=""/>
        <p:cNvGrpSpPr/>
        <p:nvPr/>
      </p:nvGrpSpPr>
      <p:grpSpPr>
        <a:xfrm>
          <a:off x="0" y="0"/>
          <a:ext cx="0" cy="0"/>
          <a:chOff x="0" y="0"/>
          <a:chExt cx="0" cy="0"/>
        </a:xfrm>
      </p:grpSpPr>
      <p:pic>
        <p:nvPicPr>
          <p:cNvPr id="36"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37"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38"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Slide 4 master">
    <p:bg>
      <p:bgPr>
        <a:solidFill>
          <a:srgbClr val="000000"/>
        </a:solidFill>
        <a:effectLst/>
      </p:bgPr>
    </p:bg>
    <p:spTree>
      <p:nvGrpSpPr>
        <p:cNvPr id="1" name=""/>
        <p:cNvGrpSpPr/>
        <p:nvPr/>
      </p:nvGrpSpPr>
      <p:grpSpPr>
        <a:xfrm>
          <a:off x="0" y="0"/>
          <a:ext cx="0" cy="0"/>
          <a:chOff x="0" y="0"/>
          <a:chExt cx="0" cy="0"/>
        </a:xfrm>
      </p:grpSpPr>
      <p:pic>
        <p:nvPicPr>
          <p:cNvPr id="45"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46"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47"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lide 5 master">
    <p:bg>
      <p:bgPr>
        <a:solidFill>
          <a:srgbClr val="000000"/>
        </a:solidFill>
        <a:effectLst/>
      </p:bgPr>
    </p:bg>
    <p:spTree>
      <p:nvGrpSpPr>
        <p:cNvPr id="1" name=""/>
        <p:cNvGrpSpPr/>
        <p:nvPr/>
      </p:nvGrpSpPr>
      <p:grpSpPr>
        <a:xfrm>
          <a:off x="0" y="0"/>
          <a:ext cx="0" cy="0"/>
          <a:chOff x="0" y="0"/>
          <a:chExt cx="0" cy="0"/>
        </a:xfrm>
      </p:grpSpPr>
      <p:pic>
        <p:nvPicPr>
          <p:cNvPr id="54"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55"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56"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Slide 6 master">
    <p:bg>
      <p:bgPr>
        <a:solidFill>
          <a:srgbClr val="000000"/>
        </a:solidFill>
        <a:effectLst/>
      </p:bgPr>
    </p:bg>
    <p:spTree>
      <p:nvGrpSpPr>
        <p:cNvPr id="1" name=""/>
        <p:cNvGrpSpPr/>
        <p:nvPr/>
      </p:nvGrpSpPr>
      <p:grpSpPr>
        <a:xfrm>
          <a:off x="0" y="0"/>
          <a:ext cx="0" cy="0"/>
          <a:chOff x="0" y="0"/>
          <a:chExt cx="0" cy="0"/>
        </a:xfrm>
      </p:grpSpPr>
      <p:pic>
        <p:nvPicPr>
          <p:cNvPr id="63"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64"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65"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Slide 7 master">
    <p:bg>
      <p:bgPr>
        <a:solidFill>
          <a:srgbClr val="000000"/>
        </a:solidFill>
        <a:effectLst/>
      </p:bgPr>
    </p:bg>
    <p:spTree>
      <p:nvGrpSpPr>
        <p:cNvPr id="1" name=""/>
        <p:cNvGrpSpPr/>
        <p:nvPr/>
      </p:nvGrpSpPr>
      <p:grpSpPr>
        <a:xfrm>
          <a:off x="0" y="0"/>
          <a:ext cx="0" cy="0"/>
          <a:chOff x="0" y="0"/>
          <a:chExt cx="0" cy="0"/>
        </a:xfrm>
      </p:grpSpPr>
      <p:pic>
        <p:nvPicPr>
          <p:cNvPr id="72"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73"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74"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Slide 8 master">
    <p:bg>
      <p:bgPr>
        <a:solidFill>
          <a:srgbClr val="000000"/>
        </a:solidFill>
        <a:effectLst/>
      </p:bgPr>
    </p:bg>
    <p:spTree>
      <p:nvGrpSpPr>
        <p:cNvPr id="1" name=""/>
        <p:cNvGrpSpPr/>
        <p:nvPr/>
      </p:nvGrpSpPr>
      <p:grpSpPr>
        <a:xfrm>
          <a:off x="0" y="0"/>
          <a:ext cx="0" cy="0"/>
          <a:chOff x="0" y="0"/>
          <a:chExt cx="0" cy="0"/>
        </a:xfrm>
      </p:grpSpPr>
      <p:pic>
        <p:nvPicPr>
          <p:cNvPr id="81" name="Image 0" descr="Image 0"/>
          <p:cNvPicPr>
            <a:picLocks noChangeAspect="1"/>
          </p:cNvPicPr>
          <p:nvPr/>
        </p:nvPicPr>
        <p:blipFill>
          <a:blip r:embed="rId2"/>
          <a:stretch>
            <a:fillRect/>
          </a:stretch>
        </p:blipFill>
        <p:spPr>
          <a:xfrm>
            <a:off x="0" y="0"/>
            <a:ext cx="14630400" cy="8229600"/>
          </a:xfrm>
          <a:prstGeom prst="rect">
            <a:avLst/>
          </a:prstGeom>
          <a:ln w="12700">
            <a:miter lim="400000"/>
          </a:ln>
        </p:spPr>
      </p:pic>
      <p:sp>
        <p:nvSpPr>
          <p:cNvPr id="82" name="Shape 0"/>
          <p:cNvSpPr/>
          <p:nvPr/>
        </p:nvSpPr>
        <p:spPr>
          <a:xfrm>
            <a:off x="0" y="0"/>
            <a:ext cx="14630400" cy="8229600"/>
          </a:xfrm>
          <a:prstGeom prst="rect">
            <a:avLst/>
          </a:prstGeom>
          <a:solidFill>
            <a:srgbClr val="FFFFFF">
              <a:alpha val="95000"/>
            </a:srgbClr>
          </a:solidFill>
          <a:ln w="12700">
            <a:miter lim="400000"/>
          </a:ln>
        </p:spPr>
        <p:txBody>
          <a:bodyPr lIns="45719" rIns="45719"/>
          <a:lstStyle/>
          <a:p>
            <a:endParaRPr/>
          </a:p>
        </p:txBody>
      </p:sp>
      <p:sp>
        <p:nvSpPr>
          <p:cNvPr id="83"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olo Testo"/>
          <p:cNvSpPr txBox="1">
            <a:spLocks noGrp="1"/>
          </p:cNvSpPr>
          <p:nvPr>
            <p:ph type="title"/>
          </p:nvPr>
        </p:nvSpPr>
        <p:spPr>
          <a:xfrm>
            <a:off x="731519" y="110489"/>
            <a:ext cx="13167362" cy="1809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Titolo Testo</a:t>
            </a:r>
          </a:p>
        </p:txBody>
      </p:sp>
      <p:sp>
        <p:nvSpPr>
          <p:cNvPr id="3" name="Corpo livello uno…"/>
          <p:cNvSpPr txBox="1">
            <a:spLocks noGrp="1"/>
          </p:cNvSpPr>
          <p:nvPr>
            <p:ph type="body" idx="1"/>
          </p:nvPr>
        </p:nvSpPr>
        <p:spPr>
          <a:xfrm>
            <a:off x="731519" y="1920239"/>
            <a:ext cx="13167362" cy="6309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Corpo livello uno</a:t>
            </a:r>
          </a:p>
          <a:p>
            <a:pPr lvl="1"/>
            <a:r>
              <a:t>Corpo livello due</a:t>
            </a:r>
          </a:p>
          <a:p>
            <a:pPr lvl="2"/>
            <a:r>
              <a:t>Corpo livello tre</a:t>
            </a:r>
          </a:p>
          <a:p>
            <a:pPr lvl="3"/>
            <a:r>
              <a:t>Corpo livello quattro</a:t>
            </a:r>
          </a:p>
          <a:p>
            <a:pPr lvl="4"/>
            <a:r>
              <a:t>Corpo livello cinque</a:t>
            </a:r>
          </a:p>
        </p:txBody>
      </p:sp>
      <p:sp>
        <p:nvSpPr>
          <p:cNvPr id="4" name="Numero diapositiva"/>
          <p:cNvSpPr txBox="1">
            <a:spLocks noGrp="1"/>
          </p:cNvSpPr>
          <p:nvPr>
            <p:ph type="sldNum" sz="quarter" idx="2"/>
          </p:nvPr>
        </p:nvSpPr>
        <p:spPr>
          <a:xfrm>
            <a:off x="7071359" y="7408544"/>
            <a:ext cx="3413761" cy="438151"/>
          </a:xfrm>
          <a:prstGeom prst="rect">
            <a:avLst/>
          </a:prstGeom>
          <a:ln w="12700">
            <a:miter lim="400000"/>
          </a:ln>
        </p:spPr>
        <p:txBody>
          <a:bodyPr wrap="none" lIns="45719" rIns="45719" anchor="ctr">
            <a:spAutoFit/>
          </a:bodyPr>
          <a:lstStyle>
            <a:lvl1pPr algn="r">
              <a:defRPr sz="1200">
                <a:latin typeface="+mn-lt"/>
                <a:ea typeface="+mn-ea"/>
                <a:cs typeface="+mn-cs"/>
                <a:sym typeface="Helvetica"/>
              </a:defRPr>
            </a:lvl1pPr>
          </a:lstStyle>
          <a:p>
            <a:fld id="{86CB4B4D-7CA3-9044-876B-883B54F8677D}" type="slidenum">
              <a:t>‹N›</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8.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9.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2.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7.xml"/><Relationship Id="rId5" Type="http://schemas.openxmlformats.org/officeDocument/2006/relationships/image" Target="../media/image42.pn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I contratti flessibili"/>
          <p:cNvSpPr txBox="1">
            <a:spLocks noGrp="1"/>
          </p:cNvSpPr>
          <p:nvPr>
            <p:ph type="title"/>
          </p:nvPr>
        </p:nvSpPr>
        <p:spPr>
          <a:xfrm>
            <a:off x="2649095" y="1188719"/>
            <a:ext cx="9392409" cy="2539903"/>
          </a:xfrm>
          <a:prstGeom prst="rect">
            <a:avLst/>
          </a:prstGeom>
        </p:spPr>
        <p:txBody>
          <a:bodyPr lIns="54861" tIns="54861" rIns="54861" bIns="54861"/>
          <a:lstStyle/>
          <a:p>
            <a:pPr lvl="1" defTabSz="548620">
              <a:defRPr sz="5000" b="1">
                <a:latin typeface="+mj-lt"/>
                <a:ea typeface="+mj-ea"/>
                <a:cs typeface="+mj-cs"/>
                <a:sym typeface="Calibri"/>
              </a:defRPr>
            </a:pPr>
            <a:r>
              <a:t>Accomodamenti ragionevoli:</a:t>
            </a:r>
          </a:p>
          <a:p>
            <a:pPr lvl="1" defTabSz="548620">
              <a:defRPr sz="5000" b="1">
                <a:latin typeface="+mj-lt"/>
                <a:ea typeface="+mj-ea"/>
                <a:cs typeface="+mj-cs"/>
                <a:sym typeface="Calibri"/>
              </a:defRPr>
            </a:pPr>
            <a:r>
              <a:t>il diritto all’inclusione lavorativa</a:t>
            </a:r>
          </a:p>
        </p:txBody>
      </p:sp>
      <p:sp>
        <p:nvSpPr>
          <p:cNvPr id="336" name="a cura di…"/>
          <p:cNvSpPr txBox="1">
            <a:spLocks noGrp="1"/>
          </p:cNvSpPr>
          <p:nvPr>
            <p:ph type="body" sz="quarter" idx="1"/>
          </p:nvPr>
        </p:nvSpPr>
        <p:spPr>
          <a:xfrm>
            <a:off x="2904771" y="4144834"/>
            <a:ext cx="8881057" cy="1792847"/>
          </a:xfrm>
          <a:prstGeom prst="rect">
            <a:avLst/>
          </a:prstGeom>
        </p:spPr>
        <p:txBody>
          <a:bodyPr lIns="54861" tIns="54861" rIns="54861" bIns="54861" anchor="t"/>
          <a:lstStyle/>
          <a:p>
            <a:pPr marL="0" indent="0" algn="ctr" defTabSz="150481">
              <a:lnSpc>
                <a:spcPct val="90000"/>
              </a:lnSpc>
              <a:spcBef>
                <a:spcPts val="100"/>
              </a:spcBef>
              <a:buSzTx/>
              <a:buNone/>
              <a:defRPr sz="1400">
                <a:solidFill>
                  <a:srgbClr val="888888"/>
                </a:solidFill>
                <a:latin typeface="+mj-lt"/>
                <a:ea typeface="+mj-ea"/>
                <a:cs typeface="+mj-cs"/>
                <a:sym typeface="Calibri"/>
              </a:defRPr>
            </a:pPr>
            <a:r>
              <a:t>a cura di</a:t>
            </a:r>
          </a:p>
          <a:p>
            <a:pPr marL="0" indent="0" algn="ctr" defTabSz="150481">
              <a:lnSpc>
                <a:spcPct val="90000"/>
              </a:lnSpc>
              <a:spcBef>
                <a:spcPts val="100"/>
              </a:spcBef>
              <a:buSzTx/>
              <a:buNone/>
              <a:defRPr sz="1400">
                <a:solidFill>
                  <a:srgbClr val="888888"/>
                </a:solidFill>
                <a:latin typeface="+mj-lt"/>
                <a:ea typeface="+mj-ea"/>
                <a:cs typeface="+mj-cs"/>
                <a:sym typeface="Calibri"/>
              </a:defRPr>
            </a:pPr>
            <a:r>
              <a:t>Luca Caratti </a:t>
            </a:r>
          </a:p>
          <a:p>
            <a:pPr marL="0" indent="0" algn="ctr" defTabSz="150481">
              <a:lnSpc>
                <a:spcPct val="90000"/>
              </a:lnSpc>
              <a:spcBef>
                <a:spcPts val="100"/>
              </a:spcBef>
              <a:buSzTx/>
              <a:buNone/>
              <a:defRPr sz="1400">
                <a:solidFill>
                  <a:srgbClr val="888888"/>
                </a:solidFill>
                <a:latin typeface="+mj-lt"/>
                <a:ea typeface="+mj-ea"/>
                <a:cs typeface="+mj-cs"/>
                <a:sym typeface="Calibri"/>
              </a:defRPr>
            </a:pPr>
            <a:r>
              <a:t>Consulente del Lavoro</a:t>
            </a:r>
          </a:p>
          <a:p>
            <a:pPr marL="0" indent="0" algn="ctr" defTabSz="150481">
              <a:lnSpc>
                <a:spcPct val="90000"/>
              </a:lnSpc>
              <a:spcBef>
                <a:spcPts val="100"/>
              </a:spcBef>
              <a:buSzTx/>
              <a:buNone/>
              <a:defRPr sz="1400">
                <a:solidFill>
                  <a:srgbClr val="888888"/>
                </a:solidFill>
                <a:latin typeface="+mj-lt"/>
                <a:ea typeface="+mj-ea"/>
                <a:cs typeface="+mj-cs"/>
                <a:sym typeface="Calibri"/>
              </a:defRPr>
            </a:pPr>
            <a:r>
              <a:t>Esperto Fondazione Studi CNO Consulenti del Lavoro</a:t>
            </a:r>
          </a:p>
        </p:txBody>
      </p:sp>
      <p:sp>
        <p:nvSpPr>
          <p:cNvPr id="337" name="materiale riservato ai partecipanti del Convegno protetto dal diritto di autore e non divulgabile"/>
          <p:cNvSpPr txBox="1"/>
          <p:nvPr/>
        </p:nvSpPr>
        <p:spPr>
          <a:xfrm>
            <a:off x="4602806" y="7387682"/>
            <a:ext cx="5424789" cy="1506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120" tIns="27120" rIns="27120" bIns="27120">
            <a:normAutofit/>
          </a:bodyPr>
          <a:lstStyle/>
          <a:p>
            <a:pPr lvl="1" indent="271226" algn="ctr" defTabSz="542458">
              <a:lnSpc>
                <a:spcPct val="90000"/>
              </a:lnSpc>
              <a:spcBef>
                <a:spcPts val="400"/>
              </a:spcBef>
              <a:defRPr sz="600" b="1"/>
            </a:pPr>
            <a:r>
              <a:t>materiale riservato ai partecipanti del Convegno protetto dal diritto di autore e non divulgabile</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Text 0"/>
          <p:cNvSpPr txBox="1"/>
          <p:nvPr/>
        </p:nvSpPr>
        <p:spPr>
          <a:xfrm>
            <a:off x="793789" y="1104304"/>
            <a:ext cx="11009165" cy="6873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5500"/>
              </a:lnSpc>
              <a:defRPr sz="4400">
                <a:solidFill>
                  <a:srgbClr val="3F6FF3"/>
                </a:solidFill>
                <a:latin typeface="Outfit Medium"/>
                <a:ea typeface="Outfit Medium"/>
                <a:cs typeface="Outfit Medium"/>
                <a:sym typeface="Outfit Medium"/>
              </a:defRPr>
            </a:lvl1pPr>
          </a:lstStyle>
          <a:p>
            <a:r>
              <a:t>Cosa Sono gli Accomodamenti Ragionevoli?</a:t>
            </a:r>
          </a:p>
        </p:txBody>
      </p:sp>
      <p:sp>
        <p:nvSpPr>
          <p:cNvPr id="424" name="Text 1"/>
          <p:cNvSpPr txBox="1"/>
          <p:nvPr/>
        </p:nvSpPr>
        <p:spPr>
          <a:xfrm>
            <a:off x="1133950" y="2521862"/>
            <a:ext cx="12702661" cy="6897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Gli accomodamenti ragionevoli sono modifiche e adattamenti necessari e appropriati che permettono al lavoratore con disabilità di accedere, partecipare o avanzare nel mondo del lavoro su base di eguaglianza con gli altri.</a:t>
            </a:r>
          </a:p>
        </p:txBody>
      </p:sp>
      <p:sp>
        <p:nvSpPr>
          <p:cNvPr id="425" name="Shape 2"/>
          <p:cNvSpPr/>
          <p:nvPr/>
        </p:nvSpPr>
        <p:spPr>
          <a:xfrm>
            <a:off x="793790" y="2266712"/>
            <a:ext cx="30481" cy="1236108"/>
          </a:xfrm>
          <a:prstGeom prst="rect">
            <a:avLst/>
          </a:prstGeom>
          <a:solidFill>
            <a:srgbClr val="A2B9F9"/>
          </a:solidFill>
          <a:ln w="12700">
            <a:miter lim="400000"/>
          </a:ln>
        </p:spPr>
        <p:txBody>
          <a:bodyPr lIns="45719" rIns="45719"/>
          <a:lstStyle/>
          <a:p>
            <a:endParaRPr/>
          </a:p>
        </p:txBody>
      </p:sp>
      <p:pic>
        <p:nvPicPr>
          <p:cNvPr id="426" name="Image 0" descr="Image 0"/>
          <p:cNvPicPr>
            <a:picLocks noChangeAspect="1"/>
          </p:cNvPicPr>
          <p:nvPr/>
        </p:nvPicPr>
        <p:blipFill>
          <a:blip r:embed="rId2"/>
          <a:stretch>
            <a:fillRect/>
          </a:stretch>
        </p:blipFill>
        <p:spPr>
          <a:xfrm>
            <a:off x="793790" y="3757969"/>
            <a:ext cx="226815" cy="283489"/>
          </a:xfrm>
          <a:prstGeom prst="rect">
            <a:avLst/>
          </a:prstGeom>
          <a:ln w="12700">
            <a:miter lim="400000"/>
          </a:ln>
        </p:spPr>
      </p:pic>
      <p:sp>
        <p:nvSpPr>
          <p:cNvPr id="427" name="Shape 3"/>
          <p:cNvSpPr/>
          <p:nvPr/>
        </p:nvSpPr>
        <p:spPr>
          <a:xfrm>
            <a:off x="793790" y="4113014"/>
            <a:ext cx="4196358" cy="30481"/>
          </a:xfrm>
          <a:prstGeom prst="rect">
            <a:avLst/>
          </a:prstGeom>
          <a:solidFill>
            <a:srgbClr val="A2B9F9"/>
          </a:solidFill>
          <a:ln w="12700">
            <a:miter lim="400000"/>
          </a:ln>
        </p:spPr>
        <p:txBody>
          <a:bodyPr lIns="45719" rIns="45719"/>
          <a:lstStyle/>
          <a:p>
            <a:endParaRPr/>
          </a:p>
        </p:txBody>
      </p:sp>
      <p:sp>
        <p:nvSpPr>
          <p:cNvPr id="428" name="Text 4"/>
          <p:cNvSpPr txBox="1"/>
          <p:nvPr/>
        </p:nvSpPr>
        <p:spPr>
          <a:xfrm>
            <a:off x="793789" y="4287322"/>
            <a:ext cx="2653222" cy="3385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solidFill>
                  <a:srgbClr val="666666"/>
                </a:solidFill>
                <a:latin typeface="Outfit Medium"/>
                <a:ea typeface="Outfit Medium"/>
                <a:cs typeface="Outfit Medium"/>
                <a:sym typeface="Outfit Medium"/>
              </a:defRPr>
            </a:lvl1pPr>
          </a:lstStyle>
          <a:p>
            <a:r>
              <a:t>Necessari e Adeguati</a:t>
            </a:r>
          </a:p>
        </p:txBody>
      </p:sp>
      <p:sp>
        <p:nvSpPr>
          <p:cNvPr id="429" name="Text 5"/>
          <p:cNvSpPr txBox="1"/>
          <p:nvPr/>
        </p:nvSpPr>
        <p:spPr>
          <a:xfrm>
            <a:off x="793790" y="4777740"/>
            <a:ext cx="4196358" cy="1400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Devono essere efficaci nel rimuovere le barriere specifiche che il lavoratore incontra, permettendo una partecipazione piena e produttiva.</a:t>
            </a:r>
          </a:p>
        </p:txBody>
      </p:sp>
      <p:pic>
        <p:nvPicPr>
          <p:cNvPr id="430" name="Image 1" descr="Image 1"/>
          <p:cNvPicPr>
            <a:picLocks noChangeAspect="1"/>
          </p:cNvPicPr>
          <p:nvPr/>
        </p:nvPicPr>
        <p:blipFill>
          <a:blip r:embed="rId3"/>
          <a:stretch>
            <a:fillRect/>
          </a:stretch>
        </p:blipFill>
        <p:spPr>
          <a:xfrm>
            <a:off x="5216962" y="3757969"/>
            <a:ext cx="226815" cy="283489"/>
          </a:xfrm>
          <a:prstGeom prst="rect">
            <a:avLst/>
          </a:prstGeom>
          <a:ln w="12700">
            <a:miter lim="400000"/>
          </a:ln>
        </p:spPr>
      </p:pic>
      <p:sp>
        <p:nvSpPr>
          <p:cNvPr id="431" name="Shape 6"/>
          <p:cNvSpPr/>
          <p:nvPr/>
        </p:nvSpPr>
        <p:spPr>
          <a:xfrm>
            <a:off x="5216962" y="4113014"/>
            <a:ext cx="4196358" cy="30481"/>
          </a:xfrm>
          <a:prstGeom prst="rect">
            <a:avLst/>
          </a:prstGeom>
          <a:solidFill>
            <a:srgbClr val="A2B9F9"/>
          </a:solidFill>
          <a:ln w="12700">
            <a:miter lim="400000"/>
          </a:ln>
        </p:spPr>
        <p:txBody>
          <a:bodyPr lIns="45719" rIns="45719"/>
          <a:lstStyle/>
          <a:p>
            <a:endParaRPr/>
          </a:p>
        </p:txBody>
      </p:sp>
      <p:sp>
        <p:nvSpPr>
          <p:cNvPr id="432" name="Text 7"/>
          <p:cNvSpPr txBox="1"/>
          <p:nvPr/>
        </p:nvSpPr>
        <p:spPr>
          <a:xfrm>
            <a:off x="5216962" y="4287322"/>
            <a:ext cx="1658951" cy="3385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solidFill>
                  <a:srgbClr val="666666"/>
                </a:solidFill>
                <a:latin typeface="Outfit Medium"/>
                <a:ea typeface="Outfit Medium"/>
                <a:cs typeface="Outfit Medium"/>
                <a:sym typeface="Outfit Medium"/>
              </a:defRPr>
            </a:lvl1pPr>
          </a:lstStyle>
          <a:p>
            <a:r>
              <a:t>Proporzionati</a:t>
            </a:r>
          </a:p>
        </p:txBody>
      </p:sp>
      <p:sp>
        <p:nvSpPr>
          <p:cNvPr id="433" name="Text 8"/>
          <p:cNvSpPr txBox="1"/>
          <p:nvPr/>
        </p:nvSpPr>
        <p:spPr>
          <a:xfrm>
            <a:off x="5216962" y="4777740"/>
            <a:ext cx="4196358" cy="1400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Non devono comportare un onere sproporzionato o eccessivo per il datore di lavoro, considerando dimensioni aziendali, risorse disponibili e impatto operativo.</a:t>
            </a:r>
          </a:p>
        </p:txBody>
      </p:sp>
      <p:pic>
        <p:nvPicPr>
          <p:cNvPr id="434" name="Image 2" descr="Image 2"/>
          <p:cNvPicPr>
            <a:picLocks noChangeAspect="1"/>
          </p:cNvPicPr>
          <p:nvPr/>
        </p:nvPicPr>
        <p:blipFill>
          <a:blip r:embed="rId4"/>
          <a:stretch>
            <a:fillRect/>
          </a:stretch>
        </p:blipFill>
        <p:spPr>
          <a:xfrm>
            <a:off x="9640133" y="3757969"/>
            <a:ext cx="226815" cy="283489"/>
          </a:xfrm>
          <a:prstGeom prst="rect">
            <a:avLst/>
          </a:prstGeom>
          <a:ln w="12700">
            <a:miter lim="400000"/>
          </a:ln>
        </p:spPr>
      </p:pic>
      <p:sp>
        <p:nvSpPr>
          <p:cNvPr id="435" name="Shape 9"/>
          <p:cNvSpPr/>
          <p:nvPr/>
        </p:nvSpPr>
        <p:spPr>
          <a:xfrm>
            <a:off x="9640133" y="4113014"/>
            <a:ext cx="4196359" cy="30481"/>
          </a:xfrm>
          <a:prstGeom prst="rect">
            <a:avLst/>
          </a:prstGeom>
          <a:solidFill>
            <a:srgbClr val="A2B9F9"/>
          </a:solidFill>
          <a:ln w="12700">
            <a:miter lim="400000"/>
          </a:ln>
        </p:spPr>
        <p:txBody>
          <a:bodyPr lIns="45719" rIns="45719"/>
          <a:lstStyle/>
          <a:p>
            <a:endParaRPr/>
          </a:p>
        </p:txBody>
      </p:sp>
      <p:sp>
        <p:nvSpPr>
          <p:cNvPr id="436" name="Text 10"/>
          <p:cNvSpPr txBox="1"/>
          <p:nvPr/>
        </p:nvSpPr>
        <p:spPr>
          <a:xfrm>
            <a:off x="9640133" y="4287322"/>
            <a:ext cx="1083916" cy="3385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solidFill>
                  <a:srgbClr val="666666"/>
                </a:solidFill>
                <a:latin typeface="Outfit Medium"/>
                <a:ea typeface="Outfit Medium"/>
                <a:cs typeface="Outfit Medium"/>
                <a:sym typeface="Outfit Medium"/>
              </a:defRPr>
            </a:lvl1pPr>
          </a:lstStyle>
          <a:p>
            <a:r>
              <a:t>Dinamici</a:t>
            </a:r>
          </a:p>
        </p:txBody>
      </p:sp>
      <p:sp>
        <p:nvSpPr>
          <p:cNvPr id="437" name="Text 11"/>
          <p:cNvSpPr txBox="1"/>
          <p:nvPr/>
        </p:nvSpPr>
        <p:spPr>
          <a:xfrm>
            <a:off x="9640133" y="4777740"/>
            <a:ext cx="4196359" cy="17565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Obbligo non statico ma evolutivo: gli accomodamenti possono e devono essere rivisti nel tempo in base ai cambiamenti nelle condizioni del lavoratore o nell'organizzazione aziendale.</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 name="Text 0"/>
          <p:cNvSpPr txBox="1"/>
          <p:nvPr/>
        </p:nvSpPr>
        <p:spPr>
          <a:xfrm>
            <a:off x="793790" y="1028818"/>
            <a:ext cx="11877105" cy="6873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5500"/>
              </a:lnSpc>
              <a:defRPr sz="4400">
                <a:solidFill>
                  <a:srgbClr val="3F6FF3"/>
                </a:solidFill>
                <a:latin typeface="Outfit Medium"/>
                <a:ea typeface="Outfit Medium"/>
                <a:cs typeface="Outfit Medium"/>
                <a:sym typeface="Outfit Medium"/>
              </a:defRPr>
            </a:lvl1pPr>
          </a:lstStyle>
          <a:p>
            <a:r>
              <a:t>Discriminazione Indiretta e Periodo di Comporto</a:t>
            </a:r>
          </a:p>
        </p:txBody>
      </p:sp>
      <p:pic>
        <p:nvPicPr>
          <p:cNvPr id="440" name="Image 0" descr="Image 0"/>
          <p:cNvPicPr>
            <a:picLocks noChangeAspect="1"/>
          </p:cNvPicPr>
          <p:nvPr/>
        </p:nvPicPr>
        <p:blipFill>
          <a:blip r:embed="rId2"/>
          <a:stretch>
            <a:fillRect/>
          </a:stretch>
        </p:blipFill>
        <p:spPr>
          <a:xfrm>
            <a:off x="793790" y="2191225"/>
            <a:ext cx="1134071" cy="1669853"/>
          </a:xfrm>
          <a:prstGeom prst="rect">
            <a:avLst/>
          </a:prstGeom>
          <a:ln w="12700">
            <a:miter lim="400000"/>
          </a:ln>
        </p:spPr>
      </p:pic>
      <p:sp>
        <p:nvSpPr>
          <p:cNvPr id="441" name="Text 1"/>
          <p:cNvSpPr txBox="1"/>
          <p:nvPr/>
        </p:nvSpPr>
        <p:spPr>
          <a:xfrm>
            <a:off x="2154673" y="2418040"/>
            <a:ext cx="2853905" cy="3385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solidFill>
                  <a:srgbClr val="666666"/>
                </a:solidFill>
                <a:latin typeface="Outfit Medium"/>
                <a:ea typeface="Outfit Medium"/>
                <a:cs typeface="Outfit Medium"/>
                <a:sym typeface="Outfit Medium"/>
              </a:defRPr>
            </a:lvl1pPr>
          </a:lstStyle>
          <a:p>
            <a:r>
              <a:t>Rischio Discriminatorio</a:t>
            </a:r>
          </a:p>
        </p:txBody>
      </p:sp>
      <p:sp>
        <p:nvSpPr>
          <p:cNvPr id="442" name="Text 2"/>
          <p:cNvSpPr txBox="1"/>
          <p:nvPr/>
        </p:nvSpPr>
        <p:spPr>
          <a:xfrm>
            <a:off x="2154674" y="2908458"/>
            <a:ext cx="11681936" cy="6897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Il licenziamento automatico per superamento del comporto può configurare discriminazione indiretta se non preceduto da una valutazione degli accomodamenti possibili.</a:t>
            </a:r>
          </a:p>
        </p:txBody>
      </p:sp>
      <p:pic>
        <p:nvPicPr>
          <p:cNvPr id="443" name="Image 1" descr="Image 1"/>
          <p:cNvPicPr>
            <a:picLocks noChangeAspect="1"/>
          </p:cNvPicPr>
          <p:nvPr/>
        </p:nvPicPr>
        <p:blipFill>
          <a:blip r:embed="rId3"/>
          <a:stretch>
            <a:fillRect/>
          </a:stretch>
        </p:blipFill>
        <p:spPr>
          <a:xfrm>
            <a:off x="793790" y="3861077"/>
            <a:ext cx="1134071" cy="1669853"/>
          </a:xfrm>
          <a:prstGeom prst="rect">
            <a:avLst/>
          </a:prstGeom>
          <a:ln w="12700">
            <a:miter lim="400000"/>
          </a:ln>
        </p:spPr>
      </p:pic>
      <p:sp>
        <p:nvSpPr>
          <p:cNvPr id="444" name="Text 3"/>
          <p:cNvSpPr txBox="1"/>
          <p:nvPr/>
        </p:nvSpPr>
        <p:spPr>
          <a:xfrm>
            <a:off x="2154673" y="4087891"/>
            <a:ext cx="2788011" cy="3385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solidFill>
                  <a:srgbClr val="666666"/>
                </a:solidFill>
                <a:latin typeface="Outfit Medium"/>
                <a:ea typeface="Outfit Medium"/>
                <a:cs typeface="Outfit Medium"/>
                <a:sym typeface="Outfit Medium"/>
              </a:defRPr>
            </a:lvl1pPr>
          </a:lstStyle>
          <a:p>
            <a:r>
              <a:t>Obbligo di Valutazione</a:t>
            </a:r>
          </a:p>
        </p:txBody>
      </p:sp>
      <p:sp>
        <p:nvSpPr>
          <p:cNvPr id="445" name="Text 4"/>
          <p:cNvSpPr txBox="1"/>
          <p:nvPr/>
        </p:nvSpPr>
        <p:spPr>
          <a:xfrm>
            <a:off x="2154674" y="4578310"/>
            <a:ext cx="11681936" cy="689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Il datore di lavoro deve esplorare attivamente soluzioni alternative: modifiche mansioni, orari flessibili, telelavoro, ausili tecnologici, riorganizzazione compiti.</a:t>
            </a:r>
          </a:p>
        </p:txBody>
      </p:sp>
      <p:pic>
        <p:nvPicPr>
          <p:cNvPr id="446" name="Image 2" descr="Image 2"/>
          <p:cNvPicPr>
            <a:picLocks noChangeAspect="1"/>
          </p:cNvPicPr>
          <p:nvPr/>
        </p:nvPicPr>
        <p:blipFill>
          <a:blip r:embed="rId4"/>
          <a:stretch>
            <a:fillRect/>
          </a:stretch>
        </p:blipFill>
        <p:spPr>
          <a:xfrm>
            <a:off x="793790" y="5530929"/>
            <a:ext cx="1134071" cy="1669853"/>
          </a:xfrm>
          <a:prstGeom prst="rect">
            <a:avLst/>
          </a:prstGeom>
          <a:ln w="12700">
            <a:miter lim="400000"/>
          </a:ln>
        </p:spPr>
      </p:pic>
      <p:sp>
        <p:nvSpPr>
          <p:cNvPr id="447" name="Text 5"/>
          <p:cNvSpPr txBox="1"/>
          <p:nvPr/>
        </p:nvSpPr>
        <p:spPr>
          <a:xfrm>
            <a:off x="2154673" y="5757743"/>
            <a:ext cx="2699607" cy="3385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solidFill>
                  <a:srgbClr val="666666"/>
                </a:solidFill>
                <a:latin typeface="Outfit Medium"/>
                <a:ea typeface="Outfit Medium"/>
                <a:cs typeface="Outfit Medium"/>
                <a:sym typeface="Outfit Medium"/>
              </a:defRPr>
            </a:lvl1pPr>
          </a:lstStyle>
          <a:p>
            <a:r>
              <a:t>Coinvolgimento Attivo</a:t>
            </a:r>
          </a:p>
        </p:txBody>
      </p:sp>
      <p:sp>
        <p:nvSpPr>
          <p:cNvPr id="448" name="Text 6"/>
          <p:cNvSpPr txBox="1"/>
          <p:nvPr/>
        </p:nvSpPr>
        <p:spPr>
          <a:xfrm>
            <a:off x="2154674" y="6248162"/>
            <a:ext cx="11681936" cy="689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Il processo richiede un dialogo costruttivo con il lavoratore per identificare le soluzioni più efficaci e sostenibili per entrambe le parti.</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Text 0"/>
          <p:cNvSpPr txBox="1"/>
          <p:nvPr/>
        </p:nvSpPr>
        <p:spPr>
          <a:xfrm>
            <a:off x="728423" y="572333"/>
            <a:ext cx="10291268" cy="6349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5100"/>
              </a:lnSpc>
              <a:defRPr sz="4000">
                <a:solidFill>
                  <a:srgbClr val="3F6FF3"/>
                </a:solidFill>
                <a:latin typeface="Outfit Medium"/>
                <a:ea typeface="Outfit Medium"/>
                <a:cs typeface="Outfit Medium"/>
                <a:sym typeface="Outfit Medium"/>
              </a:defRPr>
            </a:lvl1pPr>
          </a:lstStyle>
          <a:p>
            <a:r>
              <a:t>Il Processo degli Accomodamenti Ragionevoli</a:t>
            </a:r>
          </a:p>
        </p:txBody>
      </p:sp>
      <p:pic>
        <p:nvPicPr>
          <p:cNvPr id="451" name="Image 0" descr="Image 0"/>
          <p:cNvPicPr>
            <a:picLocks noChangeAspect="1"/>
          </p:cNvPicPr>
          <p:nvPr/>
        </p:nvPicPr>
        <p:blipFill>
          <a:blip r:embed="rId2"/>
          <a:stretch>
            <a:fillRect/>
          </a:stretch>
        </p:blipFill>
        <p:spPr>
          <a:xfrm>
            <a:off x="782717" y="1638894"/>
            <a:ext cx="13064966" cy="5633920"/>
          </a:xfrm>
          <a:prstGeom prst="rect">
            <a:avLst/>
          </a:prstGeom>
          <a:ln w="12700">
            <a:miter lim="400000"/>
          </a:ln>
        </p:spPr>
      </p:pic>
      <p:sp>
        <p:nvSpPr>
          <p:cNvPr id="452" name="Text 1"/>
          <p:cNvSpPr txBox="1"/>
          <p:nvPr/>
        </p:nvSpPr>
        <p:spPr>
          <a:xfrm>
            <a:off x="1661848" y="6204411"/>
            <a:ext cx="2356751" cy="200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600"/>
              </a:lnSpc>
              <a:defRPr sz="1300">
                <a:latin typeface="Outfit Medium"/>
                <a:ea typeface="Outfit Medium"/>
                <a:cs typeface="Outfit Medium"/>
                <a:sym typeface="Outfit Medium"/>
              </a:defRPr>
            </a:lvl1pPr>
          </a:lstStyle>
          <a:p>
            <a:r>
              <a:t>Implementare l'accomodamento</a:t>
            </a:r>
          </a:p>
        </p:txBody>
      </p:sp>
      <p:sp>
        <p:nvSpPr>
          <p:cNvPr id="453" name="Text 2"/>
          <p:cNvSpPr txBox="1"/>
          <p:nvPr/>
        </p:nvSpPr>
        <p:spPr>
          <a:xfrm>
            <a:off x="1661848" y="4900250"/>
            <a:ext cx="1303754" cy="200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600"/>
              </a:lnSpc>
              <a:defRPr sz="1300">
                <a:latin typeface="Outfit Medium"/>
                <a:ea typeface="Outfit Medium"/>
                <a:cs typeface="Outfit Medium"/>
                <a:sym typeface="Outfit Medium"/>
              </a:defRPr>
            </a:lvl1pPr>
          </a:lstStyle>
          <a:p>
            <a:r>
              <a:t>Valutare soluzioni</a:t>
            </a:r>
          </a:p>
        </p:txBody>
      </p:sp>
      <p:sp>
        <p:nvSpPr>
          <p:cNvPr id="454" name="Text 3"/>
          <p:cNvSpPr txBox="1"/>
          <p:nvPr/>
        </p:nvSpPr>
        <p:spPr>
          <a:xfrm>
            <a:off x="1661848" y="3609263"/>
            <a:ext cx="1783899" cy="2005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600"/>
              </a:lnSpc>
              <a:defRPr sz="1300">
                <a:latin typeface="Outfit Medium"/>
                <a:ea typeface="Outfit Medium"/>
                <a:cs typeface="Outfit Medium"/>
                <a:sym typeface="Outfit Medium"/>
              </a:defRPr>
            </a:lvl1pPr>
          </a:lstStyle>
          <a:p>
            <a:r>
              <a:t>Dialogo con il lavoratore</a:t>
            </a:r>
          </a:p>
        </p:txBody>
      </p:sp>
      <p:sp>
        <p:nvSpPr>
          <p:cNvPr id="455" name="Text 4"/>
          <p:cNvSpPr txBox="1"/>
          <p:nvPr/>
        </p:nvSpPr>
        <p:spPr>
          <a:xfrm>
            <a:off x="1661848" y="2305101"/>
            <a:ext cx="1563739" cy="200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600"/>
              </a:lnSpc>
              <a:defRPr sz="1300">
                <a:latin typeface="Outfit Medium"/>
                <a:ea typeface="Outfit Medium"/>
                <a:cs typeface="Outfit Medium"/>
                <a:sym typeface="Outfit Medium"/>
              </a:defRPr>
            </a:lvl1pPr>
          </a:lstStyle>
          <a:p>
            <a:r>
              <a:t>Identificare il bisogno</a:t>
            </a:r>
          </a:p>
        </p:txBody>
      </p:sp>
      <p:sp>
        <p:nvSpPr>
          <p:cNvPr id="456" name="Text 5"/>
          <p:cNvSpPr txBox="1"/>
          <p:nvPr/>
        </p:nvSpPr>
        <p:spPr>
          <a:xfrm>
            <a:off x="728424" y="7506890"/>
            <a:ext cx="13173551" cy="6410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600"/>
              </a:lnSpc>
              <a:defRPr sz="1600">
                <a:solidFill>
                  <a:srgbClr val="666666"/>
                </a:solidFill>
                <a:latin typeface="IBM Plex Sans"/>
                <a:ea typeface="IBM Plex Sans"/>
                <a:cs typeface="IBM Plex Sans"/>
                <a:sym typeface="IBM Plex Sans"/>
              </a:defRPr>
            </a:lvl1pPr>
          </a:lstStyle>
          <a:p>
            <a:r>
              <a:t>Dal bisogno individuale alla soluzione efficace: un percorso che richiede ascolto, creatività organizzativa e impegno condiviso per costruire opportunità concrete di inclusione.</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Text 0"/>
          <p:cNvSpPr txBox="1"/>
          <p:nvPr/>
        </p:nvSpPr>
        <p:spPr>
          <a:xfrm>
            <a:off x="771643" y="606742"/>
            <a:ext cx="13087113" cy="6742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5400"/>
              </a:lnSpc>
              <a:defRPr sz="4300">
                <a:solidFill>
                  <a:srgbClr val="3F6FF3"/>
                </a:solidFill>
                <a:latin typeface="Outfit Medium"/>
                <a:ea typeface="Outfit Medium"/>
                <a:cs typeface="Outfit Medium"/>
                <a:sym typeface="Outfit Medium"/>
              </a:defRPr>
            </a:lvl1pPr>
          </a:lstStyle>
          <a:p>
            <a:r>
              <a:t>Il trasferimento è accomodamento ragionevole?</a:t>
            </a:r>
          </a:p>
        </p:txBody>
      </p:sp>
      <p:sp>
        <p:nvSpPr>
          <p:cNvPr id="459" name="Shape 6"/>
          <p:cNvSpPr/>
          <p:nvPr/>
        </p:nvSpPr>
        <p:spPr>
          <a:xfrm>
            <a:off x="3315717" y="2235773"/>
            <a:ext cx="8879417" cy="3532286"/>
          </a:xfrm>
          <a:prstGeom prst="roundRect">
            <a:avLst>
              <a:gd name="adj" fmla="val 5997"/>
            </a:avLst>
          </a:prstGeom>
          <a:solidFill>
            <a:srgbClr val="B7C9FA"/>
          </a:solidFill>
          <a:ln w="12700">
            <a:miter lim="400000"/>
          </a:ln>
        </p:spPr>
        <p:txBody>
          <a:bodyPr lIns="45719" rIns="45719"/>
          <a:lstStyle/>
          <a:p>
            <a:endParaRPr/>
          </a:p>
        </p:txBody>
      </p:sp>
      <p:pic>
        <p:nvPicPr>
          <p:cNvPr id="460" name="Image 0" descr="Image 0"/>
          <p:cNvPicPr>
            <a:picLocks noChangeAspect="1"/>
          </p:cNvPicPr>
          <p:nvPr/>
        </p:nvPicPr>
        <p:blipFill>
          <a:blip r:embed="rId2"/>
          <a:stretch>
            <a:fillRect/>
          </a:stretch>
        </p:blipFill>
        <p:spPr>
          <a:xfrm>
            <a:off x="3518143" y="2659848"/>
            <a:ext cx="449310" cy="359410"/>
          </a:xfrm>
          <a:prstGeom prst="rect">
            <a:avLst/>
          </a:prstGeom>
          <a:ln w="12700">
            <a:miter lim="400000"/>
          </a:ln>
        </p:spPr>
      </p:pic>
      <p:sp>
        <p:nvSpPr>
          <p:cNvPr id="461" name="Text 7"/>
          <p:cNvSpPr txBox="1"/>
          <p:nvPr/>
        </p:nvSpPr>
        <p:spPr>
          <a:xfrm>
            <a:off x="4566044" y="2507762"/>
            <a:ext cx="7381638" cy="27301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nSpc>
                <a:spcPts val="2700"/>
              </a:lnSpc>
              <a:defRPr sz="1900" b="1">
                <a:latin typeface="IBM Plex Sans"/>
                <a:ea typeface="IBM Plex Sans"/>
                <a:cs typeface="IBM Plex Sans"/>
                <a:sym typeface="IBM Plex Sans"/>
              </a:defRPr>
            </a:pPr>
            <a:r>
              <a:t>C.d’Appello di Milano 17/09/2025 sent. 668:</a:t>
            </a:r>
            <a:r>
              <a:rPr b="0"/>
              <a:t> l’assegnazione ad altra unità produttiva, più vicina alla residenza della lavoratrice, costituisce ragionevole accomodamento organizzativo che, senza comportare oneri finanziari sproporzionati ed in conformità ai principi di solidarietà sociale, buona fede e correttezza, risulta appropriato al fine di garantire la piena partecipazione della lavoratrice con disabilità alla vita lavorativa in condizione di parità con gli altri lavoratori.</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Text 0"/>
          <p:cNvSpPr txBox="1"/>
          <p:nvPr/>
        </p:nvSpPr>
        <p:spPr>
          <a:xfrm>
            <a:off x="793790" y="2288857"/>
            <a:ext cx="13042822" cy="27974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11100"/>
              </a:lnSpc>
              <a:defRPr sz="8900">
                <a:solidFill>
                  <a:srgbClr val="3F6FF3"/>
                </a:solidFill>
                <a:latin typeface="Outfit Medium"/>
                <a:ea typeface="Outfit Medium"/>
                <a:cs typeface="Outfit Medium"/>
                <a:sym typeface="Outfit Medium"/>
              </a:defRPr>
            </a:lvl1pPr>
          </a:lstStyle>
          <a:p>
            <a:r>
              <a:t>Applicazioni Pratiche e Sfide</a:t>
            </a:r>
          </a:p>
        </p:txBody>
      </p:sp>
      <p:sp>
        <p:nvSpPr>
          <p:cNvPr id="464" name="Text 1"/>
          <p:cNvSpPr txBox="1"/>
          <p:nvPr/>
        </p:nvSpPr>
        <p:spPr>
          <a:xfrm>
            <a:off x="793790" y="5577840"/>
            <a:ext cx="7290576" cy="3341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Dalla teoria alla pratica: casi reali e le sfide quotidiane dell'implementazione.</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Text 0"/>
          <p:cNvSpPr txBox="1"/>
          <p:nvPr/>
        </p:nvSpPr>
        <p:spPr>
          <a:xfrm>
            <a:off x="708422" y="791407"/>
            <a:ext cx="10118465" cy="611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4900"/>
              </a:lnSpc>
              <a:defRPr sz="3900">
                <a:solidFill>
                  <a:srgbClr val="3F6FF3"/>
                </a:solidFill>
                <a:latin typeface="Outfit Medium"/>
                <a:ea typeface="Outfit Medium"/>
                <a:cs typeface="Outfit Medium"/>
                <a:sym typeface="Outfit Medium"/>
              </a:defRPr>
            </a:lvl1pPr>
          </a:lstStyle>
          <a:p>
            <a:r>
              <a:t>Caso Studio: Sentenza Tribunale di Pisa 2024</a:t>
            </a:r>
          </a:p>
        </p:txBody>
      </p:sp>
      <p:sp>
        <p:nvSpPr>
          <p:cNvPr id="467" name="Text 1"/>
          <p:cNvSpPr txBox="1"/>
          <p:nvPr/>
        </p:nvSpPr>
        <p:spPr>
          <a:xfrm>
            <a:off x="708421" y="1929883"/>
            <a:ext cx="743094" cy="3618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900"/>
              </a:lnSpc>
              <a:defRPr sz="2300">
                <a:solidFill>
                  <a:srgbClr val="3F6FF3"/>
                </a:solidFill>
                <a:latin typeface="Outfit Medium"/>
                <a:ea typeface="Outfit Medium"/>
                <a:cs typeface="Outfit Medium"/>
                <a:sym typeface="Outfit Medium"/>
              </a:defRPr>
            </a:lvl1pPr>
          </a:lstStyle>
          <a:p>
            <a:r>
              <a:t>I Fatti</a:t>
            </a:r>
          </a:p>
        </p:txBody>
      </p:sp>
      <p:sp>
        <p:nvSpPr>
          <p:cNvPr id="468" name="Text 2"/>
          <p:cNvSpPr txBox="1"/>
          <p:nvPr/>
        </p:nvSpPr>
        <p:spPr>
          <a:xfrm>
            <a:off x="708421" y="2511742"/>
            <a:ext cx="6359845" cy="9328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500"/>
              </a:lnSpc>
              <a:defRPr sz="1500">
                <a:solidFill>
                  <a:srgbClr val="666666"/>
                </a:solidFill>
                <a:latin typeface="IBM Plex Sans"/>
                <a:ea typeface="IBM Plex Sans"/>
                <a:cs typeface="IBM Plex Sans"/>
                <a:sym typeface="IBM Plex Sans"/>
              </a:defRPr>
            </a:lvl1pPr>
          </a:lstStyle>
          <a:p>
            <a:r>
              <a:t>Un lavoratore con disabilità sopravvenuta rischiava il licenziamento per superamento del periodo di comporto. L'azienda non aveva considerato alcun accomodamento prima di procedere.</a:t>
            </a:r>
          </a:p>
        </p:txBody>
      </p:sp>
      <p:sp>
        <p:nvSpPr>
          <p:cNvPr id="469" name="Text 3"/>
          <p:cNvSpPr txBox="1"/>
          <p:nvPr/>
        </p:nvSpPr>
        <p:spPr>
          <a:xfrm>
            <a:off x="708421" y="3685699"/>
            <a:ext cx="1701405" cy="3618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900"/>
              </a:lnSpc>
              <a:defRPr sz="2300">
                <a:solidFill>
                  <a:srgbClr val="3F6FF3"/>
                </a:solidFill>
                <a:latin typeface="Outfit Medium"/>
                <a:ea typeface="Outfit Medium"/>
                <a:cs typeface="Outfit Medium"/>
                <a:sym typeface="Outfit Medium"/>
              </a:defRPr>
            </a:lvl1pPr>
          </a:lstStyle>
          <a:p>
            <a:r>
              <a:t>La Decisione</a:t>
            </a:r>
          </a:p>
        </p:txBody>
      </p:sp>
      <p:sp>
        <p:nvSpPr>
          <p:cNvPr id="470" name="Text 4"/>
          <p:cNvSpPr txBox="1"/>
          <p:nvPr/>
        </p:nvSpPr>
        <p:spPr>
          <a:xfrm>
            <a:off x="708421" y="4267556"/>
            <a:ext cx="6359845" cy="932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500"/>
              </a:lnSpc>
              <a:defRPr sz="1500">
                <a:solidFill>
                  <a:srgbClr val="666666"/>
                </a:solidFill>
                <a:latin typeface="IBM Plex Sans"/>
                <a:ea typeface="IBM Plex Sans"/>
                <a:cs typeface="IBM Plex Sans"/>
                <a:sym typeface="IBM Plex Sans"/>
              </a:defRPr>
            </a:lvl1pPr>
          </a:lstStyle>
          <a:p>
            <a:r>
              <a:t>Il Tribunale ha riconosciuto l'illegittimità del licenziamento, affermando l'obbligo del datore di lavoro di valutare preventivamente possibili accomodamenti ragionevoli.</a:t>
            </a:r>
          </a:p>
        </p:txBody>
      </p:sp>
      <p:sp>
        <p:nvSpPr>
          <p:cNvPr id="471" name="Shape 5"/>
          <p:cNvSpPr/>
          <p:nvPr/>
        </p:nvSpPr>
        <p:spPr>
          <a:xfrm>
            <a:off x="7569755" y="1955125"/>
            <a:ext cx="6359844" cy="1616870"/>
          </a:xfrm>
          <a:prstGeom prst="roundRect">
            <a:avLst>
              <a:gd name="adj" fmla="val 6786"/>
            </a:avLst>
          </a:prstGeom>
          <a:solidFill>
            <a:srgbClr val="FFFFFF">
              <a:alpha val="95000"/>
            </a:srgbClr>
          </a:solidFill>
          <a:ln w="22860">
            <a:solidFill>
              <a:srgbClr val="A2B9F9"/>
            </a:solidFill>
          </a:ln>
          <a:effectLst>
            <a:outerShdw dist="17780" dir="2700000" rotWithShape="0">
              <a:srgbClr val="A2B9F9"/>
            </a:outerShdw>
          </a:effectLst>
        </p:spPr>
        <p:txBody>
          <a:bodyPr lIns="45719" rIns="45719"/>
          <a:lstStyle/>
          <a:p>
            <a:endParaRPr/>
          </a:p>
        </p:txBody>
      </p:sp>
      <p:sp>
        <p:nvSpPr>
          <p:cNvPr id="472" name="Shape 6"/>
          <p:cNvSpPr/>
          <p:nvPr/>
        </p:nvSpPr>
        <p:spPr>
          <a:xfrm>
            <a:off x="7546895" y="1955125"/>
            <a:ext cx="91441" cy="1616870"/>
          </a:xfrm>
          <a:prstGeom prst="roundRect">
            <a:avLst>
              <a:gd name="adj" fmla="val 50000"/>
            </a:avLst>
          </a:prstGeom>
          <a:solidFill>
            <a:srgbClr val="A2B9F9"/>
          </a:solidFill>
          <a:ln w="12700">
            <a:miter lim="400000"/>
          </a:ln>
        </p:spPr>
        <p:txBody>
          <a:bodyPr lIns="45719" rIns="45719"/>
          <a:lstStyle/>
          <a:p>
            <a:endParaRPr/>
          </a:p>
        </p:txBody>
      </p:sp>
      <p:sp>
        <p:nvSpPr>
          <p:cNvPr id="473" name="Text 7"/>
          <p:cNvSpPr txBox="1"/>
          <p:nvPr/>
        </p:nvSpPr>
        <p:spPr>
          <a:xfrm>
            <a:off x="7863602" y="2180391"/>
            <a:ext cx="2494155" cy="2993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400"/>
              </a:lnSpc>
              <a:defRPr sz="1900">
                <a:solidFill>
                  <a:srgbClr val="666666"/>
                </a:solidFill>
                <a:latin typeface="Outfit Medium"/>
                <a:ea typeface="Outfit Medium"/>
                <a:cs typeface="Outfit Medium"/>
                <a:sym typeface="Outfit Medium"/>
              </a:defRPr>
            </a:lvl1pPr>
          </a:lstStyle>
          <a:p>
            <a:r>
              <a:t>Importanza del Dialogo</a:t>
            </a:r>
          </a:p>
        </p:txBody>
      </p:sp>
      <p:sp>
        <p:nvSpPr>
          <p:cNvPr id="474" name="Text 8"/>
          <p:cNvSpPr txBox="1"/>
          <p:nvPr/>
        </p:nvSpPr>
        <p:spPr>
          <a:xfrm>
            <a:off x="7863602" y="2699028"/>
            <a:ext cx="5840731" cy="6153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500"/>
              </a:lnSpc>
              <a:defRPr sz="1500">
                <a:solidFill>
                  <a:srgbClr val="666666"/>
                </a:solidFill>
                <a:latin typeface="IBM Plex Sans"/>
                <a:ea typeface="IBM Plex Sans"/>
                <a:cs typeface="IBM Plex Sans"/>
                <a:sym typeface="IBM Plex Sans"/>
              </a:defRPr>
            </a:lvl1pPr>
          </a:lstStyle>
          <a:p>
            <a:r>
              <a:t>La sentenza sottolinea la necessità di una collaborazione attiva tra datore di lavoro e lavoratore nella ricerca di soluzioni.</a:t>
            </a:r>
          </a:p>
        </p:txBody>
      </p:sp>
      <p:sp>
        <p:nvSpPr>
          <p:cNvPr id="475" name="Shape 9"/>
          <p:cNvSpPr/>
          <p:nvPr/>
        </p:nvSpPr>
        <p:spPr>
          <a:xfrm>
            <a:off x="7569755" y="3774399"/>
            <a:ext cx="6359844" cy="1616870"/>
          </a:xfrm>
          <a:prstGeom prst="roundRect">
            <a:avLst>
              <a:gd name="adj" fmla="val 6786"/>
            </a:avLst>
          </a:prstGeom>
          <a:solidFill>
            <a:srgbClr val="FFFFFF">
              <a:alpha val="95000"/>
            </a:srgbClr>
          </a:solidFill>
          <a:ln w="22860">
            <a:solidFill>
              <a:srgbClr val="A2B9F9"/>
            </a:solidFill>
          </a:ln>
          <a:effectLst>
            <a:outerShdw dist="17780" dir="2700000" rotWithShape="0">
              <a:srgbClr val="A2B9F9"/>
            </a:outerShdw>
          </a:effectLst>
        </p:spPr>
        <p:txBody>
          <a:bodyPr lIns="45719" rIns="45719"/>
          <a:lstStyle/>
          <a:p>
            <a:endParaRPr/>
          </a:p>
        </p:txBody>
      </p:sp>
      <p:sp>
        <p:nvSpPr>
          <p:cNvPr id="476" name="Shape 10"/>
          <p:cNvSpPr/>
          <p:nvPr/>
        </p:nvSpPr>
        <p:spPr>
          <a:xfrm>
            <a:off x="7546895" y="3774399"/>
            <a:ext cx="91441" cy="1616870"/>
          </a:xfrm>
          <a:prstGeom prst="roundRect">
            <a:avLst>
              <a:gd name="adj" fmla="val 50000"/>
            </a:avLst>
          </a:prstGeom>
          <a:solidFill>
            <a:srgbClr val="A2B9F9"/>
          </a:solidFill>
          <a:ln w="12700">
            <a:miter lim="400000"/>
          </a:ln>
        </p:spPr>
        <p:txBody>
          <a:bodyPr lIns="45719" rIns="45719"/>
          <a:lstStyle/>
          <a:p>
            <a:endParaRPr/>
          </a:p>
        </p:txBody>
      </p:sp>
      <p:sp>
        <p:nvSpPr>
          <p:cNvPr id="477" name="Text 11"/>
          <p:cNvSpPr txBox="1"/>
          <p:nvPr/>
        </p:nvSpPr>
        <p:spPr>
          <a:xfrm>
            <a:off x="7863602" y="3999667"/>
            <a:ext cx="1729371" cy="2993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400"/>
              </a:lnSpc>
              <a:defRPr sz="1900">
                <a:solidFill>
                  <a:srgbClr val="666666"/>
                </a:solidFill>
                <a:latin typeface="Outfit Medium"/>
                <a:ea typeface="Outfit Medium"/>
                <a:cs typeface="Outfit Medium"/>
                <a:sym typeface="Outfit Medium"/>
              </a:defRPr>
            </a:lvl1pPr>
          </a:lstStyle>
          <a:p>
            <a:r>
              <a:t>Impatto Positivo</a:t>
            </a:r>
          </a:p>
        </p:txBody>
      </p:sp>
      <p:sp>
        <p:nvSpPr>
          <p:cNvPr id="478" name="Text 12"/>
          <p:cNvSpPr txBox="1"/>
          <p:nvPr/>
        </p:nvSpPr>
        <p:spPr>
          <a:xfrm>
            <a:off x="7863602" y="4518302"/>
            <a:ext cx="5840731" cy="6153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500"/>
              </a:lnSpc>
              <a:defRPr sz="1500">
                <a:solidFill>
                  <a:srgbClr val="666666"/>
                </a:solidFill>
                <a:latin typeface="IBM Plex Sans"/>
                <a:ea typeface="IBM Plex Sans"/>
                <a:cs typeface="IBM Plex Sans"/>
                <a:sym typeface="IBM Plex Sans"/>
              </a:defRPr>
            </a:lvl1pPr>
          </a:lstStyle>
          <a:p>
            <a:r>
              <a:t>Tutela rafforzata per il lavoratore e opportunità per l'azienda di valorizzare competenze e prevenire contenziosi costosi.</a:t>
            </a:r>
          </a:p>
        </p:txBody>
      </p:sp>
      <p:sp>
        <p:nvSpPr>
          <p:cNvPr id="479" name="Shape 13"/>
          <p:cNvSpPr/>
          <p:nvPr/>
        </p:nvSpPr>
        <p:spPr>
          <a:xfrm>
            <a:off x="7569755" y="5593674"/>
            <a:ext cx="6359844" cy="1616870"/>
          </a:xfrm>
          <a:prstGeom prst="roundRect">
            <a:avLst>
              <a:gd name="adj" fmla="val 6786"/>
            </a:avLst>
          </a:prstGeom>
          <a:solidFill>
            <a:srgbClr val="FFFFFF">
              <a:alpha val="95000"/>
            </a:srgbClr>
          </a:solidFill>
          <a:ln w="22860">
            <a:solidFill>
              <a:srgbClr val="A2B9F9"/>
            </a:solidFill>
          </a:ln>
          <a:effectLst>
            <a:outerShdw dist="17780" dir="2700000" rotWithShape="0">
              <a:srgbClr val="A2B9F9"/>
            </a:outerShdw>
          </a:effectLst>
        </p:spPr>
        <p:txBody>
          <a:bodyPr lIns="45719" rIns="45719"/>
          <a:lstStyle/>
          <a:p>
            <a:endParaRPr/>
          </a:p>
        </p:txBody>
      </p:sp>
      <p:sp>
        <p:nvSpPr>
          <p:cNvPr id="480" name="Shape 14"/>
          <p:cNvSpPr/>
          <p:nvPr/>
        </p:nvSpPr>
        <p:spPr>
          <a:xfrm>
            <a:off x="7546895" y="5593674"/>
            <a:ext cx="91441" cy="1616870"/>
          </a:xfrm>
          <a:prstGeom prst="roundRect">
            <a:avLst>
              <a:gd name="adj" fmla="val 50000"/>
            </a:avLst>
          </a:prstGeom>
          <a:solidFill>
            <a:srgbClr val="A2B9F9"/>
          </a:solidFill>
          <a:ln w="12700">
            <a:miter lim="400000"/>
          </a:ln>
        </p:spPr>
        <p:txBody>
          <a:bodyPr lIns="45719" rIns="45719"/>
          <a:lstStyle/>
          <a:p>
            <a:endParaRPr/>
          </a:p>
        </p:txBody>
      </p:sp>
      <p:sp>
        <p:nvSpPr>
          <p:cNvPr id="481" name="Text 15"/>
          <p:cNvSpPr txBox="1"/>
          <p:nvPr/>
        </p:nvSpPr>
        <p:spPr>
          <a:xfrm>
            <a:off x="7863602" y="5818942"/>
            <a:ext cx="2601492" cy="2993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400"/>
              </a:lnSpc>
              <a:defRPr sz="1900">
                <a:solidFill>
                  <a:srgbClr val="666666"/>
                </a:solidFill>
                <a:latin typeface="Outfit Medium"/>
                <a:ea typeface="Outfit Medium"/>
                <a:cs typeface="Outfit Medium"/>
                <a:sym typeface="Outfit Medium"/>
              </a:defRPr>
            </a:lvl1pPr>
          </a:lstStyle>
          <a:p>
            <a:r>
              <a:t>Precedente Significativo</a:t>
            </a:r>
          </a:p>
        </p:txBody>
      </p:sp>
      <p:sp>
        <p:nvSpPr>
          <p:cNvPr id="482" name="Text 16"/>
          <p:cNvSpPr txBox="1"/>
          <p:nvPr/>
        </p:nvSpPr>
        <p:spPr>
          <a:xfrm>
            <a:off x="7863602" y="6337577"/>
            <a:ext cx="5840731" cy="6153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500"/>
              </a:lnSpc>
              <a:defRPr sz="1500">
                <a:solidFill>
                  <a:srgbClr val="666666"/>
                </a:solidFill>
                <a:latin typeface="IBM Plex Sans"/>
                <a:ea typeface="IBM Plex Sans"/>
                <a:cs typeface="IBM Plex Sans"/>
                <a:sym typeface="IBM Plex Sans"/>
              </a:defRPr>
            </a:lvl1pPr>
          </a:lstStyle>
          <a:p>
            <a:r>
              <a:t>La decisione crea giurisprudenza per casi futuri, orientando le pratiche aziendali verso maggiore attenzione preventiva.</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Text 0"/>
          <p:cNvSpPr txBox="1"/>
          <p:nvPr/>
        </p:nvSpPr>
        <p:spPr>
          <a:xfrm>
            <a:off x="708422" y="791407"/>
            <a:ext cx="10778946" cy="611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4900"/>
              </a:lnSpc>
              <a:defRPr sz="3900">
                <a:solidFill>
                  <a:srgbClr val="3F6FF3"/>
                </a:solidFill>
                <a:latin typeface="Outfit Medium"/>
                <a:ea typeface="Outfit Medium"/>
                <a:cs typeface="Outfit Medium"/>
                <a:sym typeface="Outfit Medium"/>
              </a:defRPr>
            </a:lvl1pPr>
          </a:lstStyle>
          <a:p>
            <a:r>
              <a:t>Caso Studio: Cassazione ordinanza n. 170/2025 </a:t>
            </a:r>
          </a:p>
        </p:txBody>
      </p:sp>
      <p:sp>
        <p:nvSpPr>
          <p:cNvPr id="485" name="Text 1"/>
          <p:cNvSpPr txBox="1"/>
          <p:nvPr/>
        </p:nvSpPr>
        <p:spPr>
          <a:xfrm>
            <a:off x="708421" y="1929883"/>
            <a:ext cx="743094" cy="3618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900"/>
              </a:lnSpc>
              <a:defRPr sz="2300">
                <a:solidFill>
                  <a:srgbClr val="3F6FF3"/>
                </a:solidFill>
                <a:latin typeface="Outfit Medium"/>
                <a:ea typeface="Outfit Medium"/>
                <a:cs typeface="Outfit Medium"/>
                <a:sym typeface="Outfit Medium"/>
              </a:defRPr>
            </a:lvl1pPr>
          </a:lstStyle>
          <a:p>
            <a:r>
              <a:t>I Fatti</a:t>
            </a:r>
          </a:p>
        </p:txBody>
      </p:sp>
      <p:sp>
        <p:nvSpPr>
          <p:cNvPr id="486" name="Text 2"/>
          <p:cNvSpPr txBox="1"/>
          <p:nvPr/>
        </p:nvSpPr>
        <p:spPr>
          <a:xfrm>
            <a:off x="708421" y="2511742"/>
            <a:ext cx="6359845" cy="9328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500"/>
              </a:lnSpc>
              <a:defRPr sz="1500">
                <a:solidFill>
                  <a:srgbClr val="666666"/>
                </a:solidFill>
                <a:latin typeface="IBM Plex Sans"/>
                <a:ea typeface="IBM Plex Sans"/>
                <a:cs typeface="IBM Plex Sans"/>
                <a:sym typeface="IBM Plex Sans"/>
              </a:defRPr>
            </a:lvl1pPr>
          </a:lstStyle>
          <a:p>
            <a:r>
              <a:t>Un lavoratore con disabilità sopravvenuta rischiava il licenziamento per superamento del periodo di comporto ordinario. L'azienda non aveva considerato alcun accomodamento prima di procedere.</a:t>
            </a:r>
          </a:p>
        </p:txBody>
      </p:sp>
      <p:sp>
        <p:nvSpPr>
          <p:cNvPr id="487" name="Text 3"/>
          <p:cNvSpPr txBox="1"/>
          <p:nvPr/>
        </p:nvSpPr>
        <p:spPr>
          <a:xfrm>
            <a:off x="708421" y="3685699"/>
            <a:ext cx="1701405" cy="3618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900"/>
              </a:lnSpc>
              <a:defRPr sz="2300">
                <a:solidFill>
                  <a:srgbClr val="3F6FF3"/>
                </a:solidFill>
                <a:latin typeface="Outfit Medium"/>
                <a:ea typeface="Outfit Medium"/>
                <a:cs typeface="Outfit Medium"/>
                <a:sym typeface="Outfit Medium"/>
              </a:defRPr>
            </a:lvl1pPr>
          </a:lstStyle>
          <a:p>
            <a:r>
              <a:t>La Decisione</a:t>
            </a:r>
          </a:p>
        </p:txBody>
      </p:sp>
      <p:sp>
        <p:nvSpPr>
          <p:cNvPr id="488" name="Text 4"/>
          <p:cNvSpPr txBox="1"/>
          <p:nvPr/>
        </p:nvSpPr>
        <p:spPr>
          <a:xfrm>
            <a:off x="708421" y="4267556"/>
            <a:ext cx="6359845" cy="2837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gn="just">
              <a:lnSpc>
                <a:spcPts val="2500"/>
              </a:lnSpc>
              <a:defRPr sz="1500">
                <a:solidFill>
                  <a:srgbClr val="666666"/>
                </a:solidFill>
                <a:latin typeface="IBM Plex Sans"/>
                <a:ea typeface="IBM Plex Sans"/>
                <a:cs typeface="IBM Plex Sans"/>
                <a:sym typeface="IBM Plex Sans"/>
              </a:defRPr>
            </a:pPr>
            <a:r>
              <a:t>I Giudici hanno riconosciuto l'illegittimità del licenziamento, affermando che costituisce </a:t>
            </a:r>
            <a:r>
              <a:rPr b="1" u="sng"/>
              <a:t>discriminazione indiretta</a:t>
            </a:r>
            <a:r>
              <a:t> l’applicazione dell’ordinario periodo di comporto previsto per il lavoratore non disabile a lavoratore che si trovi in condizione di disabilità secondo il diritto dell’Unione, perché la mancata considerazione dei rischi di maggiore morbilità dei lavoratori disabili, proprio in conseguenza della disabilità, trasmuta il criterio apparentemente neutro, del computo dello stesso periodo di comporto in una prassi discriminatoria nei confronti del particolare gruppo sociale protetto in quanto in posizione di svantaggio.</a:t>
            </a:r>
          </a:p>
        </p:txBody>
      </p:sp>
      <p:sp>
        <p:nvSpPr>
          <p:cNvPr id="489" name="Shape 5"/>
          <p:cNvSpPr/>
          <p:nvPr/>
        </p:nvSpPr>
        <p:spPr>
          <a:xfrm>
            <a:off x="7569755" y="1955125"/>
            <a:ext cx="6359844" cy="1616870"/>
          </a:xfrm>
          <a:prstGeom prst="roundRect">
            <a:avLst>
              <a:gd name="adj" fmla="val 6786"/>
            </a:avLst>
          </a:prstGeom>
          <a:solidFill>
            <a:srgbClr val="FFFFFF">
              <a:alpha val="95000"/>
            </a:srgbClr>
          </a:solidFill>
          <a:ln w="22860">
            <a:solidFill>
              <a:srgbClr val="A2B9F9"/>
            </a:solidFill>
          </a:ln>
          <a:effectLst>
            <a:outerShdw dist="17780" dir="2700000" rotWithShape="0">
              <a:srgbClr val="A2B9F9"/>
            </a:outerShdw>
          </a:effectLst>
        </p:spPr>
        <p:txBody>
          <a:bodyPr lIns="45719" rIns="45719"/>
          <a:lstStyle/>
          <a:p>
            <a:endParaRPr/>
          </a:p>
        </p:txBody>
      </p:sp>
      <p:sp>
        <p:nvSpPr>
          <p:cNvPr id="490" name="Shape 6"/>
          <p:cNvSpPr/>
          <p:nvPr/>
        </p:nvSpPr>
        <p:spPr>
          <a:xfrm>
            <a:off x="7546895" y="1955125"/>
            <a:ext cx="91441" cy="1616870"/>
          </a:xfrm>
          <a:prstGeom prst="roundRect">
            <a:avLst>
              <a:gd name="adj" fmla="val 50000"/>
            </a:avLst>
          </a:prstGeom>
          <a:solidFill>
            <a:srgbClr val="A2B9F9"/>
          </a:solidFill>
          <a:ln w="12700">
            <a:miter lim="400000"/>
          </a:ln>
        </p:spPr>
        <p:txBody>
          <a:bodyPr lIns="45719" rIns="45719"/>
          <a:lstStyle/>
          <a:p>
            <a:endParaRPr/>
          </a:p>
        </p:txBody>
      </p:sp>
      <p:sp>
        <p:nvSpPr>
          <p:cNvPr id="491" name="Text 7"/>
          <p:cNvSpPr txBox="1"/>
          <p:nvPr/>
        </p:nvSpPr>
        <p:spPr>
          <a:xfrm>
            <a:off x="7863602" y="2166173"/>
            <a:ext cx="2494155" cy="2993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400"/>
              </a:lnSpc>
              <a:defRPr sz="1900">
                <a:solidFill>
                  <a:srgbClr val="666666"/>
                </a:solidFill>
                <a:latin typeface="Outfit Medium"/>
                <a:ea typeface="Outfit Medium"/>
                <a:cs typeface="Outfit Medium"/>
                <a:sym typeface="Outfit Medium"/>
              </a:defRPr>
            </a:lvl1pPr>
          </a:lstStyle>
          <a:p>
            <a:r>
              <a:t>Importanza del Dialogo</a:t>
            </a:r>
          </a:p>
        </p:txBody>
      </p:sp>
      <p:sp>
        <p:nvSpPr>
          <p:cNvPr id="492" name="Text 8"/>
          <p:cNvSpPr txBox="1"/>
          <p:nvPr/>
        </p:nvSpPr>
        <p:spPr>
          <a:xfrm>
            <a:off x="7829312" y="2511742"/>
            <a:ext cx="5840730" cy="9328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500"/>
              </a:lnSpc>
              <a:defRPr sz="1500">
                <a:solidFill>
                  <a:srgbClr val="666666"/>
                </a:solidFill>
                <a:latin typeface="IBM Plex Sans"/>
                <a:ea typeface="IBM Plex Sans"/>
                <a:cs typeface="IBM Plex Sans"/>
                <a:sym typeface="IBM Plex Sans"/>
              </a:defRPr>
            </a:lvl1pPr>
          </a:lstStyle>
          <a:p>
            <a:r>
              <a:t>Prima di procedere al licenziamento acquisire informazioni circa l’eventualità che le assenze per malattia siano connesse alla disabilità</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 name="Text 0"/>
          <p:cNvSpPr txBox="1"/>
          <p:nvPr/>
        </p:nvSpPr>
        <p:spPr>
          <a:xfrm>
            <a:off x="589835" y="463509"/>
            <a:ext cx="9470282" cy="5129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4100"/>
              </a:lnSpc>
              <a:defRPr sz="3300">
                <a:solidFill>
                  <a:srgbClr val="3F6FF3"/>
                </a:solidFill>
                <a:latin typeface="Outfit Medium"/>
                <a:ea typeface="Outfit Medium"/>
                <a:cs typeface="Outfit Medium"/>
                <a:sym typeface="Outfit Medium"/>
              </a:defRPr>
            </a:lvl1pPr>
          </a:lstStyle>
          <a:p>
            <a:r>
              <a:t>Il Processo Interattivo: Comunicazione e Revisione</a:t>
            </a:r>
          </a:p>
        </p:txBody>
      </p:sp>
      <p:sp>
        <p:nvSpPr>
          <p:cNvPr id="495" name="Text 1"/>
          <p:cNvSpPr txBox="1"/>
          <p:nvPr/>
        </p:nvSpPr>
        <p:spPr>
          <a:xfrm>
            <a:off x="589835" y="1242893"/>
            <a:ext cx="3660950" cy="2993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400"/>
              </a:lnSpc>
              <a:defRPr sz="1900">
                <a:solidFill>
                  <a:srgbClr val="3F6FF3"/>
                </a:solidFill>
                <a:latin typeface="Outfit Medium"/>
                <a:ea typeface="Outfit Medium"/>
                <a:cs typeface="Outfit Medium"/>
                <a:sym typeface="Outfit Medium"/>
              </a:defRPr>
            </a:lvl1pPr>
          </a:lstStyle>
          <a:p>
            <a:r>
              <a:t>Un Dialogo Continuo e Costruttivo</a:t>
            </a:r>
          </a:p>
        </p:txBody>
      </p:sp>
      <p:sp>
        <p:nvSpPr>
          <p:cNvPr id="496" name="Text 2"/>
          <p:cNvSpPr txBox="1"/>
          <p:nvPr/>
        </p:nvSpPr>
        <p:spPr>
          <a:xfrm>
            <a:off x="589835" y="1811773"/>
            <a:ext cx="13450731" cy="5180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100"/>
              </a:lnSpc>
              <a:defRPr sz="1300">
                <a:solidFill>
                  <a:srgbClr val="666666"/>
                </a:solidFill>
                <a:latin typeface="IBM Plex Sans"/>
                <a:ea typeface="IBM Plex Sans"/>
                <a:cs typeface="IBM Plex Sans"/>
                <a:sym typeface="IBM Plex Sans"/>
              </a:defRPr>
            </a:lvl1pPr>
          </a:lstStyle>
          <a:p>
            <a:r>
              <a:t>Gli accomodamenti ragionevoli non sono una soluzione statica da implementare una volta per tutte, ma un processo dinamico che richiede comunicazione costante e capacità di adattamento.</a:t>
            </a:r>
          </a:p>
        </p:txBody>
      </p:sp>
      <p:sp>
        <p:nvSpPr>
          <p:cNvPr id="497" name="Text 3"/>
          <p:cNvSpPr txBox="1"/>
          <p:nvPr/>
        </p:nvSpPr>
        <p:spPr>
          <a:xfrm>
            <a:off x="3317815" y="3202423"/>
            <a:ext cx="1390750" cy="249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r">
              <a:lnSpc>
                <a:spcPts val="2000"/>
              </a:lnSpc>
              <a:defRPr sz="1600">
                <a:solidFill>
                  <a:srgbClr val="666666"/>
                </a:solidFill>
                <a:latin typeface="Outfit Medium"/>
                <a:ea typeface="Outfit Medium"/>
                <a:cs typeface="Outfit Medium"/>
                <a:sym typeface="Outfit Medium"/>
              </a:defRPr>
            </a:lvl1pPr>
          </a:lstStyle>
          <a:p>
            <a:r>
              <a:t>Dialogo Iniziale</a:t>
            </a:r>
          </a:p>
        </p:txBody>
      </p:sp>
      <p:sp>
        <p:nvSpPr>
          <p:cNvPr id="498" name="Text 4"/>
          <p:cNvSpPr txBox="1"/>
          <p:nvPr/>
        </p:nvSpPr>
        <p:spPr>
          <a:xfrm>
            <a:off x="589835" y="3566874"/>
            <a:ext cx="4118729" cy="5180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r">
              <a:lnSpc>
                <a:spcPts val="2100"/>
              </a:lnSpc>
              <a:defRPr sz="1300">
                <a:solidFill>
                  <a:srgbClr val="666666"/>
                </a:solidFill>
                <a:latin typeface="IBM Plex Sans"/>
                <a:ea typeface="IBM Plex Sans"/>
                <a:cs typeface="IBM Plex Sans"/>
                <a:sym typeface="IBM Plex Sans"/>
              </a:defRPr>
            </a:lvl1pPr>
          </a:lstStyle>
          <a:p>
            <a:r>
              <a:t>Identificazione condivisa delle necessità e delle possibili soluzioni</a:t>
            </a:r>
          </a:p>
        </p:txBody>
      </p:sp>
      <p:pic>
        <p:nvPicPr>
          <p:cNvPr id="499" name="Image 0" descr="Image 0"/>
          <p:cNvPicPr>
            <a:picLocks noChangeAspect="1"/>
          </p:cNvPicPr>
          <p:nvPr/>
        </p:nvPicPr>
        <p:blipFill>
          <a:blip r:embed="rId2"/>
          <a:stretch>
            <a:fillRect/>
          </a:stretch>
        </p:blipFill>
        <p:spPr>
          <a:xfrm>
            <a:off x="4961333" y="2540674"/>
            <a:ext cx="4707732" cy="4707732"/>
          </a:xfrm>
          <a:prstGeom prst="rect">
            <a:avLst/>
          </a:prstGeom>
          <a:ln w="12700">
            <a:miter lim="400000"/>
          </a:ln>
        </p:spPr>
      </p:pic>
      <p:pic>
        <p:nvPicPr>
          <p:cNvPr id="500" name="Image 1" descr="Image 1"/>
          <p:cNvPicPr>
            <a:picLocks noChangeAspect="1"/>
          </p:cNvPicPr>
          <p:nvPr/>
        </p:nvPicPr>
        <p:blipFill>
          <a:blip r:embed="rId3"/>
          <a:stretch>
            <a:fillRect/>
          </a:stretch>
        </p:blipFill>
        <p:spPr>
          <a:xfrm>
            <a:off x="6241553" y="3388816"/>
            <a:ext cx="252175" cy="315159"/>
          </a:xfrm>
          <a:prstGeom prst="rect">
            <a:avLst/>
          </a:prstGeom>
          <a:ln w="12700">
            <a:miter lim="400000"/>
          </a:ln>
        </p:spPr>
      </p:pic>
      <p:sp>
        <p:nvSpPr>
          <p:cNvPr id="501" name="Text 5"/>
          <p:cNvSpPr txBox="1"/>
          <p:nvPr/>
        </p:nvSpPr>
        <p:spPr>
          <a:xfrm>
            <a:off x="9921834" y="3337321"/>
            <a:ext cx="1560117" cy="249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000"/>
              </a:lnSpc>
              <a:defRPr sz="1600">
                <a:solidFill>
                  <a:srgbClr val="666666"/>
                </a:solidFill>
                <a:latin typeface="Outfit Medium"/>
                <a:ea typeface="Outfit Medium"/>
                <a:cs typeface="Outfit Medium"/>
                <a:sym typeface="Outfit Medium"/>
              </a:defRPr>
            </a:lvl1pPr>
          </a:lstStyle>
          <a:p>
            <a:r>
              <a:t>Implementazione</a:t>
            </a:r>
          </a:p>
        </p:txBody>
      </p:sp>
      <p:sp>
        <p:nvSpPr>
          <p:cNvPr id="502" name="Text 6"/>
          <p:cNvSpPr txBox="1"/>
          <p:nvPr/>
        </p:nvSpPr>
        <p:spPr>
          <a:xfrm>
            <a:off x="9921834" y="3701772"/>
            <a:ext cx="3908029" cy="251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100"/>
              </a:lnSpc>
              <a:defRPr sz="1300">
                <a:solidFill>
                  <a:srgbClr val="666666"/>
                </a:solidFill>
                <a:latin typeface="IBM Plex Sans"/>
                <a:ea typeface="IBM Plex Sans"/>
                <a:cs typeface="IBM Plex Sans"/>
                <a:sym typeface="IBM Plex Sans"/>
              </a:defRPr>
            </a:lvl1pPr>
          </a:lstStyle>
          <a:p>
            <a:r>
              <a:t>Applicazione pratica dell'accomodamento concordato</a:t>
            </a:r>
          </a:p>
        </p:txBody>
      </p:sp>
      <p:pic>
        <p:nvPicPr>
          <p:cNvPr id="503" name="Image 2" descr="Image 2"/>
          <p:cNvPicPr>
            <a:picLocks noChangeAspect="1"/>
          </p:cNvPicPr>
          <p:nvPr/>
        </p:nvPicPr>
        <p:blipFill>
          <a:blip r:embed="rId4"/>
          <a:stretch>
            <a:fillRect/>
          </a:stretch>
        </p:blipFill>
        <p:spPr>
          <a:xfrm>
            <a:off x="4961333" y="2540674"/>
            <a:ext cx="4707732" cy="4707732"/>
          </a:xfrm>
          <a:prstGeom prst="rect">
            <a:avLst/>
          </a:prstGeom>
          <a:ln w="12700">
            <a:miter lim="400000"/>
          </a:ln>
        </p:spPr>
      </p:pic>
      <p:pic>
        <p:nvPicPr>
          <p:cNvPr id="504" name="Image 3" descr="Image 3"/>
          <p:cNvPicPr>
            <a:picLocks noChangeAspect="1"/>
          </p:cNvPicPr>
          <p:nvPr/>
        </p:nvPicPr>
        <p:blipFill>
          <a:blip r:embed="rId5"/>
          <a:stretch>
            <a:fillRect/>
          </a:stretch>
        </p:blipFill>
        <p:spPr>
          <a:xfrm>
            <a:off x="8537078" y="3789462"/>
            <a:ext cx="252175" cy="315159"/>
          </a:xfrm>
          <a:prstGeom prst="rect">
            <a:avLst/>
          </a:prstGeom>
          <a:ln w="12700">
            <a:miter lim="400000"/>
          </a:ln>
        </p:spPr>
      </p:pic>
      <p:sp>
        <p:nvSpPr>
          <p:cNvPr id="505" name="Text 7"/>
          <p:cNvSpPr txBox="1"/>
          <p:nvPr/>
        </p:nvSpPr>
        <p:spPr>
          <a:xfrm>
            <a:off x="9921834" y="5682734"/>
            <a:ext cx="1187451" cy="249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000"/>
              </a:lnSpc>
              <a:defRPr sz="1600">
                <a:solidFill>
                  <a:srgbClr val="666666"/>
                </a:solidFill>
                <a:latin typeface="Outfit Medium"/>
                <a:ea typeface="Outfit Medium"/>
                <a:cs typeface="Outfit Medium"/>
                <a:sym typeface="Outfit Medium"/>
              </a:defRPr>
            </a:lvl1pPr>
          </a:lstStyle>
          <a:p>
            <a:r>
              <a:t>Monitoraggio</a:t>
            </a:r>
          </a:p>
        </p:txBody>
      </p:sp>
      <p:sp>
        <p:nvSpPr>
          <p:cNvPr id="506" name="Text 8"/>
          <p:cNvSpPr txBox="1"/>
          <p:nvPr/>
        </p:nvSpPr>
        <p:spPr>
          <a:xfrm>
            <a:off x="9921834" y="6047183"/>
            <a:ext cx="4118729" cy="2513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100"/>
              </a:lnSpc>
              <a:defRPr sz="1300">
                <a:solidFill>
                  <a:srgbClr val="666666"/>
                </a:solidFill>
                <a:latin typeface="IBM Plex Sans"/>
                <a:ea typeface="IBM Plex Sans"/>
                <a:cs typeface="IBM Plex Sans"/>
                <a:sym typeface="IBM Plex Sans"/>
              </a:defRPr>
            </a:lvl1pPr>
          </a:lstStyle>
          <a:p>
            <a:r>
              <a:t>Verifica dell'efficacia e dell'adeguatezza della soluzione</a:t>
            </a:r>
          </a:p>
        </p:txBody>
      </p:sp>
      <p:pic>
        <p:nvPicPr>
          <p:cNvPr id="507" name="Image 4" descr="Image 4"/>
          <p:cNvPicPr>
            <a:picLocks noChangeAspect="1"/>
          </p:cNvPicPr>
          <p:nvPr/>
        </p:nvPicPr>
        <p:blipFill>
          <a:blip r:embed="rId6"/>
          <a:stretch>
            <a:fillRect/>
          </a:stretch>
        </p:blipFill>
        <p:spPr>
          <a:xfrm>
            <a:off x="4961333" y="2540674"/>
            <a:ext cx="4707732" cy="4707732"/>
          </a:xfrm>
          <a:prstGeom prst="rect">
            <a:avLst/>
          </a:prstGeom>
          <a:ln w="12700">
            <a:miter lim="400000"/>
          </a:ln>
        </p:spPr>
      </p:pic>
      <p:pic>
        <p:nvPicPr>
          <p:cNvPr id="508" name="Image 5" descr="Image 5"/>
          <p:cNvPicPr>
            <a:picLocks noChangeAspect="1"/>
          </p:cNvPicPr>
          <p:nvPr/>
        </p:nvPicPr>
        <p:blipFill>
          <a:blip r:embed="rId7"/>
          <a:stretch>
            <a:fillRect/>
          </a:stretch>
        </p:blipFill>
        <p:spPr>
          <a:xfrm>
            <a:off x="8136434" y="6084987"/>
            <a:ext cx="252175" cy="315159"/>
          </a:xfrm>
          <a:prstGeom prst="rect">
            <a:avLst/>
          </a:prstGeom>
          <a:ln w="12700">
            <a:miter lim="400000"/>
          </a:ln>
        </p:spPr>
      </p:pic>
      <p:sp>
        <p:nvSpPr>
          <p:cNvPr id="509" name="Text 9"/>
          <p:cNvSpPr txBox="1"/>
          <p:nvPr/>
        </p:nvSpPr>
        <p:spPr>
          <a:xfrm>
            <a:off x="3803590" y="5682734"/>
            <a:ext cx="904975" cy="249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r">
              <a:lnSpc>
                <a:spcPts val="2000"/>
              </a:lnSpc>
              <a:defRPr sz="1600">
                <a:solidFill>
                  <a:srgbClr val="666666"/>
                </a:solidFill>
                <a:latin typeface="Outfit Medium"/>
                <a:ea typeface="Outfit Medium"/>
                <a:cs typeface="Outfit Medium"/>
                <a:sym typeface="Outfit Medium"/>
              </a:defRPr>
            </a:lvl1pPr>
          </a:lstStyle>
          <a:p>
            <a:r>
              <a:t>Revisione</a:t>
            </a:r>
          </a:p>
        </p:txBody>
      </p:sp>
      <p:sp>
        <p:nvSpPr>
          <p:cNvPr id="510" name="Text 10"/>
          <p:cNvSpPr txBox="1"/>
          <p:nvPr/>
        </p:nvSpPr>
        <p:spPr>
          <a:xfrm>
            <a:off x="589835" y="6047183"/>
            <a:ext cx="4118729" cy="5180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r">
              <a:lnSpc>
                <a:spcPts val="2100"/>
              </a:lnSpc>
              <a:defRPr sz="1300">
                <a:solidFill>
                  <a:srgbClr val="666666"/>
                </a:solidFill>
                <a:latin typeface="IBM Plex Sans"/>
                <a:ea typeface="IBM Plex Sans"/>
                <a:cs typeface="IBM Plex Sans"/>
                <a:sym typeface="IBM Plex Sans"/>
              </a:defRPr>
            </a:lvl1pPr>
          </a:lstStyle>
          <a:p>
            <a:r>
              <a:t>Adattamento in base a nuove esigenze o cambiamenti organizzativi</a:t>
            </a:r>
          </a:p>
        </p:txBody>
      </p:sp>
      <p:pic>
        <p:nvPicPr>
          <p:cNvPr id="511" name="Image 6" descr="Image 6"/>
          <p:cNvPicPr>
            <a:picLocks noChangeAspect="1"/>
          </p:cNvPicPr>
          <p:nvPr/>
        </p:nvPicPr>
        <p:blipFill>
          <a:blip r:embed="rId8"/>
          <a:stretch>
            <a:fillRect/>
          </a:stretch>
        </p:blipFill>
        <p:spPr>
          <a:xfrm>
            <a:off x="4961333" y="2540674"/>
            <a:ext cx="4707732" cy="4707732"/>
          </a:xfrm>
          <a:prstGeom prst="rect">
            <a:avLst/>
          </a:prstGeom>
          <a:ln w="12700">
            <a:miter lim="400000"/>
          </a:ln>
        </p:spPr>
      </p:pic>
      <p:pic>
        <p:nvPicPr>
          <p:cNvPr id="512" name="Image 7" descr="Image 7"/>
          <p:cNvPicPr>
            <a:picLocks noChangeAspect="1"/>
          </p:cNvPicPr>
          <p:nvPr/>
        </p:nvPicPr>
        <p:blipFill>
          <a:blip r:embed="rId9"/>
          <a:stretch>
            <a:fillRect/>
          </a:stretch>
        </p:blipFill>
        <p:spPr>
          <a:xfrm>
            <a:off x="5840908" y="5684341"/>
            <a:ext cx="252175" cy="315159"/>
          </a:xfrm>
          <a:prstGeom prst="rect">
            <a:avLst/>
          </a:prstGeom>
          <a:ln w="12700">
            <a:miter lim="400000"/>
          </a:ln>
        </p:spPr>
      </p:pic>
      <p:sp>
        <p:nvSpPr>
          <p:cNvPr id="513" name="Shape 11"/>
          <p:cNvSpPr/>
          <p:nvPr/>
        </p:nvSpPr>
        <p:spPr>
          <a:xfrm>
            <a:off x="589835" y="7437952"/>
            <a:ext cx="13450731" cy="985720"/>
          </a:xfrm>
          <a:prstGeom prst="roundRect">
            <a:avLst>
              <a:gd name="adj" fmla="val 15390"/>
            </a:avLst>
          </a:prstGeom>
          <a:solidFill>
            <a:srgbClr val="B7C9FA"/>
          </a:solidFill>
          <a:ln w="12700">
            <a:miter lim="400000"/>
          </a:ln>
        </p:spPr>
        <p:txBody>
          <a:bodyPr lIns="45719" rIns="45719"/>
          <a:lstStyle/>
          <a:p>
            <a:endParaRPr/>
          </a:p>
        </p:txBody>
      </p:sp>
      <p:pic>
        <p:nvPicPr>
          <p:cNvPr id="514" name="Image 8" descr="Image 8"/>
          <p:cNvPicPr>
            <a:picLocks noChangeAspect="1"/>
          </p:cNvPicPr>
          <p:nvPr/>
        </p:nvPicPr>
        <p:blipFill>
          <a:blip r:embed="rId10"/>
          <a:stretch>
            <a:fillRect/>
          </a:stretch>
        </p:blipFill>
        <p:spPr>
          <a:xfrm>
            <a:off x="758308" y="7699057"/>
            <a:ext cx="210623" cy="168474"/>
          </a:xfrm>
          <a:prstGeom prst="rect">
            <a:avLst/>
          </a:prstGeom>
          <a:ln w="12700">
            <a:miter lim="400000"/>
          </a:ln>
        </p:spPr>
      </p:pic>
      <p:sp>
        <p:nvSpPr>
          <p:cNvPr id="515" name="Text 12"/>
          <p:cNvSpPr txBox="1"/>
          <p:nvPr/>
        </p:nvSpPr>
        <p:spPr>
          <a:xfrm>
            <a:off x="1137404" y="7648455"/>
            <a:ext cx="12734688" cy="5180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nSpc>
                <a:spcPts val="2100"/>
              </a:lnSpc>
              <a:defRPr sz="1300" b="1">
                <a:latin typeface="IBM Plex Sans"/>
                <a:ea typeface="IBM Plex Sans"/>
                <a:cs typeface="IBM Plex Sans"/>
                <a:sym typeface="IBM Plex Sans"/>
              </a:defRPr>
            </a:pPr>
            <a:r>
              <a:t>Esempio USA - Bourke v. Collins (2024):</a:t>
            </a:r>
            <a:r>
              <a:rPr b="0"/>
              <a:t> La corte ha stabilito che gli accomodamenti devono essere dinamici e adattarsi alle mutevoli condizioni del lavoratore e dell'organizzazione, creando un precedente importante sull'efficacia evolutiva delle misure di inclusione.</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Text 0"/>
          <p:cNvSpPr txBox="1"/>
          <p:nvPr/>
        </p:nvSpPr>
        <p:spPr>
          <a:xfrm>
            <a:off x="771643" y="606742"/>
            <a:ext cx="13087113" cy="6742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5400"/>
              </a:lnSpc>
              <a:defRPr sz="4300">
                <a:solidFill>
                  <a:srgbClr val="3F6FF3"/>
                </a:solidFill>
                <a:latin typeface="Outfit Medium"/>
                <a:ea typeface="Outfit Medium"/>
                <a:cs typeface="Outfit Medium"/>
                <a:sym typeface="Outfit Medium"/>
              </a:defRPr>
            </a:lvl1pPr>
          </a:lstStyle>
          <a:p>
            <a:r>
              <a:t>In sintesi:</a:t>
            </a:r>
          </a:p>
        </p:txBody>
      </p:sp>
      <p:pic>
        <p:nvPicPr>
          <p:cNvPr id="518" name="Shape 6" descr="Shape 6"/>
          <p:cNvPicPr>
            <a:picLocks/>
          </p:cNvPicPr>
          <p:nvPr/>
        </p:nvPicPr>
        <p:blipFill>
          <a:blip r:embed="rId2"/>
          <a:stretch>
            <a:fillRect/>
          </a:stretch>
        </p:blipFill>
        <p:spPr>
          <a:xfrm>
            <a:off x="3169667" y="2089723"/>
            <a:ext cx="9171517" cy="3824386"/>
          </a:xfrm>
          <a:prstGeom prst="rect">
            <a:avLst/>
          </a:prstGeom>
          <a:effectLst>
            <a:outerShdw dist="20320" dir="2700000" rotWithShape="0">
              <a:srgbClr val="B5C1E2"/>
            </a:outerShdw>
          </a:effectLst>
        </p:spPr>
      </p:pic>
      <p:pic>
        <p:nvPicPr>
          <p:cNvPr id="519" name="Image 0" descr="Image 0"/>
          <p:cNvPicPr>
            <a:picLocks noChangeAspect="1"/>
          </p:cNvPicPr>
          <p:nvPr/>
        </p:nvPicPr>
        <p:blipFill>
          <a:blip r:embed="rId3"/>
          <a:stretch>
            <a:fillRect/>
          </a:stretch>
        </p:blipFill>
        <p:spPr>
          <a:xfrm>
            <a:off x="3518143" y="2659848"/>
            <a:ext cx="449310" cy="359410"/>
          </a:xfrm>
          <a:prstGeom prst="rect">
            <a:avLst/>
          </a:prstGeom>
          <a:ln w="12700">
            <a:miter lim="400000"/>
          </a:ln>
        </p:spPr>
      </p:pic>
      <p:sp>
        <p:nvSpPr>
          <p:cNvPr id="520" name="Text 7"/>
          <p:cNvSpPr txBox="1"/>
          <p:nvPr/>
        </p:nvSpPr>
        <p:spPr>
          <a:xfrm>
            <a:off x="4566044" y="2507762"/>
            <a:ext cx="7381638" cy="23872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gn="just">
              <a:lnSpc>
                <a:spcPts val="2700"/>
              </a:lnSpc>
              <a:defRPr sz="1900">
                <a:latin typeface="IBM Plex Sans"/>
                <a:ea typeface="IBM Plex Sans"/>
                <a:cs typeface="IBM Plex Sans"/>
                <a:sym typeface="IBM Plex Sans"/>
              </a:defRPr>
            </a:pPr>
            <a:r>
              <a:t>Il lavoratore disabile ha diritto alle tutele generali previste per la sua condizione che non può esporlo a discriminazione diretta. A queste se ne aggiungono altre che operano soltanto </a:t>
            </a:r>
            <a:r>
              <a:rPr b="1"/>
              <a:t>se e quando</a:t>
            </a:r>
            <a:r>
              <a:t> dall’applicazione di trattamenti ordinari e apparentemente neutri emerge uno svantaggio che configura una discriminazione indiretta collegata non già alla disabilità ma alla possibilità che essa costringa il dipendente ad assentarsi dal lavoro. </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 name="Text 0"/>
          <p:cNvSpPr txBox="1"/>
          <p:nvPr/>
        </p:nvSpPr>
        <p:spPr>
          <a:xfrm>
            <a:off x="771643" y="606742"/>
            <a:ext cx="13087113" cy="6742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5400"/>
              </a:lnSpc>
              <a:defRPr sz="4300">
                <a:solidFill>
                  <a:srgbClr val="3F6FF3"/>
                </a:solidFill>
                <a:latin typeface="Outfit Medium"/>
                <a:ea typeface="Outfit Medium"/>
                <a:cs typeface="Outfit Medium"/>
                <a:sym typeface="Outfit Medium"/>
              </a:defRPr>
            </a:lvl1pPr>
          </a:lstStyle>
          <a:p>
            <a:r>
              <a:t>Onere lavoratore</a:t>
            </a:r>
          </a:p>
        </p:txBody>
      </p:sp>
      <p:sp>
        <p:nvSpPr>
          <p:cNvPr id="523" name="Shape 6"/>
          <p:cNvSpPr/>
          <p:nvPr/>
        </p:nvSpPr>
        <p:spPr>
          <a:xfrm>
            <a:off x="3315717" y="2235773"/>
            <a:ext cx="8879417" cy="3532286"/>
          </a:xfrm>
          <a:prstGeom prst="roundRect">
            <a:avLst>
              <a:gd name="adj" fmla="val 5997"/>
            </a:avLst>
          </a:prstGeom>
          <a:solidFill>
            <a:srgbClr val="CFDBFC"/>
          </a:solidFill>
          <a:ln w="88900">
            <a:solidFill>
              <a:srgbClr val="0433FF"/>
            </a:solidFill>
            <a:prstDash val="sysDot"/>
            <a:miter lim="400000"/>
          </a:ln>
          <a:effectLst>
            <a:outerShdw dist="20320" dir="2700000" rotWithShape="0">
              <a:srgbClr val="B5C1E2"/>
            </a:outerShdw>
          </a:effectLst>
        </p:spPr>
        <p:txBody>
          <a:bodyPr lIns="45719" rIns="45719"/>
          <a:lstStyle/>
          <a:p>
            <a:pPr>
              <a:defRPr>
                <a:latin typeface="+mn-lt"/>
                <a:ea typeface="+mn-ea"/>
                <a:cs typeface="+mn-cs"/>
                <a:sym typeface="Helvetica"/>
              </a:defRPr>
            </a:pPr>
            <a:endParaRPr/>
          </a:p>
        </p:txBody>
      </p:sp>
      <p:pic>
        <p:nvPicPr>
          <p:cNvPr id="524" name="Image 0" descr="Image 0"/>
          <p:cNvPicPr>
            <a:picLocks noChangeAspect="1"/>
          </p:cNvPicPr>
          <p:nvPr/>
        </p:nvPicPr>
        <p:blipFill>
          <a:blip r:embed="rId2"/>
          <a:stretch>
            <a:fillRect/>
          </a:stretch>
        </p:blipFill>
        <p:spPr>
          <a:xfrm>
            <a:off x="3518143" y="2659848"/>
            <a:ext cx="449310" cy="359410"/>
          </a:xfrm>
          <a:prstGeom prst="rect">
            <a:avLst/>
          </a:prstGeom>
          <a:ln w="12700">
            <a:miter lim="400000"/>
          </a:ln>
        </p:spPr>
      </p:pic>
      <p:sp>
        <p:nvSpPr>
          <p:cNvPr id="525" name="Text 7"/>
          <p:cNvSpPr txBox="1"/>
          <p:nvPr/>
        </p:nvSpPr>
        <p:spPr>
          <a:xfrm>
            <a:off x="4566044" y="2507762"/>
            <a:ext cx="7381638" cy="30730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nSpc>
                <a:spcPts val="2700"/>
              </a:lnSpc>
              <a:defRPr sz="1900">
                <a:latin typeface="IBM Plex Sans"/>
                <a:ea typeface="IBM Plex Sans"/>
                <a:cs typeface="IBM Plex Sans"/>
                <a:sym typeface="IBM Plex Sans"/>
              </a:defRPr>
            </a:pPr>
            <a:r>
              <a:t>Grava sul lavoratore l’onere di informare il datore di lavoro sella sua disabilità, senza la necessità di specificarne la tipologia, ma indicando anche quali assenze per malattia sono causate da disabilità.</a:t>
            </a:r>
          </a:p>
          <a:p>
            <a:pPr>
              <a:lnSpc>
                <a:spcPts val="2700"/>
              </a:lnSpc>
              <a:defRPr sz="1900">
                <a:latin typeface="IBM Plex Sans"/>
                <a:ea typeface="IBM Plex Sans"/>
                <a:cs typeface="IBM Plex Sans"/>
                <a:sym typeface="IBM Plex Sans"/>
              </a:defRPr>
            </a:pPr>
            <a:r>
              <a:t>Es. “flaggare” apposita casella su certificazione medica.</a:t>
            </a:r>
          </a:p>
          <a:p>
            <a:pPr>
              <a:lnSpc>
                <a:spcPts val="2700"/>
              </a:lnSpc>
              <a:defRPr sz="1900">
                <a:latin typeface="IBM Plex Sans"/>
                <a:ea typeface="IBM Plex Sans"/>
                <a:cs typeface="IBM Plex Sans"/>
                <a:sym typeface="IBM Plex Sans"/>
              </a:defRPr>
            </a:pPr>
            <a:endParaRPr/>
          </a:p>
          <a:p>
            <a:pPr>
              <a:lnSpc>
                <a:spcPts val="2700"/>
              </a:lnSpc>
              <a:defRPr sz="1900">
                <a:latin typeface="IBM Plex Sans"/>
                <a:ea typeface="IBM Plex Sans"/>
                <a:cs typeface="IBM Plex Sans"/>
                <a:sym typeface="IBM Plex Sans"/>
              </a:defRPr>
            </a:pPr>
            <a:r>
              <a:t>E’ insufficiente la trasmissione di certificati medici che si limitano a indicare la prognosi della malattia individuata solo per gli effetti art. 2110 c.c.</a:t>
            </a:r>
          </a:p>
        </p:txBody>
      </p:sp>
      <p:sp>
        <p:nvSpPr>
          <p:cNvPr id="526" name="Il lavoratore deve allegare e provare che la numerosità delle assenze è causata dalla disabilità."/>
          <p:cNvSpPr txBox="1"/>
          <p:nvPr/>
        </p:nvSpPr>
        <p:spPr>
          <a:xfrm>
            <a:off x="4915576" y="6726032"/>
            <a:ext cx="9257740" cy="336635"/>
          </a:xfrm>
          <a:prstGeom prst="rect">
            <a:avLst/>
          </a:prstGeom>
          <a:gradFill>
            <a:gsLst>
              <a:gs pos="0">
                <a:schemeClr val="accent4">
                  <a:hueOff val="-406799"/>
                  <a:lumOff val="30382"/>
                </a:schemeClr>
              </a:gs>
              <a:gs pos="50000">
                <a:srgbClr val="FFD58D"/>
              </a:gs>
              <a:gs pos="100000">
                <a:schemeClr val="accent4">
                  <a:hueOff val="-362075"/>
                  <a:lumOff val="23565"/>
                </a:schemeClr>
              </a:gs>
            </a:gsLst>
            <a:lin ang="5400000"/>
          </a:gradFill>
          <a:ln w="6350">
            <a:solidFill>
              <a:schemeClr val="accent4"/>
            </a:solidFill>
            <a:miter/>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1900"/>
            </a:lvl1pPr>
          </a:lstStyle>
          <a:p>
            <a:r>
              <a:t>Il lavoratore deve allegare e provare che la numerosità delle assenze è causata dalla disabilità.</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Text 0"/>
          <p:cNvSpPr txBox="1"/>
          <p:nvPr/>
        </p:nvSpPr>
        <p:spPr>
          <a:xfrm>
            <a:off x="793790" y="1579959"/>
            <a:ext cx="13042822" cy="27974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11100"/>
              </a:lnSpc>
              <a:defRPr sz="8900">
                <a:solidFill>
                  <a:srgbClr val="3F6FF3"/>
                </a:solidFill>
                <a:latin typeface="Outfit Medium"/>
                <a:ea typeface="Outfit Medium"/>
                <a:cs typeface="Outfit Medium"/>
                <a:sym typeface="Outfit Medium"/>
              </a:defRPr>
            </a:lvl1pPr>
          </a:lstStyle>
          <a:p>
            <a:r>
              <a:t>Il Quadro Normativo e Giurisprudenziale</a:t>
            </a:r>
          </a:p>
        </p:txBody>
      </p:sp>
      <p:sp>
        <p:nvSpPr>
          <p:cNvPr id="342" name="Text 1"/>
          <p:cNvSpPr txBox="1"/>
          <p:nvPr/>
        </p:nvSpPr>
        <p:spPr>
          <a:xfrm>
            <a:off x="793790" y="6286618"/>
            <a:ext cx="10777550" cy="3341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La cornice legale che definisce diritti, doveri e opportunità per costruire un ambiente lavorativo davvero inclusivo.</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Text 0"/>
          <p:cNvSpPr txBox="1"/>
          <p:nvPr/>
        </p:nvSpPr>
        <p:spPr>
          <a:xfrm>
            <a:off x="626863" y="633055"/>
            <a:ext cx="7276196" cy="5492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4400"/>
              </a:lnSpc>
              <a:defRPr sz="3500">
                <a:solidFill>
                  <a:srgbClr val="3F6FF3"/>
                </a:solidFill>
                <a:latin typeface="Outfit Medium"/>
                <a:ea typeface="Outfit Medium"/>
                <a:cs typeface="Outfit Medium"/>
                <a:sym typeface="Outfit Medium"/>
              </a:defRPr>
            </a:lvl1pPr>
          </a:lstStyle>
          <a:p>
            <a:r>
              <a:t>Limiti e Onere per il Datore di Lavoro</a:t>
            </a:r>
          </a:p>
        </p:txBody>
      </p:sp>
      <p:sp>
        <p:nvSpPr>
          <p:cNvPr id="529" name="Text 1"/>
          <p:cNvSpPr txBox="1"/>
          <p:nvPr/>
        </p:nvSpPr>
        <p:spPr>
          <a:xfrm>
            <a:off x="626864" y="1461373"/>
            <a:ext cx="5794673" cy="3254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600"/>
              </a:lnSpc>
              <a:defRPr sz="2100">
                <a:solidFill>
                  <a:srgbClr val="3F6FF3"/>
                </a:solidFill>
                <a:latin typeface="Outfit Medium"/>
                <a:ea typeface="Outfit Medium"/>
                <a:cs typeface="Outfit Medium"/>
                <a:sym typeface="Outfit Medium"/>
              </a:defRPr>
            </a:lvl1pPr>
          </a:lstStyle>
          <a:p>
            <a:r>
              <a:t>Quando un Accomodamento Diventa Eccessivo?</a:t>
            </a:r>
          </a:p>
        </p:txBody>
      </p:sp>
      <p:sp>
        <p:nvSpPr>
          <p:cNvPr id="530" name="Text 2"/>
          <p:cNvSpPr txBox="1"/>
          <p:nvPr/>
        </p:nvSpPr>
        <p:spPr>
          <a:xfrm>
            <a:off x="626864" y="2065852"/>
            <a:ext cx="10719507" cy="2644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200"/>
              </a:lnSpc>
              <a:defRPr sz="1400">
                <a:solidFill>
                  <a:srgbClr val="666666"/>
                </a:solidFill>
                <a:latin typeface="IBM Plex Sans"/>
                <a:ea typeface="IBM Plex Sans"/>
                <a:cs typeface="IBM Plex Sans"/>
                <a:sym typeface="IBM Plex Sans"/>
              </a:defRPr>
            </a:lvl1pPr>
          </a:lstStyle>
          <a:p>
            <a:r>
              <a:t>La valutazione della ragionevolezza richiede un'analisi caso per caso, bilanciando il diritto all'inclusione con la sostenibilità per l'impresa.</a:t>
            </a:r>
          </a:p>
        </p:txBody>
      </p:sp>
      <p:sp>
        <p:nvSpPr>
          <p:cNvPr id="531" name="Shape 3"/>
          <p:cNvSpPr/>
          <p:nvPr/>
        </p:nvSpPr>
        <p:spPr>
          <a:xfrm>
            <a:off x="626864" y="2553772"/>
            <a:ext cx="6598802" cy="2187894"/>
          </a:xfrm>
          <a:prstGeom prst="roundRect">
            <a:avLst>
              <a:gd name="adj" fmla="val 7368"/>
            </a:avLst>
          </a:prstGeom>
          <a:solidFill>
            <a:srgbClr val="FFFFFF">
              <a:alpha val="95000"/>
            </a:srgbClr>
          </a:solidFill>
          <a:ln w="22860">
            <a:solidFill>
              <a:srgbClr val="B5C1E2"/>
            </a:solidFill>
          </a:ln>
          <a:effectLst>
            <a:outerShdw dist="16510" dir="2700000" rotWithShape="0">
              <a:srgbClr val="B5C1E2"/>
            </a:outerShdw>
          </a:effectLst>
        </p:spPr>
        <p:txBody>
          <a:bodyPr lIns="45719" rIns="45719"/>
          <a:lstStyle/>
          <a:p>
            <a:endParaRPr/>
          </a:p>
        </p:txBody>
      </p:sp>
      <p:sp>
        <p:nvSpPr>
          <p:cNvPr id="532" name="Shape 4"/>
          <p:cNvSpPr/>
          <p:nvPr/>
        </p:nvSpPr>
        <p:spPr>
          <a:xfrm>
            <a:off x="649724" y="2576632"/>
            <a:ext cx="6553081" cy="537330"/>
          </a:xfrm>
          <a:prstGeom prst="roundRect">
            <a:avLst>
              <a:gd name="adj" fmla="val 24898"/>
            </a:avLst>
          </a:prstGeom>
          <a:solidFill>
            <a:srgbClr val="CFDBFC"/>
          </a:solidFill>
          <a:ln w="12700">
            <a:miter lim="400000"/>
          </a:ln>
          <a:effectLst>
            <a:outerShdw dist="16510" dir="2700000" rotWithShape="0">
              <a:srgbClr val="B5C1E2"/>
            </a:outerShdw>
          </a:effectLst>
        </p:spPr>
        <p:txBody>
          <a:bodyPr lIns="45719" rIns="45719"/>
          <a:lstStyle/>
          <a:p>
            <a:endParaRPr/>
          </a:p>
        </p:txBody>
      </p:sp>
      <p:sp>
        <p:nvSpPr>
          <p:cNvPr id="533" name="Text 5"/>
          <p:cNvSpPr txBox="1"/>
          <p:nvPr/>
        </p:nvSpPr>
        <p:spPr>
          <a:xfrm>
            <a:off x="3791901" y="2673548"/>
            <a:ext cx="161027" cy="2746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100"/>
              </a:lnSpc>
              <a:defRPr sz="2100">
                <a:latin typeface="Outfit Medium"/>
                <a:ea typeface="Outfit Medium"/>
                <a:cs typeface="Outfit Medium"/>
                <a:sym typeface="Outfit Medium"/>
              </a:defRPr>
            </a:lvl1pPr>
          </a:lstStyle>
          <a:p>
            <a:r>
              <a:t>1</a:t>
            </a:r>
          </a:p>
        </p:txBody>
      </p:sp>
      <p:sp>
        <p:nvSpPr>
          <p:cNvPr id="534" name="Text 6"/>
          <p:cNvSpPr txBox="1"/>
          <p:nvPr/>
        </p:nvSpPr>
        <p:spPr>
          <a:xfrm>
            <a:off x="828793" y="3293031"/>
            <a:ext cx="2253086" cy="2731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200"/>
              </a:lnSpc>
              <a:defRPr sz="1700">
                <a:solidFill>
                  <a:srgbClr val="666666"/>
                </a:solidFill>
                <a:latin typeface="Outfit Medium"/>
                <a:ea typeface="Outfit Medium"/>
                <a:cs typeface="Outfit Medium"/>
                <a:sym typeface="Outfit Medium"/>
              </a:defRPr>
            </a:lvl1pPr>
          </a:lstStyle>
          <a:p>
            <a:r>
              <a:t>Valutazione Economica</a:t>
            </a:r>
          </a:p>
        </p:txBody>
      </p:sp>
      <p:sp>
        <p:nvSpPr>
          <p:cNvPr id="535" name="Text 7"/>
          <p:cNvSpPr txBox="1"/>
          <p:nvPr/>
        </p:nvSpPr>
        <p:spPr>
          <a:xfrm>
            <a:off x="828793" y="3680340"/>
            <a:ext cx="6194943" cy="823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200"/>
              </a:lnSpc>
              <a:defRPr sz="1400">
                <a:solidFill>
                  <a:srgbClr val="666666"/>
                </a:solidFill>
                <a:latin typeface="IBM Plex Sans"/>
                <a:ea typeface="IBM Plex Sans"/>
                <a:cs typeface="IBM Plex Sans"/>
                <a:sym typeface="IBM Plex Sans"/>
              </a:defRPr>
            </a:lvl1pPr>
          </a:lstStyle>
          <a:p>
            <a:r>
              <a:t>Considerare i costi diretti e indiretti dell'accomodamento in relazione alle dimensioni e alle risorse finanziarie dell'azienda. Un costo sostenibile per una grande impresa può essere eccessivo per una PMI.</a:t>
            </a:r>
          </a:p>
        </p:txBody>
      </p:sp>
      <p:sp>
        <p:nvSpPr>
          <p:cNvPr id="536" name="Shape 8"/>
          <p:cNvSpPr/>
          <p:nvPr/>
        </p:nvSpPr>
        <p:spPr>
          <a:xfrm>
            <a:off x="7404734" y="2553772"/>
            <a:ext cx="6598802" cy="2187894"/>
          </a:xfrm>
          <a:prstGeom prst="roundRect">
            <a:avLst>
              <a:gd name="adj" fmla="val 7368"/>
            </a:avLst>
          </a:prstGeom>
          <a:solidFill>
            <a:srgbClr val="FFFFFF">
              <a:alpha val="95000"/>
            </a:srgbClr>
          </a:solidFill>
          <a:ln w="22860">
            <a:solidFill>
              <a:srgbClr val="B5C1E2"/>
            </a:solidFill>
          </a:ln>
          <a:effectLst>
            <a:outerShdw dist="16510" dir="2700000" rotWithShape="0">
              <a:srgbClr val="B5C1E2"/>
            </a:outerShdw>
          </a:effectLst>
        </p:spPr>
        <p:txBody>
          <a:bodyPr lIns="45719" rIns="45719"/>
          <a:lstStyle/>
          <a:p>
            <a:endParaRPr/>
          </a:p>
        </p:txBody>
      </p:sp>
      <p:sp>
        <p:nvSpPr>
          <p:cNvPr id="537" name="Shape 9"/>
          <p:cNvSpPr/>
          <p:nvPr/>
        </p:nvSpPr>
        <p:spPr>
          <a:xfrm>
            <a:off x="7427594" y="2576632"/>
            <a:ext cx="6553082" cy="537330"/>
          </a:xfrm>
          <a:prstGeom prst="roundRect">
            <a:avLst>
              <a:gd name="adj" fmla="val 24898"/>
            </a:avLst>
          </a:prstGeom>
          <a:solidFill>
            <a:srgbClr val="CFDBFC"/>
          </a:solidFill>
          <a:ln w="12700">
            <a:miter lim="400000"/>
          </a:ln>
          <a:effectLst>
            <a:outerShdw dist="16510" dir="2700000" rotWithShape="0">
              <a:srgbClr val="B5C1E2"/>
            </a:outerShdw>
          </a:effectLst>
        </p:spPr>
        <p:txBody>
          <a:bodyPr lIns="45719" rIns="45719"/>
          <a:lstStyle/>
          <a:p>
            <a:endParaRPr/>
          </a:p>
        </p:txBody>
      </p:sp>
      <p:sp>
        <p:nvSpPr>
          <p:cNvPr id="538" name="Text 10"/>
          <p:cNvSpPr txBox="1"/>
          <p:nvPr/>
        </p:nvSpPr>
        <p:spPr>
          <a:xfrm>
            <a:off x="10569772" y="2673548"/>
            <a:ext cx="161027" cy="2746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100"/>
              </a:lnSpc>
              <a:defRPr sz="2100">
                <a:latin typeface="Outfit Medium"/>
                <a:ea typeface="Outfit Medium"/>
                <a:cs typeface="Outfit Medium"/>
                <a:sym typeface="Outfit Medium"/>
              </a:defRPr>
            </a:lvl1pPr>
          </a:lstStyle>
          <a:p>
            <a:r>
              <a:t>2</a:t>
            </a:r>
          </a:p>
        </p:txBody>
      </p:sp>
      <p:sp>
        <p:nvSpPr>
          <p:cNvPr id="539" name="Text 11"/>
          <p:cNvSpPr txBox="1"/>
          <p:nvPr/>
        </p:nvSpPr>
        <p:spPr>
          <a:xfrm>
            <a:off x="7606665" y="3293031"/>
            <a:ext cx="1728726" cy="2731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200"/>
              </a:lnSpc>
              <a:defRPr sz="1700">
                <a:solidFill>
                  <a:srgbClr val="666666"/>
                </a:solidFill>
                <a:latin typeface="Outfit Medium"/>
                <a:ea typeface="Outfit Medium"/>
                <a:cs typeface="Outfit Medium"/>
                <a:sym typeface="Outfit Medium"/>
              </a:defRPr>
            </a:lvl1pPr>
          </a:lstStyle>
          <a:p>
            <a:r>
              <a:t>Impatto Operativo</a:t>
            </a:r>
          </a:p>
        </p:txBody>
      </p:sp>
      <p:sp>
        <p:nvSpPr>
          <p:cNvPr id="540" name="Text 12"/>
          <p:cNvSpPr txBox="1"/>
          <p:nvPr/>
        </p:nvSpPr>
        <p:spPr>
          <a:xfrm>
            <a:off x="7606665" y="3680340"/>
            <a:ext cx="6194942" cy="8232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200"/>
              </a:lnSpc>
              <a:defRPr sz="1400">
                <a:solidFill>
                  <a:srgbClr val="666666"/>
                </a:solidFill>
                <a:latin typeface="IBM Plex Sans"/>
                <a:ea typeface="IBM Plex Sans"/>
                <a:cs typeface="IBM Plex Sans"/>
                <a:sym typeface="IBM Plex Sans"/>
              </a:defRPr>
            </a:lvl1pPr>
          </a:lstStyle>
          <a:p>
            <a:r>
              <a:t>Analizzare se l'accomodamento compromette significativamente l'efficienza operativa, la sicurezza o la qualità del lavoro, considerando anche possibili riorganizzazioni.</a:t>
            </a:r>
          </a:p>
        </p:txBody>
      </p:sp>
      <p:sp>
        <p:nvSpPr>
          <p:cNvPr id="541" name="Shape 13"/>
          <p:cNvSpPr/>
          <p:nvPr/>
        </p:nvSpPr>
        <p:spPr>
          <a:xfrm>
            <a:off x="626864" y="4920734"/>
            <a:ext cx="6598802" cy="2187894"/>
          </a:xfrm>
          <a:prstGeom prst="roundRect">
            <a:avLst>
              <a:gd name="adj" fmla="val 7368"/>
            </a:avLst>
          </a:prstGeom>
          <a:solidFill>
            <a:srgbClr val="FFFFFF">
              <a:alpha val="95000"/>
            </a:srgbClr>
          </a:solidFill>
          <a:ln w="22860">
            <a:solidFill>
              <a:srgbClr val="B5C1E2"/>
            </a:solidFill>
          </a:ln>
          <a:effectLst>
            <a:outerShdw dist="16510" dir="2700000" rotWithShape="0">
              <a:srgbClr val="B5C1E2"/>
            </a:outerShdw>
          </a:effectLst>
        </p:spPr>
        <p:txBody>
          <a:bodyPr lIns="45719" rIns="45719"/>
          <a:lstStyle/>
          <a:p>
            <a:endParaRPr/>
          </a:p>
        </p:txBody>
      </p:sp>
      <p:sp>
        <p:nvSpPr>
          <p:cNvPr id="542" name="Shape 14"/>
          <p:cNvSpPr/>
          <p:nvPr/>
        </p:nvSpPr>
        <p:spPr>
          <a:xfrm>
            <a:off x="649724" y="4943593"/>
            <a:ext cx="6553081" cy="537331"/>
          </a:xfrm>
          <a:prstGeom prst="roundRect">
            <a:avLst>
              <a:gd name="adj" fmla="val 24898"/>
            </a:avLst>
          </a:prstGeom>
          <a:solidFill>
            <a:srgbClr val="CFDBFC"/>
          </a:solidFill>
          <a:ln w="12700">
            <a:miter lim="400000"/>
          </a:ln>
          <a:effectLst>
            <a:outerShdw dist="16510" dir="2700000" rotWithShape="0">
              <a:srgbClr val="B5C1E2"/>
            </a:outerShdw>
          </a:effectLst>
        </p:spPr>
        <p:txBody>
          <a:bodyPr lIns="45719" rIns="45719"/>
          <a:lstStyle/>
          <a:p>
            <a:endParaRPr/>
          </a:p>
        </p:txBody>
      </p:sp>
      <p:sp>
        <p:nvSpPr>
          <p:cNvPr id="543" name="Text 15"/>
          <p:cNvSpPr txBox="1"/>
          <p:nvPr/>
        </p:nvSpPr>
        <p:spPr>
          <a:xfrm>
            <a:off x="3791901" y="5040510"/>
            <a:ext cx="161027" cy="2746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100"/>
              </a:lnSpc>
              <a:defRPr sz="2100">
                <a:latin typeface="Outfit Medium"/>
                <a:ea typeface="Outfit Medium"/>
                <a:cs typeface="Outfit Medium"/>
                <a:sym typeface="Outfit Medium"/>
              </a:defRPr>
            </a:lvl1pPr>
          </a:lstStyle>
          <a:p>
            <a:r>
              <a:t>3</a:t>
            </a:r>
          </a:p>
        </p:txBody>
      </p:sp>
      <p:sp>
        <p:nvSpPr>
          <p:cNvPr id="544" name="Text 16"/>
          <p:cNvSpPr txBox="1"/>
          <p:nvPr/>
        </p:nvSpPr>
        <p:spPr>
          <a:xfrm>
            <a:off x="828794" y="5659992"/>
            <a:ext cx="1128676" cy="2731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200"/>
              </a:lnSpc>
              <a:defRPr sz="1700">
                <a:solidFill>
                  <a:srgbClr val="666666"/>
                </a:solidFill>
                <a:latin typeface="Outfit Medium"/>
                <a:ea typeface="Outfit Medium"/>
                <a:cs typeface="Outfit Medium"/>
                <a:sym typeface="Outfit Medium"/>
              </a:defRPr>
            </a:lvl1pPr>
          </a:lstStyle>
          <a:p>
            <a:r>
              <a:t>Temporalità</a:t>
            </a:r>
          </a:p>
        </p:txBody>
      </p:sp>
      <p:sp>
        <p:nvSpPr>
          <p:cNvPr id="545" name="Text 17"/>
          <p:cNvSpPr txBox="1"/>
          <p:nvPr/>
        </p:nvSpPr>
        <p:spPr>
          <a:xfrm>
            <a:off x="828793" y="6047302"/>
            <a:ext cx="6194943" cy="5438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200"/>
              </a:lnSpc>
              <a:defRPr sz="1400">
                <a:solidFill>
                  <a:srgbClr val="666666"/>
                </a:solidFill>
                <a:latin typeface="IBM Plex Sans"/>
                <a:ea typeface="IBM Plex Sans"/>
                <a:cs typeface="IBM Plex Sans"/>
                <a:sym typeface="IBM Plex Sans"/>
              </a:defRPr>
            </a:lvl1pPr>
          </a:lstStyle>
          <a:p>
            <a:r>
              <a:t>Valutare i tempi di implementazione e la durata prevista dell'accomodamento, distinguendo tra soluzioni temporanee e permanenti.</a:t>
            </a:r>
          </a:p>
        </p:txBody>
      </p:sp>
      <p:sp>
        <p:nvSpPr>
          <p:cNvPr id="546" name="Shape 18"/>
          <p:cNvSpPr/>
          <p:nvPr/>
        </p:nvSpPr>
        <p:spPr>
          <a:xfrm>
            <a:off x="7404734" y="4920734"/>
            <a:ext cx="6598802" cy="2187894"/>
          </a:xfrm>
          <a:prstGeom prst="roundRect">
            <a:avLst>
              <a:gd name="adj" fmla="val 7368"/>
            </a:avLst>
          </a:prstGeom>
          <a:solidFill>
            <a:srgbClr val="FFFFFF">
              <a:alpha val="95000"/>
            </a:srgbClr>
          </a:solidFill>
          <a:ln w="22860">
            <a:solidFill>
              <a:srgbClr val="B5C1E2"/>
            </a:solidFill>
          </a:ln>
          <a:effectLst>
            <a:outerShdw dist="16510" dir="2700000" rotWithShape="0">
              <a:srgbClr val="B5C1E2"/>
            </a:outerShdw>
          </a:effectLst>
        </p:spPr>
        <p:txBody>
          <a:bodyPr lIns="45719" rIns="45719"/>
          <a:lstStyle/>
          <a:p>
            <a:endParaRPr/>
          </a:p>
        </p:txBody>
      </p:sp>
      <p:sp>
        <p:nvSpPr>
          <p:cNvPr id="547" name="Shape 19"/>
          <p:cNvSpPr/>
          <p:nvPr/>
        </p:nvSpPr>
        <p:spPr>
          <a:xfrm>
            <a:off x="7427594" y="4943593"/>
            <a:ext cx="6553082" cy="537331"/>
          </a:xfrm>
          <a:prstGeom prst="roundRect">
            <a:avLst>
              <a:gd name="adj" fmla="val 24898"/>
            </a:avLst>
          </a:prstGeom>
          <a:solidFill>
            <a:srgbClr val="CFDBFC"/>
          </a:solidFill>
          <a:ln w="12700">
            <a:miter lim="400000"/>
          </a:ln>
          <a:effectLst>
            <a:outerShdw dist="16510" dir="2700000" rotWithShape="0">
              <a:srgbClr val="B5C1E2"/>
            </a:outerShdw>
          </a:effectLst>
        </p:spPr>
        <p:txBody>
          <a:bodyPr lIns="45719" rIns="45719"/>
          <a:lstStyle/>
          <a:p>
            <a:endParaRPr/>
          </a:p>
        </p:txBody>
      </p:sp>
      <p:sp>
        <p:nvSpPr>
          <p:cNvPr id="548" name="Text 20"/>
          <p:cNvSpPr txBox="1"/>
          <p:nvPr/>
        </p:nvSpPr>
        <p:spPr>
          <a:xfrm>
            <a:off x="10569772" y="5040510"/>
            <a:ext cx="161027" cy="2746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100"/>
              </a:lnSpc>
              <a:defRPr sz="2100">
                <a:latin typeface="Outfit Medium"/>
                <a:ea typeface="Outfit Medium"/>
                <a:cs typeface="Outfit Medium"/>
                <a:sym typeface="Outfit Medium"/>
              </a:defRPr>
            </a:lvl1pPr>
          </a:lstStyle>
          <a:p>
            <a:r>
              <a:t>4</a:t>
            </a:r>
          </a:p>
        </p:txBody>
      </p:sp>
      <p:sp>
        <p:nvSpPr>
          <p:cNvPr id="549" name="Text 21"/>
          <p:cNvSpPr txBox="1"/>
          <p:nvPr/>
        </p:nvSpPr>
        <p:spPr>
          <a:xfrm>
            <a:off x="7606665" y="5659992"/>
            <a:ext cx="1745910" cy="2731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200"/>
              </a:lnSpc>
              <a:defRPr sz="1700">
                <a:solidFill>
                  <a:srgbClr val="666666"/>
                </a:solidFill>
                <a:latin typeface="Outfit Medium"/>
                <a:ea typeface="Outfit Medium"/>
                <a:cs typeface="Outfit Medium"/>
                <a:sym typeface="Outfit Medium"/>
              </a:defRPr>
            </a:lvl1pPr>
          </a:lstStyle>
          <a:p>
            <a:r>
              <a:t>Natura dell'Attività</a:t>
            </a:r>
          </a:p>
        </p:txBody>
      </p:sp>
      <p:sp>
        <p:nvSpPr>
          <p:cNvPr id="550" name="Text 22"/>
          <p:cNvSpPr txBox="1"/>
          <p:nvPr/>
        </p:nvSpPr>
        <p:spPr>
          <a:xfrm>
            <a:off x="7606665" y="6047302"/>
            <a:ext cx="6194942" cy="5438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200"/>
              </a:lnSpc>
              <a:defRPr sz="1400">
                <a:solidFill>
                  <a:srgbClr val="666666"/>
                </a:solidFill>
                <a:latin typeface="IBM Plex Sans"/>
                <a:ea typeface="IBM Plex Sans"/>
                <a:cs typeface="IBM Plex Sans"/>
                <a:sym typeface="IBM Plex Sans"/>
              </a:defRPr>
            </a:lvl1pPr>
          </a:lstStyle>
          <a:p>
            <a:r>
              <a:t>Considerare le caratteristiche specifiche del settore e delle mansioni, verificando se esistono requisiti essenziali che non possono essere modificati.</a:t>
            </a:r>
          </a:p>
        </p:txBody>
      </p:sp>
      <p:sp>
        <p:nvSpPr>
          <p:cNvPr id="551" name="Text 23"/>
          <p:cNvSpPr txBox="1"/>
          <p:nvPr/>
        </p:nvSpPr>
        <p:spPr>
          <a:xfrm>
            <a:off x="569991" y="7408995"/>
            <a:ext cx="12327261" cy="2644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200"/>
              </a:lnSpc>
              <a:defRPr sz="1400">
                <a:solidFill>
                  <a:srgbClr val="666666"/>
                </a:solidFill>
                <a:latin typeface="IBM Plex Sans"/>
                <a:ea typeface="IBM Plex Sans"/>
                <a:cs typeface="IBM Plex Sans"/>
                <a:sym typeface="IBM Plex Sans"/>
              </a:defRPr>
            </a:lvl1pPr>
          </a:lstStyle>
          <a:p>
            <a:r>
              <a:t>La Convenzione ONU sui diritti delle persone con disabilità e le direttive europee forniscono parametri interpretativi per questa valutazione di proporzionalità.</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 name="Text 0"/>
          <p:cNvSpPr txBox="1"/>
          <p:nvPr/>
        </p:nvSpPr>
        <p:spPr>
          <a:xfrm>
            <a:off x="718065" y="564593"/>
            <a:ext cx="7790459" cy="6248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5000"/>
              </a:lnSpc>
              <a:defRPr sz="4000">
                <a:solidFill>
                  <a:srgbClr val="3F6FF3"/>
                </a:solidFill>
                <a:latin typeface="Outfit Medium"/>
                <a:ea typeface="Outfit Medium"/>
                <a:cs typeface="Outfit Medium"/>
                <a:sym typeface="Outfit Medium"/>
              </a:defRPr>
            </a:lvl1pPr>
          </a:lstStyle>
          <a:p>
            <a:r>
              <a:t>Soluzioni Concrete per l'Inclusione</a:t>
            </a:r>
          </a:p>
        </p:txBody>
      </p:sp>
      <p:sp>
        <p:nvSpPr>
          <p:cNvPr id="554" name="Text 1"/>
          <p:cNvSpPr txBox="1"/>
          <p:nvPr/>
        </p:nvSpPr>
        <p:spPr>
          <a:xfrm>
            <a:off x="718065" y="1718548"/>
            <a:ext cx="4535886" cy="3748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3000"/>
              </a:lnSpc>
              <a:defRPr sz="2400">
                <a:solidFill>
                  <a:srgbClr val="3F6FF3"/>
                </a:solidFill>
                <a:latin typeface="Outfit Medium"/>
                <a:ea typeface="Outfit Medium"/>
                <a:cs typeface="Outfit Medium"/>
                <a:sym typeface="Outfit Medium"/>
              </a:defRPr>
            </a:lvl1pPr>
          </a:lstStyle>
          <a:p>
            <a:r>
              <a:t>Esempi Pratici di Accomodamenti</a:t>
            </a:r>
          </a:p>
        </p:txBody>
      </p:sp>
      <p:sp>
        <p:nvSpPr>
          <p:cNvPr id="555" name="Text 2"/>
          <p:cNvSpPr txBox="1"/>
          <p:nvPr/>
        </p:nvSpPr>
        <p:spPr>
          <a:xfrm>
            <a:off x="718066" y="2308383"/>
            <a:ext cx="7716323" cy="6182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marL="342900" indent="-342900">
              <a:lnSpc>
                <a:spcPts val="2500"/>
              </a:lnSpc>
              <a:buSzPct val="100000"/>
              <a:buChar char="•"/>
              <a:defRPr sz="1600">
                <a:solidFill>
                  <a:srgbClr val="666666"/>
                </a:solidFill>
                <a:latin typeface="IBM Plex Sans"/>
                <a:ea typeface="IBM Plex Sans"/>
                <a:cs typeface="IBM Plex Sans"/>
                <a:sym typeface="IBM Plex Sans"/>
              </a:defRPr>
            </a:lvl1pPr>
          </a:lstStyle>
          <a:p>
            <a:r>
              <a:t>Postazioni di lavoro ergonomiche con scrivanie regolabili in altezza e sedie specializzate</a:t>
            </a:r>
          </a:p>
        </p:txBody>
      </p:sp>
      <p:sp>
        <p:nvSpPr>
          <p:cNvPr id="556" name="Text 3"/>
          <p:cNvSpPr txBox="1"/>
          <p:nvPr/>
        </p:nvSpPr>
        <p:spPr>
          <a:xfrm>
            <a:off x="718066" y="3036451"/>
            <a:ext cx="6691809" cy="300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500"/>
              </a:lnSpc>
              <a:buSzPct val="100000"/>
              <a:buChar char="•"/>
              <a:defRPr sz="1600">
                <a:solidFill>
                  <a:srgbClr val="666666"/>
                </a:solidFill>
                <a:latin typeface="IBM Plex Sans"/>
                <a:ea typeface="IBM Plex Sans"/>
                <a:cs typeface="IBM Plex Sans"/>
                <a:sym typeface="IBM Plex Sans"/>
              </a:defRPr>
            </a:lvl1pPr>
          </a:lstStyle>
          <a:p>
            <a:r>
              <a:t>Software di lettura schermo e tastiere Braille per lavoratori non vedenti</a:t>
            </a:r>
          </a:p>
        </p:txBody>
      </p:sp>
      <p:sp>
        <p:nvSpPr>
          <p:cNvPr id="557" name="Text 4"/>
          <p:cNvSpPr txBox="1"/>
          <p:nvPr/>
        </p:nvSpPr>
        <p:spPr>
          <a:xfrm>
            <a:off x="718066" y="3436382"/>
            <a:ext cx="4952703" cy="300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500"/>
              </a:lnSpc>
              <a:buSzPct val="100000"/>
              <a:buChar char="•"/>
              <a:defRPr sz="1600">
                <a:solidFill>
                  <a:srgbClr val="666666"/>
                </a:solidFill>
                <a:latin typeface="IBM Plex Sans"/>
                <a:ea typeface="IBM Plex Sans"/>
                <a:cs typeface="IBM Plex Sans"/>
                <a:sym typeface="IBM Plex Sans"/>
              </a:defRPr>
            </a:lvl1pPr>
          </a:lstStyle>
          <a:p>
            <a:r>
              <a:t>Interpreti LIS per riunioni e comunicazioni aziendali</a:t>
            </a:r>
          </a:p>
        </p:txBody>
      </p:sp>
      <p:sp>
        <p:nvSpPr>
          <p:cNvPr id="558" name="Text 5"/>
          <p:cNvSpPr txBox="1"/>
          <p:nvPr/>
        </p:nvSpPr>
        <p:spPr>
          <a:xfrm>
            <a:off x="718066" y="3836313"/>
            <a:ext cx="5753993" cy="300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500"/>
              </a:lnSpc>
              <a:buSzPct val="100000"/>
              <a:buChar char="•"/>
              <a:defRPr sz="1600">
                <a:solidFill>
                  <a:srgbClr val="666666"/>
                </a:solidFill>
                <a:latin typeface="IBM Plex Sans"/>
                <a:ea typeface="IBM Plex Sans"/>
                <a:cs typeface="IBM Plex Sans"/>
                <a:sym typeface="IBM Plex Sans"/>
              </a:defRPr>
            </a:lvl1pPr>
          </a:lstStyle>
          <a:p>
            <a:r>
              <a:t>Orari flessibili o telelavoro o SW per gestire terapie mediche</a:t>
            </a:r>
          </a:p>
        </p:txBody>
      </p:sp>
      <p:sp>
        <p:nvSpPr>
          <p:cNvPr id="559" name="Text 6"/>
          <p:cNvSpPr txBox="1"/>
          <p:nvPr/>
        </p:nvSpPr>
        <p:spPr>
          <a:xfrm>
            <a:off x="718066" y="4236244"/>
            <a:ext cx="6290469" cy="300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500"/>
              </a:lnSpc>
              <a:buSzPct val="100000"/>
              <a:buChar char="•"/>
              <a:defRPr sz="1600">
                <a:solidFill>
                  <a:srgbClr val="666666"/>
                </a:solidFill>
                <a:latin typeface="IBM Plex Sans"/>
                <a:ea typeface="IBM Plex Sans"/>
                <a:cs typeface="IBM Plex Sans"/>
                <a:sym typeface="IBM Plex Sans"/>
              </a:defRPr>
            </a:lvl1pPr>
          </a:lstStyle>
          <a:p>
            <a:r>
              <a:t>Riduzione dell'orario di lavoro con riorganizzazione delle mansioni</a:t>
            </a:r>
          </a:p>
        </p:txBody>
      </p:sp>
      <p:sp>
        <p:nvSpPr>
          <p:cNvPr id="560" name="Text 8"/>
          <p:cNvSpPr txBox="1"/>
          <p:nvPr/>
        </p:nvSpPr>
        <p:spPr>
          <a:xfrm>
            <a:off x="718066" y="5148857"/>
            <a:ext cx="7716323" cy="6182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nSpc>
                <a:spcPts val="2500"/>
              </a:lnSpc>
              <a:defRPr sz="1600">
                <a:solidFill>
                  <a:srgbClr val="666666"/>
                </a:solidFill>
                <a:latin typeface="IBM Plex Sans"/>
                <a:ea typeface="IBM Plex Sans"/>
                <a:cs typeface="IBM Plex Sans"/>
                <a:sym typeface="IBM Plex Sans"/>
              </a:defRPr>
            </a:pPr>
            <a:r>
              <a:t>Ogni soluzione è personalizzata sulle esigenze specifiche, dimostrando che </a:t>
            </a:r>
            <a:r>
              <a:rPr>
                <a:solidFill>
                  <a:srgbClr val="124DF0"/>
                </a:solidFill>
              </a:rPr>
              <a:t>l'inclusione è una questione di creatività organizzativa</a:t>
            </a:r>
            <a:r>
              <a:t>, non di costi insostenibili.</a:t>
            </a:r>
          </a:p>
        </p:txBody>
      </p:sp>
      <p:pic>
        <p:nvPicPr>
          <p:cNvPr id="561" name="Image 0" descr="Image 0"/>
          <p:cNvPicPr>
            <a:picLocks noChangeAspect="1"/>
          </p:cNvPicPr>
          <p:nvPr/>
        </p:nvPicPr>
        <p:blipFill>
          <a:blip r:embed="rId2"/>
          <a:stretch>
            <a:fillRect/>
          </a:stretch>
        </p:blipFill>
        <p:spPr>
          <a:xfrm>
            <a:off x="8942545" y="1744147"/>
            <a:ext cx="512922" cy="512922"/>
          </a:xfrm>
          <a:prstGeom prst="rect">
            <a:avLst/>
          </a:prstGeom>
          <a:ln w="12700">
            <a:miter lim="400000"/>
          </a:ln>
        </p:spPr>
      </p:pic>
      <p:sp>
        <p:nvSpPr>
          <p:cNvPr id="562" name="Text 9"/>
          <p:cNvSpPr txBox="1"/>
          <p:nvPr/>
        </p:nvSpPr>
        <p:spPr>
          <a:xfrm>
            <a:off x="8942545" y="2513527"/>
            <a:ext cx="1227139" cy="312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500"/>
              </a:lnSpc>
              <a:defRPr sz="2000">
                <a:solidFill>
                  <a:srgbClr val="666666"/>
                </a:solidFill>
                <a:latin typeface="Outfit Medium"/>
                <a:ea typeface="Outfit Medium"/>
                <a:cs typeface="Outfit Medium"/>
                <a:sym typeface="Outfit Medium"/>
              </a:defRPr>
            </a:lvl1pPr>
          </a:lstStyle>
          <a:p>
            <a:r>
              <a:t>Tecnologia</a:t>
            </a:r>
          </a:p>
        </p:txBody>
      </p:sp>
      <p:sp>
        <p:nvSpPr>
          <p:cNvPr id="563" name="Text 10"/>
          <p:cNvSpPr txBox="1"/>
          <p:nvPr/>
        </p:nvSpPr>
        <p:spPr>
          <a:xfrm>
            <a:off x="8942545" y="3039188"/>
            <a:ext cx="3276601" cy="300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500"/>
              </a:lnSpc>
              <a:defRPr sz="1600">
                <a:solidFill>
                  <a:srgbClr val="666666"/>
                </a:solidFill>
                <a:latin typeface="IBM Plex Sans"/>
                <a:ea typeface="IBM Plex Sans"/>
                <a:cs typeface="IBM Plex Sans"/>
                <a:sym typeface="IBM Plex Sans"/>
              </a:defRPr>
            </a:lvl1pPr>
          </a:lstStyle>
          <a:p>
            <a:r>
              <a:t>Ausili digitali e software specializzati</a:t>
            </a:r>
          </a:p>
        </p:txBody>
      </p:sp>
      <p:pic>
        <p:nvPicPr>
          <p:cNvPr id="564" name="Image 1" descr="Image 1"/>
          <p:cNvPicPr>
            <a:picLocks noChangeAspect="1"/>
          </p:cNvPicPr>
          <p:nvPr/>
        </p:nvPicPr>
        <p:blipFill>
          <a:blip r:embed="rId3"/>
          <a:stretch>
            <a:fillRect/>
          </a:stretch>
        </p:blipFill>
        <p:spPr>
          <a:xfrm>
            <a:off x="8942545" y="3777615"/>
            <a:ext cx="512922" cy="512922"/>
          </a:xfrm>
          <a:prstGeom prst="rect">
            <a:avLst/>
          </a:prstGeom>
          <a:ln w="12700">
            <a:miter lim="400000"/>
          </a:ln>
        </p:spPr>
      </p:pic>
      <p:sp>
        <p:nvSpPr>
          <p:cNvPr id="565" name="Text 11"/>
          <p:cNvSpPr txBox="1"/>
          <p:nvPr/>
        </p:nvSpPr>
        <p:spPr>
          <a:xfrm>
            <a:off x="8942545" y="4546996"/>
            <a:ext cx="1198365" cy="3124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500"/>
              </a:lnSpc>
              <a:defRPr sz="2000">
                <a:solidFill>
                  <a:srgbClr val="666666"/>
                </a:solidFill>
                <a:latin typeface="Outfit Medium"/>
                <a:ea typeface="Outfit Medium"/>
                <a:cs typeface="Outfit Medium"/>
                <a:sym typeface="Outfit Medium"/>
              </a:defRPr>
            </a:lvl1pPr>
          </a:lstStyle>
          <a:p>
            <a:r>
              <a:t>Flessibilità</a:t>
            </a:r>
          </a:p>
        </p:txBody>
      </p:sp>
      <p:sp>
        <p:nvSpPr>
          <p:cNvPr id="566" name="Text 12"/>
          <p:cNvSpPr txBox="1"/>
          <p:nvPr/>
        </p:nvSpPr>
        <p:spPr>
          <a:xfrm>
            <a:off x="8942545" y="5072657"/>
            <a:ext cx="3152578" cy="300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500"/>
              </a:lnSpc>
              <a:defRPr sz="1600">
                <a:solidFill>
                  <a:srgbClr val="666666"/>
                </a:solidFill>
                <a:latin typeface="IBM Plex Sans"/>
                <a:ea typeface="IBM Plex Sans"/>
                <a:cs typeface="IBM Plex Sans"/>
                <a:sym typeface="IBM Plex Sans"/>
              </a:defRPr>
            </a:lvl1pPr>
          </a:lstStyle>
          <a:p>
            <a:r>
              <a:t>Orari e modalità di lavoro adattabili</a:t>
            </a:r>
          </a:p>
        </p:txBody>
      </p:sp>
      <p:pic>
        <p:nvPicPr>
          <p:cNvPr id="567" name="Image 2" descr="Image 2"/>
          <p:cNvPicPr>
            <a:picLocks noChangeAspect="1"/>
          </p:cNvPicPr>
          <p:nvPr/>
        </p:nvPicPr>
        <p:blipFill>
          <a:blip r:embed="rId4"/>
          <a:stretch>
            <a:fillRect/>
          </a:stretch>
        </p:blipFill>
        <p:spPr>
          <a:xfrm>
            <a:off x="8942545" y="5811082"/>
            <a:ext cx="512922" cy="512922"/>
          </a:xfrm>
          <a:prstGeom prst="rect">
            <a:avLst/>
          </a:prstGeom>
          <a:ln w="12700">
            <a:miter lim="400000"/>
          </a:ln>
        </p:spPr>
      </p:pic>
      <p:sp>
        <p:nvSpPr>
          <p:cNvPr id="568" name="Text 13"/>
          <p:cNvSpPr txBox="1"/>
          <p:nvPr/>
        </p:nvSpPr>
        <p:spPr>
          <a:xfrm>
            <a:off x="8942545" y="6580465"/>
            <a:ext cx="648073" cy="3124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500"/>
              </a:lnSpc>
              <a:defRPr sz="2000">
                <a:solidFill>
                  <a:srgbClr val="666666"/>
                </a:solidFill>
                <a:latin typeface="Outfit Medium"/>
                <a:ea typeface="Outfit Medium"/>
                <a:cs typeface="Outfit Medium"/>
                <a:sym typeface="Outfit Medium"/>
              </a:defRPr>
            </a:lvl1pPr>
          </a:lstStyle>
          <a:p>
            <a:r>
              <a:t>Spazi</a:t>
            </a:r>
          </a:p>
        </p:txBody>
      </p:sp>
      <p:sp>
        <p:nvSpPr>
          <p:cNvPr id="569" name="Text 14"/>
          <p:cNvSpPr txBox="1"/>
          <p:nvPr/>
        </p:nvSpPr>
        <p:spPr>
          <a:xfrm>
            <a:off x="8942545" y="7106125"/>
            <a:ext cx="2870201" cy="300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500"/>
              </a:lnSpc>
              <a:defRPr sz="1600">
                <a:solidFill>
                  <a:srgbClr val="666666"/>
                </a:solidFill>
                <a:latin typeface="IBM Plex Sans"/>
                <a:ea typeface="IBM Plex Sans"/>
                <a:cs typeface="IBM Plex Sans"/>
                <a:sym typeface="IBM Plex Sans"/>
              </a:defRPr>
            </a:lvl1pPr>
          </a:lstStyle>
          <a:p>
            <a:r>
              <a:t>Ambienti accessibili e funzionali</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 name="Text 0"/>
          <p:cNvSpPr txBox="1"/>
          <p:nvPr/>
        </p:nvSpPr>
        <p:spPr>
          <a:xfrm>
            <a:off x="793790" y="2288857"/>
            <a:ext cx="13042822" cy="27974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11100"/>
              </a:lnSpc>
              <a:defRPr sz="8900">
                <a:solidFill>
                  <a:srgbClr val="3F6FF3"/>
                </a:solidFill>
                <a:latin typeface="Outfit Medium"/>
                <a:ea typeface="Outfit Medium"/>
                <a:cs typeface="Outfit Medium"/>
                <a:sym typeface="Outfit Medium"/>
              </a:defRPr>
            </a:lvl1pPr>
          </a:lstStyle>
          <a:p>
            <a:r>
              <a:t>Prospettive Future e Best Practice</a:t>
            </a:r>
          </a:p>
        </p:txBody>
      </p:sp>
      <p:sp>
        <p:nvSpPr>
          <p:cNvPr id="572" name="Text 1"/>
          <p:cNvSpPr txBox="1"/>
          <p:nvPr/>
        </p:nvSpPr>
        <p:spPr>
          <a:xfrm>
            <a:off x="793790" y="5577840"/>
            <a:ext cx="10021900" cy="3341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Guardando avanti: innovazioni, strategie vincenti e la visione di un mondo del lavoro realmente inclusivo.</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Text 0"/>
          <p:cNvSpPr txBox="1"/>
          <p:nvPr/>
        </p:nvSpPr>
        <p:spPr>
          <a:xfrm>
            <a:off x="793789" y="684251"/>
            <a:ext cx="10107936" cy="6873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5500"/>
              </a:lnSpc>
              <a:defRPr sz="4400">
                <a:solidFill>
                  <a:srgbClr val="3F6FF3"/>
                </a:solidFill>
                <a:latin typeface="Outfit Medium"/>
                <a:ea typeface="Outfit Medium"/>
                <a:cs typeface="Outfit Medium"/>
                <a:sym typeface="Outfit Medium"/>
              </a:defRPr>
            </a:lvl1pPr>
          </a:lstStyle>
          <a:p>
            <a:r>
              <a:t>Innovazioni Normative e Sociali nel 2025</a:t>
            </a:r>
          </a:p>
        </p:txBody>
      </p:sp>
      <p:sp>
        <p:nvSpPr>
          <p:cNvPr id="575" name="Shape 1"/>
          <p:cNvSpPr/>
          <p:nvPr/>
        </p:nvSpPr>
        <p:spPr>
          <a:xfrm>
            <a:off x="793790" y="4695943"/>
            <a:ext cx="13042821" cy="30481"/>
          </a:xfrm>
          <a:prstGeom prst="roundRect">
            <a:avLst>
              <a:gd name="adj" fmla="val 50000"/>
            </a:avLst>
          </a:prstGeom>
          <a:solidFill>
            <a:srgbClr val="B5C1E2"/>
          </a:solidFill>
          <a:ln w="12700">
            <a:miter lim="400000"/>
          </a:ln>
        </p:spPr>
        <p:txBody>
          <a:bodyPr lIns="45719" rIns="45719"/>
          <a:lstStyle/>
          <a:p>
            <a:endParaRPr/>
          </a:p>
        </p:txBody>
      </p:sp>
      <p:sp>
        <p:nvSpPr>
          <p:cNvPr id="576" name="Shape 2"/>
          <p:cNvSpPr/>
          <p:nvPr/>
        </p:nvSpPr>
        <p:spPr>
          <a:xfrm>
            <a:off x="3301960" y="4015502"/>
            <a:ext cx="30481" cy="680443"/>
          </a:xfrm>
          <a:prstGeom prst="roundRect">
            <a:avLst>
              <a:gd name="adj" fmla="val 50000"/>
            </a:avLst>
          </a:prstGeom>
          <a:solidFill>
            <a:srgbClr val="B5C1E2"/>
          </a:solidFill>
          <a:ln w="12700">
            <a:miter lim="400000"/>
          </a:ln>
        </p:spPr>
        <p:txBody>
          <a:bodyPr lIns="45719" rIns="45719"/>
          <a:lstStyle/>
          <a:p>
            <a:endParaRPr/>
          </a:p>
        </p:txBody>
      </p:sp>
      <p:sp>
        <p:nvSpPr>
          <p:cNvPr id="577" name="Shape 3"/>
          <p:cNvSpPr/>
          <p:nvPr/>
        </p:nvSpPr>
        <p:spPr>
          <a:xfrm>
            <a:off x="3062048" y="4440792"/>
            <a:ext cx="510303" cy="510303"/>
          </a:xfrm>
          <a:prstGeom prst="roundRect">
            <a:avLst>
              <a:gd name="adj" fmla="val 40005"/>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578" name="Text 4"/>
          <p:cNvSpPr txBox="1"/>
          <p:nvPr/>
        </p:nvSpPr>
        <p:spPr>
          <a:xfrm>
            <a:off x="3219030" y="4483298"/>
            <a:ext cx="196342" cy="3401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600"/>
              </a:lnSpc>
              <a:defRPr sz="2600">
                <a:latin typeface="Outfit Medium"/>
                <a:ea typeface="Outfit Medium"/>
                <a:cs typeface="Outfit Medium"/>
                <a:sym typeface="Outfit Medium"/>
              </a:defRPr>
            </a:lvl1pPr>
          </a:lstStyle>
          <a:p>
            <a:r>
              <a:t>1</a:t>
            </a:r>
          </a:p>
        </p:txBody>
      </p:sp>
      <p:sp>
        <p:nvSpPr>
          <p:cNvPr id="579" name="Text 5"/>
          <p:cNvSpPr txBox="1"/>
          <p:nvPr/>
        </p:nvSpPr>
        <p:spPr>
          <a:xfrm>
            <a:off x="1501562" y="1846658"/>
            <a:ext cx="3631395" cy="3385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700"/>
              </a:lnSpc>
              <a:defRPr sz="2200">
                <a:solidFill>
                  <a:srgbClr val="666666"/>
                </a:solidFill>
                <a:latin typeface="Outfit Medium"/>
                <a:ea typeface="Outfit Medium"/>
                <a:cs typeface="Outfit Medium"/>
                <a:sym typeface="Outfit Medium"/>
              </a:defRPr>
            </a:lvl1pPr>
          </a:lstStyle>
          <a:p>
            <a:r>
              <a:t>Evoluzione Giurisprudenziale</a:t>
            </a:r>
          </a:p>
        </p:txBody>
      </p:sp>
      <p:sp>
        <p:nvSpPr>
          <p:cNvPr id="580" name="Text 6"/>
          <p:cNvSpPr txBox="1"/>
          <p:nvPr/>
        </p:nvSpPr>
        <p:spPr>
          <a:xfrm>
            <a:off x="1020604" y="2337078"/>
            <a:ext cx="4593312" cy="1400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lnSpc>
                <a:spcPts val="2800"/>
              </a:lnSpc>
              <a:defRPr sz="1700">
                <a:solidFill>
                  <a:srgbClr val="666666"/>
                </a:solidFill>
                <a:latin typeface="IBM Plex Sans"/>
                <a:ea typeface="IBM Plex Sans"/>
                <a:cs typeface="IBM Plex Sans"/>
                <a:sym typeface="IBM Plex Sans"/>
              </a:defRPr>
            </a:lvl1pPr>
          </a:lstStyle>
          <a:p>
            <a:r>
              <a:t>Crescente attenzione da parte di tribunali e Cassazione al tema degli accomodamenti, con sentenze sempre più orientate alla tutela sostanziale dei diritti.</a:t>
            </a:r>
          </a:p>
        </p:txBody>
      </p:sp>
      <p:sp>
        <p:nvSpPr>
          <p:cNvPr id="581" name="Shape 7"/>
          <p:cNvSpPr/>
          <p:nvPr/>
        </p:nvSpPr>
        <p:spPr>
          <a:xfrm>
            <a:off x="5967293" y="4695943"/>
            <a:ext cx="30481" cy="680443"/>
          </a:xfrm>
          <a:prstGeom prst="roundRect">
            <a:avLst>
              <a:gd name="adj" fmla="val 50000"/>
            </a:avLst>
          </a:prstGeom>
          <a:solidFill>
            <a:srgbClr val="B5C1E2"/>
          </a:solidFill>
          <a:ln w="12700">
            <a:miter lim="400000"/>
          </a:ln>
        </p:spPr>
        <p:txBody>
          <a:bodyPr lIns="45719" rIns="45719"/>
          <a:lstStyle/>
          <a:p>
            <a:endParaRPr/>
          </a:p>
        </p:txBody>
      </p:sp>
      <p:sp>
        <p:nvSpPr>
          <p:cNvPr id="582" name="Shape 8"/>
          <p:cNvSpPr/>
          <p:nvPr/>
        </p:nvSpPr>
        <p:spPr>
          <a:xfrm>
            <a:off x="5727382" y="4440792"/>
            <a:ext cx="510303" cy="510303"/>
          </a:xfrm>
          <a:prstGeom prst="roundRect">
            <a:avLst>
              <a:gd name="adj" fmla="val 40005"/>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583" name="Text 9"/>
          <p:cNvSpPr txBox="1"/>
          <p:nvPr/>
        </p:nvSpPr>
        <p:spPr>
          <a:xfrm>
            <a:off x="5884363" y="4483298"/>
            <a:ext cx="196342" cy="3401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600"/>
              </a:lnSpc>
              <a:defRPr sz="2600">
                <a:latin typeface="Outfit Medium"/>
                <a:ea typeface="Outfit Medium"/>
                <a:cs typeface="Outfit Medium"/>
                <a:sym typeface="Outfit Medium"/>
              </a:defRPr>
            </a:lvl1pPr>
          </a:lstStyle>
          <a:p>
            <a:r>
              <a:t>2</a:t>
            </a:r>
          </a:p>
        </p:txBody>
      </p:sp>
      <p:sp>
        <p:nvSpPr>
          <p:cNvPr id="584" name="Text 10"/>
          <p:cNvSpPr txBox="1"/>
          <p:nvPr/>
        </p:nvSpPr>
        <p:spPr>
          <a:xfrm>
            <a:off x="4515881" y="5603199"/>
            <a:ext cx="2933304" cy="3385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700"/>
              </a:lnSpc>
              <a:defRPr sz="2200">
                <a:solidFill>
                  <a:srgbClr val="666666"/>
                </a:solidFill>
                <a:latin typeface="Outfit Medium"/>
                <a:ea typeface="Outfit Medium"/>
                <a:cs typeface="Outfit Medium"/>
                <a:sym typeface="Outfit Medium"/>
              </a:defRPr>
            </a:lvl1pPr>
          </a:lstStyle>
          <a:p>
            <a:r>
              <a:t>Linee Guida Aggiornate</a:t>
            </a:r>
          </a:p>
        </p:txBody>
      </p:sp>
      <p:sp>
        <p:nvSpPr>
          <p:cNvPr id="585" name="Text 11"/>
          <p:cNvSpPr txBox="1"/>
          <p:nvPr/>
        </p:nvSpPr>
        <p:spPr>
          <a:xfrm>
            <a:off x="3685818" y="6093619"/>
            <a:ext cx="4593432" cy="1400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lnSpc>
                <a:spcPts val="2800"/>
              </a:lnSpc>
              <a:defRPr sz="1700">
                <a:solidFill>
                  <a:srgbClr val="666666"/>
                </a:solidFill>
                <a:latin typeface="IBM Plex Sans"/>
                <a:ea typeface="IBM Plex Sans"/>
                <a:cs typeface="IBM Plex Sans"/>
                <a:sym typeface="IBM Plex Sans"/>
              </a:defRPr>
            </a:lvl1pPr>
          </a:lstStyle>
          <a:p>
            <a:r>
              <a:t>Pubblicazione di nuove direttive ministeriali sull'accessibilità e l'inclusione lavorativa, con focus su settori specifici e buone pratiche verificate.</a:t>
            </a:r>
          </a:p>
        </p:txBody>
      </p:sp>
      <p:sp>
        <p:nvSpPr>
          <p:cNvPr id="586" name="Shape 12"/>
          <p:cNvSpPr/>
          <p:nvPr/>
        </p:nvSpPr>
        <p:spPr>
          <a:xfrm>
            <a:off x="8632507" y="4015502"/>
            <a:ext cx="30481" cy="680443"/>
          </a:xfrm>
          <a:prstGeom prst="roundRect">
            <a:avLst>
              <a:gd name="adj" fmla="val 50000"/>
            </a:avLst>
          </a:prstGeom>
          <a:solidFill>
            <a:srgbClr val="B5C1E2"/>
          </a:solidFill>
          <a:ln w="12700">
            <a:miter lim="400000"/>
          </a:ln>
        </p:spPr>
        <p:txBody>
          <a:bodyPr lIns="45719" rIns="45719"/>
          <a:lstStyle/>
          <a:p>
            <a:endParaRPr/>
          </a:p>
        </p:txBody>
      </p:sp>
      <p:sp>
        <p:nvSpPr>
          <p:cNvPr id="587" name="Shape 13"/>
          <p:cNvSpPr/>
          <p:nvPr/>
        </p:nvSpPr>
        <p:spPr>
          <a:xfrm>
            <a:off x="8392597" y="4440792"/>
            <a:ext cx="510303" cy="510303"/>
          </a:xfrm>
          <a:prstGeom prst="roundRect">
            <a:avLst>
              <a:gd name="adj" fmla="val 40005"/>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588" name="Text 14"/>
          <p:cNvSpPr txBox="1"/>
          <p:nvPr/>
        </p:nvSpPr>
        <p:spPr>
          <a:xfrm>
            <a:off x="8549577" y="4483298"/>
            <a:ext cx="196342" cy="3401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600"/>
              </a:lnSpc>
              <a:defRPr sz="2600">
                <a:latin typeface="Outfit Medium"/>
                <a:ea typeface="Outfit Medium"/>
                <a:cs typeface="Outfit Medium"/>
                <a:sym typeface="Outfit Medium"/>
              </a:defRPr>
            </a:lvl1pPr>
          </a:lstStyle>
          <a:p>
            <a:r>
              <a:t>3</a:t>
            </a:r>
          </a:p>
        </p:txBody>
      </p:sp>
      <p:sp>
        <p:nvSpPr>
          <p:cNvPr id="589" name="Text 15"/>
          <p:cNvSpPr txBox="1"/>
          <p:nvPr/>
        </p:nvSpPr>
        <p:spPr>
          <a:xfrm>
            <a:off x="7383628" y="1846658"/>
            <a:ext cx="2528119" cy="3385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700"/>
              </a:lnSpc>
              <a:defRPr sz="2200">
                <a:solidFill>
                  <a:srgbClr val="666666"/>
                </a:solidFill>
                <a:latin typeface="Outfit Medium"/>
                <a:ea typeface="Outfit Medium"/>
                <a:cs typeface="Outfit Medium"/>
                <a:sym typeface="Outfit Medium"/>
              </a:defRPr>
            </a:lvl1pPr>
          </a:lstStyle>
          <a:p>
            <a:r>
              <a:t>Diversity &amp; Inclusion</a:t>
            </a:r>
          </a:p>
        </p:txBody>
      </p:sp>
      <p:sp>
        <p:nvSpPr>
          <p:cNvPr id="590" name="Text 16"/>
          <p:cNvSpPr txBox="1"/>
          <p:nvPr/>
        </p:nvSpPr>
        <p:spPr>
          <a:xfrm>
            <a:off x="6351032" y="2337078"/>
            <a:ext cx="4593432" cy="1045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lnSpc>
                <a:spcPts val="2800"/>
              </a:lnSpc>
              <a:defRPr sz="1700">
                <a:solidFill>
                  <a:srgbClr val="666666"/>
                </a:solidFill>
                <a:latin typeface="IBM Plex Sans"/>
                <a:ea typeface="IBM Plex Sans"/>
                <a:cs typeface="IBM Plex Sans"/>
                <a:sym typeface="IBM Plex Sans"/>
              </a:defRPr>
            </a:lvl1pPr>
          </a:lstStyle>
          <a:p>
            <a:r>
              <a:t>Integrazione degli accomodamenti ragionevoli nelle politiche aziendali di D&amp;I, con approcci olistici che valorizzano tutte le diversità.</a:t>
            </a:r>
          </a:p>
        </p:txBody>
      </p:sp>
      <p:sp>
        <p:nvSpPr>
          <p:cNvPr id="591" name="Shape 17"/>
          <p:cNvSpPr/>
          <p:nvPr/>
        </p:nvSpPr>
        <p:spPr>
          <a:xfrm>
            <a:off x="11297840" y="4695943"/>
            <a:ext cx="30481" cy="680443"/>
          </a:xfrm>
          <a:prstGeom prst="roundRect">
            <a:avLst>
              <a:gd name="adj" fmla="val 50000"/>
            </a:avLst>
          </a:prstGeom>
          <a:solidFill>
            <a:srgbClr val="B5C1E2"/>
          </a:solidFill>
          <a:ln w="12700">
            <a:miter lim="400000"/>
          </a:ln>
        </p:spPr>
        <p:txBody>
          <a:bodyPr lIns="45719" rIns="45719"/>
          <a:lstStyle/>
          <a:p>
            <a:endParaRPr/>
          </a:p>
        </p:txBody>
      </p:sp>
      <p:sp>
        <p:nvSpPr>
          <p:cNvPr id="592" name="Shape 18"/>
          <p:cNvSpPr/>
          <p:nvPr/>
        </p:nvSpPr>
        <p:spPr>
          <a:xfrm>
            <a:off x="11057929" y="4440792"/>
            <a:ext cx="510303" cy="510303"/>
          </a:xfrm>
          <a:prstGeom prst="roundRect">
            <a:avLst>
              <a:gd name="adj" fmla="val 40005"/>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593" name="Text 19"/>
          <p:cNvSpPr txBox="1"/>
          <p:nvPr/>
        </p:nvSpPr>
        <p:spPr>
          <a:xfrm>
            <a:off x="11214910" y="4483298"/>
            <a:ext cx="196342" cy="3401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600"/>
              </a:lnSpc>
              <a:defRPr sz="2600">
                <a:latin typeface="Outfit Medium"/>
                <a:ea typeface="Outfit Medium"/>
                <a:cs typeface="Outfit Medium"/>
                <a:sym typeface="Outfit Medium"/>
              </a:defRPr>
            </a:lvl1pPr>
          </a:lstStyle>
          <a:p>
            <a:r>
              <a:t>4</a:t>
            </a:r>
          </a:p>
        </p:txBody>
      </p:sp>
      <p:sp>
        <p:nvSpPr>
          <p:cNvPr id="594" name="Text 20"/>
          <p:cNvSpPr txBox="1"/>
          <p:nvPr/>
        </p:nvSpPr>
        <p:spPr>
          <a:xfrm>
            <a:off x="9738107" y="5603199"/>
            <a:ext cx="3149949" cy="3385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700"/>
              </a:lnSpc>
              <a:defRPr sz="2200">
                <a:solidFill>
                  <a:srgbClr val="666666"/>
                </a:solidFill>
                <a:latin typeface="Outfit Medium"/>
                <a:ea typeface="Outfit Medium"/>
                <a:cs typeface="Outfit Medium"/>
                <a:sym typeface="Outfit Medium"/>
              </a:defRPr>
            </a:lvl1pPr>
          </a:lstStyle>
          <a:p>
            <a:r>
              <a:t>Sensibilizzazione Sociale</a:t>
            </a:r>
          </a:p>
        </p:txBody>
      </p:sp>
      <p:sp>
        <p:nvSpPr>
          <p:cNvPr id="595" name="Text 21"/>
          <p:cNvSpPr txBox="1"/>
          <p:nvPr/>
        </p:nvSpPr>
        <p:spPr>
          <a:xfrm>
            <a:off x="9016365" y="6093619"/>
            <a:ext cx="4593432" cy="1400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lnSpc>
                <a:spcPts val="2800"/>
              </a:lnSpc>
              <a:defRPr sz="1700">
                <a:solidFill>
                  <a:srgbClr val="666666"/>
                </a:solidFill>
                <a:latin typeface="IBM Plex Sans"/>
                <a:ea typeface="IBM Plex Sans"/>
                <a:cs typeface="IBM Plex Sans"/>
                <a:sym typeface="IBM Plex Sans"/>
              </a:defRPr>
            </a:lvl1pPr>
          </a:lstStyle>
          <a:p>
            <a:r>
              <a:t>Maggiore consapevolezza pubblica e aziendale sui diritti delle persone con disabilità, alimentata da campagne mediatiche e testimonianze dirette.</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 name="Text 0"/>
          <p:cNvSpPr txBox="1"/>
          <p:nvPr/>
        </p:nvSpPr>
        <p:spPr>
          <a:xfrm>
            <a:off x="793790" y="910589"/>
            <a:ext cx="5697017" cy="6873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5500"/>
              </a:lnSpc>
              <a:defRPr sz="4400">
                <a:solidFill>
                  <a:srgbClr val="3F6FF3"/>
                </a:solidFill>
                <a:latin typeface="Outfit Medium"/>
                <a:ea typeface="Outfit Medium"/>
                <a:cs typeface="Outfit Medium"/>
                <a:sym typeface="Outfit Medium"/>
              </a:defRPr>
            </a:lvl1pPr>
          </a:lstStyle>
          <a:p>
            <a:r>
              <a:t>Best Practice Aziendali</a:t>
            </a:r>
          </a:p>
        </p:txBody>
      </p:sp>
      <p:sp>
        <p:nvSpPr>
          <p:cNvPr id="598" name="Shape 1"/>
          <p:cNvSpPr/>
          <p:nvPr/>
        </p:nvSpPr>
        <p:spPr>
          <a:xfrm>
            <a:off x="793790" y="2072996"/>
            <a:ext cx="4196358" cy="5245896"/>
          </a:xfrm>
          <a:prstGeom prst="roundRect">
            <a:avLst>
              <a:gd name="adj" fmla="val 4865"/>
            </a:avLst>
          </a:prstGeom>
          <a:solidFill>
            <a:srgbClr val="A2B9F9"/>
          </a:solidFill>
          <a:ln w="7620">
            <a:solidFill>
              <a:srgbClr val="889FDF"/>
            </a:solidFill>
          </a:ln>
          <a:effectLst>
            <a:outerShdw dist="20320" dir="2700000" rotWithShape="0">
              <a:srgbClr val="889FDF"/>
            </a:outerShdw>
          </a:effectLst>
        </p:spPr>
        <p:txBody>
          <a:bodyPr lIns="45719" rIns="45719"/>
          <a:lstStyle/>
          <a:p>
            <a:endParaRPr/>
          </a:p>
        </p:txBody>
      </p:sp>
      <p:sp>
        <p:nvSpPr>
          <p:cNvPr id="599" name="Text 2"/>
          <p:cNvSpPr txBox="1"/>
          <p:nvPr/>
        </p:nvSpPr>
        <p:spPr>
          <a:xfrm>
            <a:off x="1028223" y="2307431"/>
            <a:ext cx="2683918" cy="3385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latin typeface="Outfit Medium"/>
                <a:ea typeface="Outfit Medium"/>
                <a:cs typeface="Outfit Medium"/>
                <a:sym typeface="Outfit Medium"/>
              </a:defRPr>
            </a:lvl1pPr>
          </a:lstStyle>
          <a:p>
            <a:r>
              <a:t>Formazione Continua</a:t>
            </a:r>
          </a:p>
        </p:txBody>
      </p:sp>
      <p:sp>
        <p:nvSpPr>
          <p:cNvPr id="600" name="Text 3"/>
          <p:cNvSpPr txBox="1"/>
          <p:nvPr/>
        </p:nvSpPr>
        <p:spPr>
          <a:xfrm>
            <a:off x="1028223" y="2797849"/>
            <a:ext cx="3727491" cy="1756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latin typeface="IBM Plex Sans"/>
                <a:ea typeface="IBM Plex Sans"/>
                <a:cs typeface="IBM Plex Sans"/>
                <a:sym typeface="IBM Plex Sans"/>
              </a:defRPr>
            </a:lvl1pPr>
          </a:lstStyle>
          <a:p>
            <a:r>
              <a:t>Programmi strutturati su disabilità, accomodamenti e comunicazione inclusiva per manager, HR e tutti i dipendenti. La conoscenza abbatte i pregiudizi.</a:t>
            </a:r>
          </a:p>
        </p:txBody>
      </p:sp>
      <p:sp>
        <p:nvSpPr>
          <p:cNvPr id="601" name="Text 4"/>
          <p:cNvSpPr txBox="1"/>
          <p:nvPr/>
        </p:nvSpPr>
        <p:spPr>
          <a:xfrm>
            <a:off x="1028223" y="4748450"/>
            <a:ext cx="3727491" cy="6897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marL="342900" indent="-342900">
              <a:lnSpc>
                <a:spcPts val="2800"/>
              </a:lnSpc>
              <a:buSzPct val="100000"/>
              <a:buChar char="•"/>
              <a:defRPr sz="1700">
                <a:latin typeface="IBM Plex Sans"/>
                <a:ea typeface="IBM Plex Sans"/>
                <a:cs typeface="IBM Plex Sans"/>
                <a:sym typeface="IBM Plex Sans"/>
              </a:defRPr>
            </a:lvl1pPr>
          </a:lstStyle>
          <a:p>
            <a:r>
              <a:t>Workshop interattivi con testimonianze dirette</a:t>
            </a:r>
          </a:p>
        </p:txBody>
      </p:sp>
      <p:sp>
        <p:nvSpPr>
          <p:cNvPr id="602" name="Text 5"/>
          <p:cNvSpPr txBox="1"/>
          <p:nvPr/>
        </p:nvSpPr>
        <p:spPr>
          <a:xfrm>
            <a:off x="1028223" y="5553550"/>
            <a:ext cx="3727491" cy="3341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marL="342900" indent="-342900">
              <a:lnSpc>
                <a:spcPts val="2800"/>
              </a:lnSpc>
              <a:buSzPct val="100000"/>
              <a:buChar char="•"/>
              <a:defRPr sz="1700">
                <a:latin typeface="IBM Plex Sans"/>
                <a:ea typeface="IBM Plex Sans"/>
                <a:cs typeface="IBM Plex Sans"/>
                <a:sym typeface="IBM Plex Sans"/>
              </a:defRPr>
            </a:lvl1pPr>
          </a:lstStyle>
          <a:p>
            <a:r>
              <a:t>E-learning su normative e pratiche</a:t>
            </a:r>
          </a:p>
        </p:txBody>
      </p:sp>
      <p:sp>
        <p:nvSpPr>
          <p:cNvPr id="603" name="Text 6"/>
          <p:cNvSpPr txBox="1"/>
          <p:nvPr/>
        </p:nvSpPr>
        <p:spPr>
          <a:xfrm>
            <a:off x="1028223" y="6358652"/>
            <a:ext cx="3727491" cy="689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marL="342900" indent="-342900">
              <a:lnSpc>
                <a:spcPts val="2800"/>
              </a:lnSpc>
              <a:buSzPct val="100000"/>
              <a:buChar char="•"/>
              <a:defRPr sz="1700">
                <a:latin typeface="IBM Plex Sans"/>
                <a:ea typeface="IBM Plex Sans"/>
                <a:cs typeface="IBM Plex Sans"/>
                <a:sym typeface="IBM Plex Sans"/>
              </a:defRPr>
            </a:lvl1pPr>
          </a:lstStyle>
          <a:p>
            <a:r>
              <a:t>Aggiornamenti periodici sulle novità legislative</a:t>
            </a:r>
          </a:p>
        </p:txBody>
      </p:sp>
      <p:sp>
        <p:nvSpPr>
          <p:cNvPr id="604" name="Shape 7"/>
          <p:cNvSpPr/>
          <p:nvPr/>
        </p:nvSpPr>
        <p:spPr>
          <a:xfrm>
            <a:off x="5216962" y="2072996"/>
            <a:ext cx="4196358" cy="5245896"/>
          </a:xfrm>
          <a:prstGeom prst="roundRect">
            <a:avLst>
              <a:gd name="adj" fmla="val 4865"/>
            </a:avLst>
          </a:prstGeom>
          <a:solidFill>
            <a:srgbClr val="7095F6"/>
          </a:solidFill>
          <a:ln w="7620">
            <a:solidFill>
              <a:srgbClr val="567BDC"/>
            </a:solidFill>
          </a:ln>
          <a:effectLst>
            <a:outerShdw dist="20320" dir="2700000" rotWithShape="0">
              <a:srgbClr val="567BDC"/>
            </a:outerShdw>
          </a:effectLst>
        </p:spPr>
        <p:txBody>
          <a:bodyPr lIns="45719" rIns="45719"/>
          <a:lstStyle/>
          <a:p>
            <a:endParaRPr/>
          </a:p>
        </p:txBody>
      </p:sp>
      <p:sp>
        <p:nvSpPr>
          <p:cNvPr id="605" name="Text 8"/>
          <p:cNvSpPr txBox="1"/>
          <p:nvPr/>
        </p:nvSpPr>
        <p:spPr>
          <a:xfrm>
            <a:off x="5451395" y="2307431"/>
            <a:ext cx="2466456" cy="3385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latin typeface="Outfit Medium"/>
                <a:ea typeface="Outfit Medium"/>
                <a:cs typeface="Outfit Medium"/>
                <a:sym typeface="Outfit Medium"/>
              </a:defRPr>
            </a:lvl1pPr>
          </a:lstStyle>
          <a:p>
            <a:r>
              <a:t>Comitato Inclusione</a:t>
            </a:r>
          </a:p>
        </p:txBody>
      </p:sp>
      <p:sp>
        <p:nvSpPr>
          <p:cNvPr id="606" name="Text 9"/>
          <p:cNvSpPr txBox="1"/>
          <p:nvPr/>
        </p:nvSpPr>
        <p:spPr>
          <a:xfrm>
            <a:off x="5451395" y="2797849"/>
            <a:ext cx="3727491" cy="14009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latin typeface="IBM Plex Sans"/>
                <a:ea typeface="IBM Plex Sans"/>
                <a:cs typeface="IBM Plex Sans"/>
                <a:sym typeface="IBM Plex Sans"/>
              </a:defRPr>
            </a:lvl1pPr>
          </a:lstStyle>
          <a:p>
            <a:r>
              <a:t>Gruppo multidisciplinare dedicato a gestire richieste di accomodamento, monitorare l'efficacia delle misure e proporre miglioramenti continui.</a:t>
            </a:r>
          </a:p>
        </p:txBody>
      </p:sp>
      <p:sp>
        <p:nvSpPr>
          <p:cNvPr id="607" name="Text 10"/>
          <p:cNvSpPr txBox="1"/>
          <p:nvPr/>
        </p:nvSpPr>
        <p:spPr>
          <a:xfrm>
            <a:off x="5451395" y="4385547"/>
            <a:ext cx="3727491" cy="10453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marL="342900" indent="-342900">
              <a:lnSpc>
                <a:spcPts val="2800"/>
              </a:lnSpc>
              <a:buSzPct val="100000"/>
              <a:buChar char="•"/>
              <a:defRPr sz="1700">
                <a:latin typeface="IBM Plex Sans"/>
                <a:ea typeface="IBM Plex Sans"/>
                <a:cs typeface="IBM Plex Sans"/>
                <a:sym typeface="IBM Plex Sans"/>
              </a:defRPr>
            </a:lvl1pPr>
          </a:lstStyle>
          <a:p>
            <a:r>
              <a:t>Composizione: HR, legale, rappresentanti lavoratori, esperti esterni</a:t>
            </a:r>
          </a:p>
        </p:txBody>
      </p:sp>
      <p:sp>
        <p:nvSpPr>
          <p:cNvPr id="608" name="Text 11"/>
          <p:cNvSpPr txBox="1"/>
          <p:nvPr/>
        </p:nvSpPr>
        <p:spPr>
          <a:xfrm>
            <a:off x="5451395" y="5553550"/>
            <a:ext cx="3727491" cy="6897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marL="342900" indent="-342900">
              <a:lnSpc>
                <a:spcPts val="2800"/>
              </a:lnSpc>
              <a:buSzPct val="100000"/>
              <a:buChar char="•"/>
              <a:defRPr sz="1700">
                <a:latin typeface="IBM Plex Sans"/>
                <a:ea typeface="IBM Plex Sans"/>
                <a:cs typeface="IBM Plex Sans"/>
                <a:sym typeface="IBM Plex Sans"/>
              </a:defRPr>
            </a:lvl1pPr>
          </a:lstStyle>
          <a:p>
            <a:r>
              <a:t>Riunioni mensili e reportistica trimestrale</a:t>
            </a:r>
          </a:p>
        </p:txBody>
      </p:sp>
      <p:sp>
        <p:nvSpPr>
          <p:cNvPr id="609" name="Shape 12"/>
          <p:cNvSpPr/>
          <p:nvPr/>
        </p:nvSpPr>
        <p:spPr>
          <a:xfrm>
            <a:off x="9640133" y="2072996"/>
            <a:ext cx="4196359" cy="5245896"/>
          </a:xfrm>
          <a:prstGeom prst="roundRect">
            <a:avLst>
              <a:gd name="adj" fmla="val 4865"/>
            </a:avLst>
          </a:prstGeom>
          <a:solidFill>
            <a:srgbClr val="406FF4"/>
          </a:solidFill>
          <a:ln w="7620">
            <a:solidFill>
              <a:srgbClr val="5988FF"/>
            </a:solidFill>
          </a:ln>
          <a:effectLst>
            <a:outerShdw dist="20320" dir="2700000" rotWithShape="0">
              <a:srgbClr val="5988FF"/>
            </a:outerShdw>
          </a:effectLst>
        </p:spPr>
        <p:txBody>
          <a:bodyPr lIns="45719" rIns="45719"/>
          <a:lstStyle/>
          <a:p>
            <a:endParaRPr/>
          </a:p>
        </p:txBody>
      </p:sp>
      <p:sp>
        <p:nvSpPr>
          <p:cNvPr id="610" name="Text 13"/>
          <p:cNvSpPr txBox="1"/>
          <p:nvPr/>
        </p:nvSpPr>
        <p:spPr>
          <a:xfrm>
            <a:off x="9874567" y="2307431"/>
            <a:ext cx="3165501" cy="3385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solidFill>
                  <a:srgbClr val="FFFFFF"/>
                </a:solidFill>
                <a:latin typeface="Outfit Medium"/>
                <a:ea typeface="Outfit Medium"/>
                <a:cs typeface="Outfit Medium"/>
                <a:sym typeface="Outfit Medium"/>
              </a:defRPr>
            </a:lvl1pPr>
          </a:lstStyle>
          <a:p>
            <a:r>
              <a:t>Monitoraggio e Revisione</a:t>
            </a:r>
          </a:p>
        </p:txBody>
      </p:sp>
      <p:sp>
        <p:nvSpPr>
          <p:cNvPr id="611" name="Text 14"/>
          <p:cNvSpPr txBox="1"/>
          <p:nvPr/>
        </p:nvSpPr>
        <p:spPr>
          <a:xfrm>
            <a:off x="9874567" y="2797849"/>
            <a:ext cx="3727491" cy="14009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solidFill>
                  <a:srgbClr val="FFFFFF"/>
                </a:solidFill>
                <a:latin typeface="IBM Plex Sans"/>
                <a:ea typeface="IBM Plex Sans"/>
                <a:cs typeface="IBM Plex Sans"/>
                <a:sym typeface="IBM Plex Sans"/>
              </a:defRPr>
            </a:lvl1pPr>
          </a:lstStyle>
          <a:p>
            <a:r>
              <a:t>Sistema strutturato di verifica periodica degli accomodamenti implementati, con metriche di efficacia e satisfaction dei lavoratori coinvolti.</a:t>
            </a:r>
          </a:p>
        </p:txBody>
      </p:sp>
      <p:sp>
        <p:nvSpPr>
          <p:cNvPr id="612" name="Text 15"/>
          <p:cNvSpPr txBox="1"/>
          <p:nvPr/>
        </p:nvSpPr>
        <p:spPr>
          <a:xfrm>
            <a:off x="9874567" y="4748450"/>
            <a:ext cx="3307675" cy="3341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800"/>
              </a:lnSpc>
              <a:buSzPct val="100000"/>
              <a:buChar char="•"/>
              <a:defRPr sz="1700">
                <a:solidFill>
                  <a:srgbClr val="FFFFFF"/>
                </a:solidFill>
                <a:latin typeface="IBM Plex Sans"/>
                <a:ea typeface="IBM Plex Sans"/>
                <a:cs typeface="IBM Plex Sans"/>
                <a:sym typeface="IBM Plex Sans"/>
              </a:defRPr>
            </a:lvl1pPr>
          </a:lstStyle>
          <a:p>
            <a:r>
              <a:t>Survey di feedback semestrale</a:t>
            </a:r>
          </a:p>
        </p:txBody>
      </p:sp>
      <p:sp>
        <p:nvSpPr>
          <p:cNvPr id="613" name="Text 16"/>
          <p:cNvSpPr txBox="1"/>
          <p:nvPr/>
        </p:nvSpPr>
        <p:spPr>
          <a:xfrm>
            <a:off x="9874567" y="5190649"/>
            <a:ext cx="3727491" cy="689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marL="342900" indent="-342900">
              <a:lnSpc>
                <a:spcPts val="2800"/>
              </a:lnSpc>
              <a:buSzPct val="100000"/>
              <a:buChar char="•"/>
              <a:defRPr sz="1700">
                <a:solidFill>
                  <a:srgbClr val="FFFFFF"/>
                </a:solidFill>
                <a:latin typeface="IBM Plex Sans"/>
                <a:ea typeface="IBM Plex Sans"/>
                <a:cs typeface="IBM Plex Sans"/>
                <a:sym typeface="IBM Plex Sans"/>
              </a:defRPr>
            </a:lvl1pPr>
          </a:lstStyle>
          <a:p>
            <a:r>
              <a:t>KPI su tempi di implementazione e successo</a:t>
            </a:r>
          </a:p>
        </p:txBody>
      </p:sp>
      <p:sp>
        <p:nvSpPr>
          <p:cNvPr id="614" name="Text 17"/>
          <p:cNvSpPr txBox="1"/>
          <p:nvPr/>
        </p:nvSpPr>
        <p:spPr>
          <a:xfrm>
            <a:off x="9874567" y="5995749"/>
            <a:ext cx="3727491" cy="689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marL="342900" indent="-342900">
              <a:lnSpc>
                <a:spcPts val="2800"/>
              </a:lnSpc>
              <a:buSzPct val="100000"/>
              <a:buChar char="•"/>
              <a:defRPr sz="1700">
                <a:solidFill>
                  <a:srgbClr val="FFFFFF"/>
                </a:solidFill>
                <a:latin typeface="IBM Plex Sans"/>
                <a:ea typeface="IBM Plex Sans"/>
                <a:cs typeface="IBM Plex Sans"/>
                <a:sym typeface="IBM Plex Sans"/>
              </a:defRPr>
            </a:lvl1pPr>
          </a:lstStyle>
          <a:p>
            <a:r>
              <a:t>Adattamenti tempestivi quando necessario</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Text 0"/>
          <p:cNvSpPr txBox="1"/>
          <p:nvPr/>
        </p:nvSpPr>
        <p:spPr>
          <a:xfrm>
            <a:off x="584359" y="592931"/>
            <a:ext cx="4411068" cy="5100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4100"/>
              </a:lnSpc>
              <a:defRPr sz="3200">
                <a:solidFill>
                  <a:srgbClr val="3F6FF3"/>
                </a:solidFill>
                <a:latin typeface="Outfit Medium"/>
                <a:ea typeface="Outfit Medium"/>
                <a:cs typeface="Outfit Medium"/>
                <a:sym typeface="Outfit Medium"/>
              </a:defRPr>
            </a:lvl1pPr>
          </a:lstStyle>
          <a:p>
            <a:r>
              <a:t>Il Ruolo della Tecnologia</a:t>
            </a:r>
          </a:p>
        </p:txBody>
      </p:sp>
      <p:sp>
        <p:nvSpPr>
          <p:cNvPr id="617" name="Text 1"/>
          <p:cNvSpPr txBox="1"/>
          <p:nvPr/>
        </p:nvSpPr>
        <p:spPr>
          <a:xfrm>
            <a:off x="584358" y="1531977"/>
            <a:ext cx="3746607" cy="2993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400"/>
              </a:lnSpc>
              <a:defRPr sz="1900">
                <a:solidFill>
                  <a:srgbClr val="3F6FF3"/>
                </a:solidFill>
                <a:latin typeface="Outfit Medium"/>
                <a:ea typeface="Outfit Medium"/>
                <a:cs typeface="Outfit Medium"/>
                <a:sym typeface="Outfit Medium"/>
              </a:defRPr>
            </a:lvl1pPr>
          </a:lstStyle>
          <a:p>
            <a:r>
              <a:t>Strumenti Digitali per l'Accessibilità</a:t>
            </a:r>
          </a:p>
        </p:txBody>
      </p:sp>
      <p:sp>
        <p:nvSpPr>
          <p:cNvPr id="618" name="Text 2"/>
          <p:cNvSpPr txBox="1"/>
          <p:nvPr/>
        </p:nvSpPr>
        <p:spPr>
          <a:xfrm>
            <a:off x="584358" y="2012037"/>
            <a:ext cx="5833588" cy="5180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100"/>
              </a:lnSpc>
              <a:defRPr sz="1300">
                <a:solidFill>
                  <a:srgbClr val="666666"/>
                </a:solidFill>
                <a:latin typeface="IBM Plex Sans"/>
                <a:ea typeface="IBM Plex Sans"/>
                <a:cs typeface="IBM Plex Sans"/>
                <a:sym typeface="IBM Plex Sans"/>
              </a:defRPr>
            </a:lvl1pPr>
          </a:lstStyle>
          <a:p>
            <a:r>
              <a:t>La tecnologia è un abilitatore fondamentale dell'inclusione, offrendo soluzioni sempre più sofisticate e personalizzabili.</a:t>
            </a:r>
          </a:p>
        </p:txBody>
      </p:sp>
      <p:sp>
        <p:nvSpPr>
          <p:cNvPr id="619" name="Shape 3"/>
          <p:cNvSpPr/>
          <p:nvPr/>
        </p:nvSpPr>
        <p:spPr>
          <a:xfrm>
            <a:off x="584359" y="2734150"/>
            <a:ext cx="375642" cy="375643"/>
          </a:xfrm>
          <a:prstGeom prst="roundRect">
            <a:avLst>
              <a:gd name="adj" fmla="val 40009"/>
            </a:avLst>
          </a:prstGeom>
          <a:solidFill>
            <a:srgbClr val="CFDBFC"/>
          </a:solidFill>
          <a:ln w="7620">
            <a:solidFill>
              <a:srgbClr val="B5C1E2"/>
            </a:solidFill>
          </a:ln>
          <a:effectLst>
            <a:outerShdw dist="15240" dir="2700000" rotWithShape="0">
              <a:srgbClr val="B5C1E2"/>
            </a:outerShdw>
          </a:effectLst>
        </p:spPr>
        <p:txBody>
          <a:bodyPr lIns="45719" rIns="45719"/>
          <a:lstStyle/>
          <a:p>
            <a:endParaRPr/>
          </a:p>
        </p:txBody>
      </p:sp>
      <p:sp>
        <p:nvSpPr>
          <p:cNvPr id="620" name="Text 4"/>
          <p:cNvSpPr txBox="1"/>
          <p:nvPr/>
        </p:nvSpPr>
        <p:spPr>
          <a:xfrm>
            <a:off x="1126927" y="2791538"/>
            <a:ext cx="2282826" cy="249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000"/>
              </a:lnSpc>
              <a:defRPr sz="1600">
                <a:solidFill>
                  <a:srgbClr val="666666"/>
                </a:solidFill>
                <a:latin typeface="Outfit Medium"/>
                <a:ea typeface="Outfit Medium"/>
                <a:cs typeface="Outfit Medium"/>
                <a:sym typeface="Outfit Medium"/>
              </a:defRPr>
            </a:lvl1pPr>
          </a:lstStyle>
          <a:p>
            <a:r>
              <a:t>Comunicazione Facilitata</a:t>
            </a:r>
          </a:p>
        </p:txBody>
      </p:sp>
      <p:sp>
        <p:nvSpPr>
          <p:cNvPr id="621" name="Text 5"/>
          <p:cNvSpPr txBox="1"/>
          <p:nvPr/>
        </p:nvSpPr>
        <p:spPr>
          <a:xfrm>
            <a:off x="1126926" y="3219331"/>
            <a:ext cx="5291020" cy="5180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100"/>
              </a:lnSpc>
              <a:defRPr sz="1300">
                <a:solidFill>
                  <a:srgbClr val="666666"/>
                </a:solidFill>
                <a:latin typeface="IBM Plex Sans"/>
                <a:ea typeface="IBM Plex Sans"/>
                <a:cs typeface="IBM Plex Sans"/>
                <a:sym typeface="IBM Plex Sans"/>
              </a:defRPr>
            </a:lvl1pPr>
          </a:lstStyle>
          <a:p>
            <a:r>
              <a:t>Piattaforme con sottotitoli automatici, traduzione LIS in tempo reale, e sistemi di videoconferenza accessibili</a:t>
            </a:r>
          </a:p>
        </p:txBody>
      </p:sp>
      <p:sp>
        <p:nvSpPr>
          <p:cNvPr id="622" name="Shape 6"/>
          <p:cNvSpPr/>
          <p:nvPr/>
        </p:nvSpPr>
        <p:spPr>
          <a:xfrm>
            <a:off x="584359" y="4087653"/>
            <a:ext cx="375642" cy="375643"/>
          </a:xfrm>
          <a:prstGeom prst="roundRect">
            <a:avLst>
              <a:gd name="adj" fmla="val 40009"/>
            </a:avLst>
          </a:prstGeom>
          <a:solidFill>
            <a:srgbClr val="CFDBFC"/>
          </a:solidFill>
          <a:ln w="7620">
            <a:solidFill>
              <a:srgbClr val="B5C1E2"/>
            </a:solidFill>
          </a:ln>
          <a:effectLst>
            <a:outerShdw dist="15240" dir="2700000" rotWithShape="0">
              <a:srgbClr val="B5C1E2"/>
            </a:outerShdw>
          </a:effectLst>
        </p:spPr>
        <p:txBody>
          <a:bodyPr lIns="45719" rIns="45719"/>
          <a:lstStyle/>
          <a:p>
            <a:endParaRPr/>
          </a:p>
        </p:txBody>
      </p:sp>
      <p:sp>
        <p:nvSpPr>
          <p:cNvPr id="623" name="Text 7"/>
          <p:cNvSpPr txBox="1"/>
          <p:nvPr/>
        </p:nvSpPr>
        <p:spPr>
          <a:xfrm>
            <a:off x="1126927" y="4145041"/>
            <a:ext cx="2022972" cy="249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000"/>
              </a:lnSpc>
              <a:defRPr sz="1600">
                <a:solidFill>
                  <a:srgbClr val="666666"/>
                </a:solidFill>
                <a:latin typeface="Outfit Medium"/>
                <a:ea typeface="Outfit Medium"/>
                <a:cs typeface="Outfit Medium"/>
                <a:sym typeface="Outfit Medium"/>
              </a:defRPr>
            </a:lvl1pPr>
          </a:lstStyle>
          <a:p>
            <a:r>
              <a:t>Gestione HR Inclusiva</a:t>
            </a:r>
          </a:p>
        </p:txBody>
      </p:sp>
      <p:sp>
        <p:nvSpPr>
          <p:cNvPr id="624" name="Text 8"/>
          <p:cNvSpPr txBox="1"/>
          <p:nvPr/>
        </p:nvSpPr>
        <p:spPr>
          <a:xfrm>
            <a:off x="1126926" y="4572832"/>
            <a:ext cx="5291020" cy="5180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100"/>
              </a:lnSpc>
              <a:defRPr sz="1300">
                <a:solidFill>
                  <a:srgbClr val="666666"/>
                </a:solidFill>
                <a:latin typeface="IBM Plex Sans"/>
                <a:ea typeface="IBM Plex Sans"/>
                <a:cs typeface="IBM Plex Sans"/>
                <a:sym typeface="IBM Plex Sans"/>
              </a:defRPr>
            </a:lvl1pPr>
          </a:lstStyle>
          <a:p>
            <a:r>
              <a:t>Software HRIS con moduli dedicati alla gestione degli accomodamenti, tracking delle richieste e analisi dei dati</a:t>
            </a:r>
          </a:p>
        </p:txBody>
      </p:sp>
      <p:sp>
        <p:nvSpPr>
          <p:cNvPr id="625" name="Shape 9"/>
          <p:cNvSpPr/>
          <p:nvPr/>
        </p:nvSpPr>
        <p:spPr>
          <a:xfrm>
            <a:off x="584359" y="5441155"/>
            <a:ext cx="375642" cy="375643"/>
          </a:xfrm>
          <a:prstGeom prst="roundRect">
            <a:avLst>
              <a:gd name="adj" fmla="val 40009"/>
            </a:avLst>
          </a:prstGeom>
          <a:solidFill>
            <a:srgbClr val="CFDBFC"/>
          </a:solidFill>
          <a:ln w="7620">
            <a:solidFill>
              <a:srgbClr val="B5C1E2"/>
            </a:solidFill>
          </a:ln>
          <a:effectLst>
            <a:outerShdw dist="15240" dir="2700000" rotWithShape="0">
              <a:srgbClr val="B5C1E2"/>
            </a:outerShdw>
          </a:effectLst>
        </p:spPr>
        <p:txBody>
          <a:bodyPr lIns="45719" rIns="45719"/>
          <a:lstStyle/>
          <a:p>
            <a:endParaRPr/>
          </a:p>
        </p:txBody>
      </p:sp>
      <p:sp>
        <p:nvSpPr>
          <p:cNvPr id="626" name="Text 10"/>
          <p:cNvSpPr txBox="1"/>
          <p:nvPr/>
        </p:nvSpPr>
        <p:spPr>
          <a:xfrm>
            <a:off x="1126927" y="5498543"/>
            <a:ext cx="1831281" cy="249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000"/>
              </a:lnSpc>
              <a:defRPr sz="1600">
                <a:solidFill>
                  <a:srgbClr val="666666"/>
                </a:solidFill>
                <a:latin typeface="Outfit Medium"/>
                <a:ea typeface="Outfit Medium"/>
                <a:cs typeface="Outfit Medium"/>
                <a:sym typeface="Outfit Medium"/>
              </a:defRPr>
            </a:lvl1pPr>
          </a:lstStyle>
          <a:p>
            <a:r>
              <a:t>Tecnologie Assistive</a:t>
            </a:r>
          </a:p>
        </p:txBody>
      </p:sp>
      <p:sp>
        <p:nvSpPr>
          <p:cNvPr id="627" name="Text 11"/>
          <p:cNvSpPr txBox="1"/>
          <p:nvPr/>
        </p:nvSpPr>
        <p:spPr>
          <a:xfrm>
            <a:off x="1126926" y="5926335"/>
            <a:ext cx="5291020" cy="5180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100"/>
              </a:lnSpc>
              <a:defRPr sz="1300">
                <a:solidFill>
                  <a:srgbClr val="666666"/>
                </a:solidFill>
                <a:latin typeface="IBM Plex Sans"/>
                <a:ea typeface="IBM Plex Sans"/>
                <a:cs typeface="IBM Plex Sans"/>
                <a:sym typeface="IBM Plex Sans"/>
              </a:defRPr>
            </a:lvl1pPr>
          </a:lstStyle>
          <a:p>
            <a:r>
              <a:t>Screen reader avanzati, sistemi di controllo vocale, tastiere e mouse ergonomici, display braille aggiornabili</a:t>
            </a:r>
          </a:p>
        </p:txBody>
      </p:sp>
      <p:sp>
        <p:nvSpPr>
          <p:cNvPr id="628" name="Text 12"/>
          <p:cNvSpPr txBox="1"/>
          <p:nvPr/>
        </p:nvSpPr>
        <p:spPr>
          <a:xfrm>
            <a:off x="6832996" y="1531977"/>
            <a:ext cx="2118657" cy="2993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400"/>
              </a:lnSpc>
              <a:defRPr sz="1900">
                <a:solidFill>
                  <a:srgbClr val="3F6FF3"/>
                </a:solidFill>
                <a:latin typeface="Outfit Medium"/>
                <a:ea typeface="Outfit Medium"/>
                <a:cs typeface="Outfit Medium"/>
                <a:sym typeface="Outfit Medium"/>
              </a:defRPr>
            </a:lvl1pPr>
          </a:lstStyle>
          <a:p>
            <a:r>
              <a:t>Innovazioni Recenti</a:t>
            </a:r>
          </a:p>
        </p:txBody>
      </p:sp>
      <p:pic>
        <p:nvPicPr>
          <p:cNvPr id="629" name="Image 0" descr="Image 0"/>
          <p:cNvPicPr>
            <a:picLocks noChangeAspect="1"/>
          </p:cNvPicPr>
          <p:nvPr/>
        </p:nvPicPr>
        <p:blipFill>
          <a:blip r:embed="rId2"/>
          <a:stretch>
            <a:fillRect/>
          </a:stretch>
        </p:blipFill>
        <p:spPr>
          <a:xfrm>
            <a:off x="6832996" y="2032873"/>
            <a:ext cx="500897" cy="500896"/>
          </a:xfrm>
          <a:prstGeom prst="rect">
            <a:avLst/>
          </a:prstGeom>
          <a:ln w="12700">
            <a:miter lim="400000"/>
          </a:ln>
        </p:spPr>
      </p:pic>
      <p:sp>
        <p:nvSpPr>
          <p:cNvPr id="630" name="Text 13"/>
          <p:cNvSpPr txBox="1"/>
          <p:nvPr/>
        </p:nvSpPr>
        <p:spPr>
          <a:xfrm>
            <a:off x="6832996" y="2742486"/>
            <a:ext cx="1051720" cy="249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000"/>
              </a:lnSpc>
              <a:defRPr sz="1600">
                <a:solidFill>
                  <a:srgbClr val="666666"/>
                </a:solidFill>
                <a:latin typeface="Outfit Medium"/>
                <a:ea typeface="Outfit Medium"/>
                <a:cs typeface="Outfit Medium"/>
                <a:sym typeface="Outfit Medium"/>
              </a:defRPr>
            </a:lvl1pPr>
          </a:lstStyle>
          <a:p>
            <a:r>
              <a:t>AI Assistiva</a:t>
            </a:r>
          </a:p>
        </p:txBody>
      </p:sp>
      <p:sp>
        <p:nvSpPr>
          <p:cNvPr id="631" name="Text 14"/>
          <p:cNvSpPr txBox="1"/>
          <p:nvPr/>
        </p:nvSpPr>
        <p:spPr>
          <a:xfrm>
            <a:off x="6832996" y="3170277"/>
            <a:ext cx="7220547" cy="5180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100"/>
              </a:lnSpc>
              <a:defRPr sz="1300">
                <a:solidFill>
                  <a:srgbClr val="666666"/>
                </a:solidFill>
                <a:latin typeface="IBM Plex Sans"/>
                <a:ea typeface="IBM Plex Sans"/>
                <a:cs typeface="IBM Plex Sans"/>
                <a:sym typeface="IBM Plex Sans"/>
              </a:defRPr>
            </a:lvl1pPr>
          </a:lstStyle>
          <a:p>
            <a:r>
              <a:t>Intelligenza artificiale per trascrizione automatica, sintesi vocale di qualità e assistenti virtuali personalizzati</a:t>
            </a:r>
          </a:p>
        </p:txBody>
      </p:sp>
      <p:pic>
        <p:nvPicPr>
          <p:cNvPr id="632" name="Image 1" descr="Image 1"/>
          <p:cNvPicPr>
            <a:picLocks noChangeAspect="1"/>
          </p:cNvPicPr>
          <p:nvPr/>
        </p:nvPicPr>
        <p:blipFill>
          <a:blip r:embed="rId3"/>
          <a:stretch>
            <a:fillRect/>
          </a:stretch>
        </p:blipFill>
        <p:spPr>
          <a:xfrm>
            <a:off x="6832996" y="4038600"/>
            <a:ext cx="500897" cy="500896"/>
          </a:xfrm>
          <a:prstGeom prst="rect">
            <a:avLst/>
          </a:prstGeom>
          <a:ln w="12700">
            <a:miter lim="400000"/>
          </a:ln>
        </p:spPr>
      </p:pic>
      <p:sp>
        <p:nvSpPr>
          <p:cNvPr id="633" name="Text 15"/>
          <p:cNvSpPr txBox="1"/>
          <p:nvPr/>
        </p:nvSpPr>
        <p:spPr>
          <a:xfrm>
            <a:off x="6832996" y="4748212"/>
            <a:ext cx="1424683" cy="249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000"/>
              </a:lnSpc>
              <a:defRPr sz="1600">
                <a:solidFill>
                  <a:srgbClr val="666666"/>
                </a:solidFill>
                <a:latin typeface="Outfit Medium"/>
                <a:ea typeface="Outfit Medium"/>
                <a:cs typeface="Outfit Medium"/>
                <a:sym typeface="Outfit Medium"/>
              </a:defRPr>
            </a:lvl1pPr>
          </a:lstStyle>
          <a:p>
            <a:r>
              <a:t>VR per Training</a:t>
            </a:r>
          </a:p>
        </p:txBody>
      </p:sp>
      <p:sp>
        <p:nvSpPr>
          <p:cNvPr id="634" name="Text 16"/>
          <p:cNvSpPr txBox="1"/>
          <p:nvPr/>
        </p:nvSpPr>
        <p:spPr>
          <a:xfrm>
            <a:off x="6832996" y="5176003"/>
            <a:ext cx="7220547" cy="5180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100"/>
              </a:lnSpc>
              <a:defRPr sz="1300">
                <a:solidFill>
                  <a:srgbClr val="666666"/>
                </a:solidFill>
                <a:latin typeface="IBM Plex Sans"/>
                <a:ea typeface="IBM Plex Sans"/>
                <a:cs typeface="IBM Plex Sans"/>
                <a:sym typeface="IBM Plex Sans"/>
              </a:defRPr>
            </a:lvl1pPr>
          </a:lstStyle>
          <a:p>
            <a:r>
              <a:t>Realtà virtuale per formazione immersiva su accessibilità e simulazione di diverse condizioni di disabilità</a:t>
            </a:r>
          </a:p>
        </p:txBody>
      </p:sp>
      <p:pic>
        <p:nvPicPr>
          <p:cNvPr id="635" name="Image 2" descr="Image 2"/>
          <p:cNvPicPr>
            <a:picLocks noChangeAspect="1"/>
          </p:cNvPicPr>
          <p:nvPr/>
        </p:nvPicPr>
        <p:blipFill>
          <a:blip r:embed="rId4"/>
          <a:stretch>
            <a:fillRect/>
          </a:stretch>
        </p:blipFill>
        <p:spPr>
          <a:xfrm>
            <a:off x="6832996" y="6044327"/>
            <a:ext cx="500897" cy="500897"/>
          </a:xfrm>
          <a:prstGeom prst="rect">
            <a:avLst/>
          </a:prstGeom>
          <a:ln w="12700">
            <a:miter lim="400000"/>
          </a:ln>
        </p:spPr>
      </p:pic>
      <p:sp>
        <p:nvSpPr>
          <p:cNvPr id="636" name="Text 17"/>
          <p:cNvSpPr txBox="1"/>
          <p:nvPr/>
        </p:nvSpPr>
        <p:spPr>
          <a:xfrm>
            <a:off x="6832996" y="6753938"/>
            <a:ext cx="1221285" cy="249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000"/>
              </a:lnSpc>
              <a:defRPr sz="1600">
                <a:solidFill>
                  <a:srgbClr val="666666"/>
                </a:solidFill>
                <a:latin typeface="Outfit Medium"/>
                <a:ea typeface="Outfit Medium"/>
                <a:cs typeface="Outfit Medium"/>
                <a:sym typeface="Outfit Medium"/>
              </a:defRPr>
            </a:lvl1pPr>
          </a:lstStyle>
          <a:p>
            <a:r>
              <a:t>App Inclusive</a:t>
            </a:r>
          </a:p>
        </p:txBody>
      </p:sp>
      <p:sp>
        <p:nvSpPr>
          <p:cNvPr id="637" name="Text 18"/>
          <p:cNvSpPr txBox="1"/>
          <p:nvPr/>
        </p:nvSpPr>
        <p:spPr>
          <a:xfrm>
            <a:off x="6832996" y="7181730"/>
            <a:ext cx="7043075" cy="2513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100"/>
              </a:lnSpc>
              <a:defRPr sz="1300">
                <a:solidFill>
                  <a:srgbClr val="666666"/>
                </a:solidFill>
                <a:latin typeface="IBM Plex Sans"/>
                <a:ea typeface="IBM Plex Sans"/>
                <a:cs typeface="IBM Plex Sans"/>
                <a:sym typeface="IBM Plex Sans"/>
              </a:defRPr>
            </a:lvl1pPr>
          </a:lstStyle>
          <a:p>
            <a:r>
              <a:t>Applicazioni mobile per navigazione indoor, identificazione oggetti e comunicazione aumentativa</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9" name="Text 0"/>
          <p:cNvSpPr txBox="1"/>
          <p:nvPr/>
        </p:nvSpPr>
        <p:spPr>
          <a:xfrm>
            <a:off x="689491" y="541733"/>
            <a:ext cx="8368184" cy="5986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4800"/>
              </a:lnSpc>
              <a:defRPr sz="3800">
                <a:solidFill>
                  <a:srgbClr val="3F6FF3"/>
                </a:solidFill>
                <a:latin typeface="Outfit Medium"/>
                <a:ea typeface="Outfit Medium"/>
                <a:cs typeface="Outfit Medium"/>
                <a:sym typeface="Outfit Medium"/>
              </a:defRPr>
            </a:lvl1pPr>
          </a:lstStyle>
          <a:p>
            <a:r>
              <a:t>Tecnologia come Alleato dell'Inclusione</a:t>
            </a:r>
          </a:p>
        </p:txBody>
      </p:sp>
      <p:sp>
        <p:nvSpPr>
          <p:cNvPr id="640" name="Text 1"/>
          <p:cNvSpPr txBox="1"/>
          <p:nvPr/>
        </p:nvSpPr>
        <p:spPr>
          <a:xfrm>
            <a:off x="984885" y="1772959"/>
            <a:ext cx="12956024" cy="5924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400"/>
              </a:lnSpc>
              <a:defRPr sz="1500">
                <a:solidFill>
                  <a:srgbClr val="666666"/>
                </a:solidFill>
                <a:latin typeface="IBM Plex Sans"/>
                <a:ea typeface="IBM Plex Sans"/>
                <a:cs typeface="IBM Plex Sans"/>
                <a:sym typeface="IBM Plex Sans"/>
              </a:defRPr>
            </a:lvl1pPr>
          </a:lstStyle>
          <a:p>
            <a:r>
              <a:t>L'innovazione tecnologica abbatte barriere che un tempo sembravano insormontabili, trasformando l'ambiente di lavoro in uno spazio dove le competenze possono esprimersi pienamente, indipendentemente dalle condizioni fisiche o sensoriali.</a:t>
            </a:r>
          </a:p>
        </p:txBody>
      </p:sp>
      <p:sp>
        <p:nvSpPr>
          <p:cNvPr id="641" name="Shape 2"/>
          <p:cNvSpPr/>
          <p:nvPr/>
        </p:nvSpPr>
        <p:spPr>
          <a:xfrm>
            <a:off x="689491" y="1551383"/>
            <a:ext cx="22861" cy="1073707"/>
          </a:xfrm>
          <a:prstGeom prst="rect">
            <a:avLst/>
          </a:prstGeom>
          <a:solidFill>
            <a:srgbClr val="A2B9F9"/>
          </a:solidFill>
          <a:ln w="12700">
            <a:miter lim="400000"/>
          </a:ln>
        </p:spPr>
        <p:txBody>
          <a:bodyPr lIns="45719" rIns="45719"/>
          <a:lstStyle/>
          <a:p>
            <a:endParaRPr/>
          </a:p>
        </p:txBody>
      </p:sp>
      <p:sp>
        <p:nvSpPr>
          <p:cNvPr id="642" name="Text 3"/>
          <p:cNvSpPr txBox="1"/>
          <p:nvPr/>
        </p:nvSpPr>
        <p:spPr>
          <a:xfrm>
            <a:off x="2326464" y="4127062"/>
            <a:ext cx="978608" cy="4970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3800"/>
              </a:lnSpc>
              <a:defRPr sz="3800">
                <a:solidFill>
                  <a:srgbClr val="666666"/>
                </a:solidFill>
                <a:latin typeface="Outfit Medium"/>
                <a:ea typeface="Outfit Medium"/>
                <a:cs typeface="Outfit Medium"/>
                <a:sym typeface="Outfit Medium"/>
              </a:defRPr>
            </a:lvl1pPr>
          </a:lstStyle>
          <a:p>
            <a:r>
              <a:t>85%</a:t>
            </a:r>
          </a:p>
        </p:txBody>
      </p:sp>
      <p:pic>
        <p:nvPicPr>
          <p:cNvPr id="643" name="Image 0" descr="Image 0"/>
          <p:cNvPicPr>
            <a:picLocks noChangeAspect="1"/>
          </p:cNvPicPr>
          <p:nvPr/>
        </p:nvPicPr>
        <p:blipFill>
          <a:blip r:embed="rId2"/>
          <a:stretch>
            <a:fillRect/>
          </a:stretch>
        </p:blipFill>
        <p:spPr>
          <a:xfrm>
            <a:off x="1338381" y="2895837"/>
            <a:ext cx="2955014" cy="2955014"/>
          </a:xfrm>
          <a:prstGeom prst="rect">
            <a:avLst/>
          </a:prstGeom>
          <a:ln w="12700">
            <a:miter lim="400000"/>
          </a:ln>
        </p:spPr>
      </p:pic>
      <p:sp>
        <p:nvSpPr>
          <p:cNvPr id="644" name="Text 4"/>
          <p:cNvSpPr txBox="1"/>
          <p:nvPr/>
        </p:nvSpPr>
        <p:spPr>
          <a:xfrm>
            <a:off x="1327687" y="6096953"/>
            <a:ext cx="2976521" cy="2993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400"/>
              </a:lnSpc>
              <a:defRPr sz="1900">
                <a:solidFill>
                  <a:srgbClr val="666666"/>
                </a:solidFill>
                <a:latin typeface="Outfit Medium"/>
                <a:ea typeface="Outfit Medium"/>
                <a:cs typeface="Outfit Medium"/>
                <a:sym typeface="Outfit Medium"/>
              </a:defRPr>
            </a:lvl1pPr>
          </a:lstStyle>
          <a:p>
            <a:r>
              <a:t>Miglioramento Performance</a:t>
            </a:r>
          </a:p>
        </p:txBody>
      </p:sp>
      <p:sp>
        <p:nvSpPr>
          <p:cNvPr id="645" name="Text 5"/>
          <p:cNvSpPr txBox="1"/>
          <p:nvPr/>
        </p:nvSpPr>
        <p:spPr>
          <a:xfrm>
            <a:off x="689491" y="6522839"/>
            <a:ext cx="4252913" cy="5924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lnSpc>
                <a:spcPts val="2400"/>
              </a:lnSpc>
              <a:defRPr sz="1500">
                <a:solidFill>
                  <a:srgbClr val="666666"/>
                </a:solidFill>
                <a:latin typeface="IBM Plex Sans"/>
                <a:ea typeface="IBM Plex Sans"/>
                <a:cs typeface="IBM Plex Sans"/>
                <a:sym typeface="IBM Plex Sans"/>
              </a:defRPr>
            </a:lvl1pPr>
          </a:lstStyle>
          <a:p>
            <a:r>
              <a:t>Dei lavoratori con disabilità che utilizzano tecnologie assistive adeguate</a:t>
            </a:r>
          </a:p>
        </p:txBody>
      </p:sp>
      <p:sp>
        <p:nvSpPr>
          <p:cNvPr id="646" name="Text 6"/>
          <p:cNvSpPr txBox="1"/>
          <p:nvPr/>
        </p:nvSpPr>
        <p:spPr>
          <a:xfrm>
            <a:off x="6825718" y="4127062"/>
            <a:ext cx="978608" cy="4970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3800"/>
              </a:lnSpc>
              <a:defRPr sz="3800">
                <a:solidFill>
                  <a:srgbClr val="666666"/>
                </a:solidFill>
                <a:latin typeface="Outfit Medium"/>
                <a:ea typeface="Outfit Medium"/>
                <a:cs typeface="Outfit Medium"/>
                <a:sym typeface="Outfit Medium"/>
              </a:defRPr>
            </a:lvl1pPr>
          </a:lstStyle>
          <a:p>
            <a:r>
              <a:t>73%</a:t>
            </a:r>
          </a:p>
        </p:txBody>
      </p:sp>
      <p:pic>
        <p:nvPicPr>
          <p:cNvPr id="647" name="Image 1" descr="Image 1"/>
          <p:cNvPicPr>
            <a:picLocks noChangeAspect="1"/>
          </p:cNvPicPr>
          <p:nvPr/>
        </p:nvPicPr>
        <p:blipFill>
          <a:blip r:embed="rId3"/>
          <a:stretch>
            <a:fillRect/>
          </a:stretch>
        </p:blipFill>
        <p:spPr>
          <a:xfrm>
            <a:off x="5837633" y="2895837"/>
            <a:ext cx="2955014" cy="2955014"/>
          </a:xfrm>
          <a:prstGeom prst="rect">
            <a:avLst/>
          </a:prstGeom>
          <a:ln w="12700">
            <a:miter lim="400000"/>
          </a:ln>
        </p:spPr>
      </p:pic>
      <p:sp>
        <p:nvSpPr>
          <p:cNvPr id="648" name="Text 7"/>
          <p:cNvSpPr txBox="1"/>
          <p:nvPr/>
        </p:nvSpPr>
        <p:spPr>
          <a:xfrm>
            <a:off x="6463769" y="6096953"/>
            <a:ext cx="1702625" cy="2993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400"/>
              </a:lnSpc>
              <a:defRPr sz="1900">
                <a:solidFill>
                  <a:srgbClr val="666666"/>
                </a:solidFill>
                <a:latin typeface="Outfit Medium"/>
                <a:ea typeface="Outfit Medium"/>
                <a:cs typeface="Outfit Medium"/>
                <a:sym typeface="Outfit Medium"/>
              </a:defRPr>
            </a:lvl1pPr>
          </a:lstStyle>
          <a:p>
            <a:r>
              <a:t>Riduzione Costi</a:t>
            </a:r>
          </a:p>
        </p:txBody>
      </p:sp>
      <p:sp>
        <p:nvSpPr>
          <p:cNvPr id="649" name="Text 8"/>
          <p:cNvSpPr txBox="1"/>
          <p:nvPr/>
        </p:nvSpPr>
        <p:spPr>
          <a:xfrm>
            <a:off x="5188625" y="6522839"/>
            <a:ext cx="4253033" cy="5924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lnSpc>
                <a:spcPts val="2400"/>
              </a:lnSpc>
              <a:defRPr sz="1500">
                <a:solidFill>
                  <a:srgbClr val="666666"/>
                </a:solidFill>
                <a:latin typeface="IBM Plex Sans"/>
                <a:ea typeface="IBM Plex Sans"/>
                <a:cs typeface="IBM Plex Sans"/>
                <a:sym typeface="IBM Plex Sans"/>
              </a:defRPr>
            </a:lvl1pPr>
          </a:lstStyle>
          <a:p>
            <a:r>
              <a:t>Investimento in tecnologia accessibile ripagato entro 2 anni</a:t>
            </a:r>
          </a:p>
        </p:txBody>
      </p:sp>
      <p:sp>
        <p:nvSpPr>
          <p:cNvPr id="650" name="Text 9"/>
          <p:cNvSpPr txBox="1"/>
          <p:nvPr/>
        </p:nvSpPr>
        <p:spPr>
          <a:xfrm>
            <a:off x="11324971" y="4127062"/>
            <a:ext cx="978608" cy="4970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3800"/>
              </a:lnSpc>
              <a:defRPr sz="3800">
                <a:solidFill>
                  <a:srgbClr val="666666"/>
                </a:solidFill>
                <a:latin typeface="Outfit Medium"/>
                <a:ea typeface="Outfit Medium"/>
                <a:cs typeface="Outfit Medium"/>
                <a:sym typeface="Outfit Medium"/>
              </a:defRPr>
            </a:lvl1pPr>
          </a:lstStyle>
          <a:p>
            <a:r>
              <a:t>92%</a:t>
            </a:r>
          </a:p>
        </p:txBody>
      </p:sp>
      <p:pic>
        <p:nvPicPr>
          <p:cNvPr id="651" name="Image 2" descr="Image 2"/>
          <p:cNvPicPr>
            <a:picLocks noChangeAspect="1"/>
          </p:cNvPicPr>
          <p:nvPr/>
        </p:nvPicPr>
        <p:blipFill>
          <a:blip r:embed="rId4"/>
          <a:stretch>
            <a:fillRect/>
          </a:stretch>
        </p:blipFill>
        <p:spPr>
          <a:xfrm>
            <a:off x="10336886" y="2895837"/>
            <a:ext cx="2955013" cy="2955014"/>
          </a:xfrm>
          <a:prstGeom prst="rect">
            <a:avLst/>
          </a:prstGeom>
          <a:ln w="12700">
            <a:miter lim="400000"/>
          </a:ln>
        </p:spPr>
      </p:pic>
      <p:sp>
        <p:nvSpPr>
          <p:cNvPr id="652" name="Text 10"/>
          <p:cNvSpPr txBox="1"/>
          <p:nvPr/>
        </p:nvSpPr>
        <p:spPr>
          <a:xfrm>
            <a:off x="11050033" y="6096953"/>
            <a:ext cx="1528602" cy="2993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400"/>
              </a:lnSpc>
              <a:defRPr sz="1900">
                <a:solidFill>
                  <a:srgbClr val="666666"/>
                </a:solidFill>
                <a:latin typeface="Outfit Medium"/>
                <a:ea typeface="Outfit Medium"/>
                <a:cs typeface="Outfit Medium"/>
                <a:sym typeface="Outfit Medium"/>
              </a:defRPr>
            </a:lvl1pPr>
          </a:lstStyle>
          <a:p>
            <a:r>
              <a:t>Soddisfazione</a:t>
            </a:r>
          </a:p>
        </p:txBody>
      </p:sp>
      <p:sp>
        <p:nvSpPr>
          <p:cNvPr id="653" name="Text 11"/>
          <p:cNvSpPr txBox="1"/>
          <p:nvPr/>
        </p:nvSpPr>
        <p:spPr>
          <a:xfrm>
            <a:off x="9687877" y="6522839"/>
            <a:ext cx="4253033" cy="5924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lnSpc>
                <a:spcPts val="2400"/>
              </a:lnSpc>
              <a:defRPr sz="1500">
                <a:solidFill>
                  <a:srgbClr val="666666"/>
                </a:solidFill>
                <a:latin typeface="IBM Plex Sans"/>
                <a:ea typeface="IBM Plex Sans"/>
                <a:cs typeface="IBM Plex Sans"/>
                <a:sym typeface="IBM Plex Sans"/>
              </a:defRPr>
            </a:lvl1pPr>
          </a:lstStyle>
          <a:p>
            <a:r>
              <a:t>Dei dipendenti in aziende con programmi tecnologici di inclusione</a:t>
            </a:r>
          </a:p>
        </p:txBody>
      </p:sp>
      <p:sp>
        <p:nvSpPr>
          <p:cNvPr id="654" name="Text 12"/>
          <p:cNvSpPr txBox="1"/>
          <p:nvPr/>
        </p:nvSpPr>
        <p:spPr>
          <a:xfrm>
            <a:off x="689491" y="7374969"/>
            <a:ext cx="11480652" cy="2876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p>
            <a:pPr>
              <a:lnSpc>
                <a:spcPts val="2400"/>
              </a:lnSpc>
              <a:defRPr sz="1500">
                <a:solidFill>
                  <a:srgbClr val="666666"/>
                </a:solidFill>
                <a:latin typeface="IBM Plex Sans"/>
                <a:ea typeface="IBM Plex Sans"/>
                <a:cs typeface="IBM Plex Sans"/>
                <a:sym typeface="IBM Plex Sans"/>
              </a:defRPr>
            </a:pPr>
            <a:r>
              <a:t>Dati che dimostrano come </a:t>
            </a:r>
            <a:r>
              <a:rPr>
                <a:solidFill>
                  <a:srgbClr val="124DF0"/>
                </a:solidFill>
              </a:rPr>
              <a:t>investire in accessibilità tecnologica</a:t>
            </a:r>
            <a:r>
              <a:t> sia non solo eticamente giusto, ma anche economicamente vantaggioso.</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Text 0"/>
          <p:cNvSpPr txBox="1"/>
          <p:nvPr/>
        </p:nvSpPr>
        <p:spPr>
          <a:xfrm>
            <a:off x="793790" y="1648658"/>
            <a:ext cx="8804251" cy="687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5500"/>
              </a:lnSpc>
              <a:defRPr sz="4400">
                <a:solidFill>
                  <a:srgbClr val="3F6FF3"/>
                </a:solidFill>
                <a:latin typeface="Outfit Medium"/>
                <a:ea typeface="Outfit Medium"/>
                <a:cs typeface="Outfit Medium"/>
                <a:sym typeface="Outfit Medium"/>
              </a:defRPr>
            </a:lvl1pPr>
          </a:lstStyle>
          <a:p>
            <a:r>
              <a:t>Collaborazione per un Lavoro Equo</a:t>
            </a:r>
          </a:p>
        </p:txBody>
      </p:sp>
      <p:sp>
        <p:nvSpPr>
          <p:cNvPr id="657" name="Text 1"/>
          <p:cNvSpPr txBox="1"/>
          <p:nvPr/>
        </p:nvSpPr>
        <p:spPr>
          <a:xfrm>
            <a:off x="1133950" y="3066216"/>
            <a:ext cx="12702661" cy="6897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"L'inclusione non si costruisce da soli. Serve un'alleanza tra lavoratori, datori di lavoro, rappresentanti sindacali e associazioni per trasformare la normativa in pratica quotidiana e la disabilità in opportunità."</a:t>
            </a:r>
          </a:p>
        </p:txBody>
      </p:sp>
      <p:sp>
        <p:nvSpPr>
          <p:cNvPr id="658" name="Shape 2"/>
          <p:cNvSpPr/>
          <p:nvPr/>
        </p:nvSpPr>
        <p:spPr>
          <a:xfrm>
            <a:off x="793790" y="2811066"/>
            <a:ext cx="30481" cy="1236108"/>
          </a:xfrm>
          <a:prstGeom prst="rect">
            <a:avLst/>
          </a:prstGeom>
          <a:solidFill>
            <a:srgbClr val="A2B9F9"/>
          </a:solidFill>
          <a:ln w="12700">
            <a:miter lim="400000"/>
          </a:ln>
        </p:spPr>
        <p:txBody>
          <a:bodyPr lIns="45719" rIns="45719"/>
          <a:lstStyle/>
          <a:p>
            <a:endParaRPr/>
          </a:p>
        </p:txBody>
      </p:sp>
      <p:pic>
        <p:nvPicPr>
          <p:cNvPr id="659" name="Image 0" descr="Image 0"/>
          <p:cNvPicPr>
            <a:picLocks noChangeAspect="1"/>
          </p:cNvPicPr>
          <p:nvPr/>
        </p:nvPicPr>
        <p:blipFill>
          <a:blip r:embed="rId2"/>
          <a:stretch>
            <a:fillRect/>
          </a:stretch>
        </p:blipFill>
        <p:spPr>
          <a:xfrm>
            <a:off x="793790" y="4302323"/>
            <a:ext cx="226815" cy="283489"/>
          </a:xfrm>
          <a:prstGeom prst="rect">
            <a:avLst/>
          </a:prstGeom>
          <a:ln w="12700">
            <a:miter lim="400000"/>
          </a:ln>
        </p:spPr>
      </p:pic>
      <p:sp>
        <p:nvSpPr>
          <p:cNvPr id="660" name="Shape 3"/>
          <p:cNvSpPr/>
          <p:nvPr/>
        </p:nvSpPr>
        <p:spPr>
          <a:xfrm>
            <a:off x="793790" y="4657368"/>
            <a:ext cx="4196358" cy="30481"/>
          </a:xfrm>
          <a:prstGeom prst="rect">
            <a:avLst/>
          </a:prstGeom>
          <a:solidFill>
            <a:srgbClr val="A2B9F9"/>
          </a:solidFill>
          <a:ln w="12700">
            <a:miter lim="400000"/>
          </a:ln>
        </p:spPr>
        <p:txBody>
          <a:bodyPr lIns="45719" rIns="45719"/>
          <a:lstStyle/>
          <a:p>
            <a:endParaRPr/>
          </a:p>
        </p:txBody>
      </p:sp>
      <p:sp>
        <p:nvSpPr>
          <p:cNvPr id="661" name="Text 4"/>
          <p:cNvSpPr txBox="1"/>
          <p:nvPr/>
        </p:nvSpPr>
        <p:spPr>
          <a:xfrm>
            <a:off x="793789" y="4831674"/>
            <a:ext cx="2233440" cy="3385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solidFill>
                  <a:srgbClr val="666666"/>
                </a:solidFill>
                <a:latin typeface="Outfit Medium"/>
                <a:ea typeface="Outfit Medium"/>
                <a:cs typeface="Outfit Medium"/>
                <a:sym typeface="Outfit Medium"/>
              </a:defRPr>
            </a:lvl1pPr>
          </a:lstStyle>
          <a:p>
            <a:r>
              <a:t>Tavoli Permanenti</a:t>
            </a:r>
          </a:p>
        </p:txBody>
      </p:sp>
      <p:sp>
        <p:nvSpPr>
          <p:cNvPr id="662" name="Text 5"/>
          <p:cNvSpPr txBox="1"/>
          <p:nvPr/>
        </p:nvSpPr>
        <p:spPr>
          <a:xfrm>
            <a:off x="793790" y="5322094"/>
            <a:ext cx="4196358" cy="1045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Incontri regolari tra parti sociali per monitoraggio applicazione normativa e identificazione criticità</a:t>
            </a:r>
          </a:p>
        </p:txBody>
      </p:sp>
      <p:pic>
        <p:nvPicPr>
          <p:cNvPr id="663" name="Image 1" descr="Image 1"/>
          <p:cNvPicPr>
            <a:picLocks noChangeAspect="1"/>
          </p:cNvPicPr>
          <p:nvPr/>
        </p:nvPicPr>
        <p:blipFill>
          <a:blip r:embed="rId3"/>
          <a:stretch>
            <a:fillRect/>
          </a:stretch>
        </p:blipFill>
        <p:spPr>
          <a:xfrm>
            <a:off x="5216962" y="4302323"/>
            <a:ext cx="226815" cy="283489"/>
          </a:xfrm>
          <a:prstGeom prst="rect">
            <a:avLst/>
          </a:prstGeom>
          <a:ln w="12700">
            <a:miter lim="400000"/>
          </a:ln>
        </p:spPr>
      </p:pic>
      <p:sp>
        <p:nvSpPr>
          <p:cNvPr id="664" name="Shape 6"/>
          <p:cNvSpPr/>
          <p:nvPr/>
        </p:nvSpPr>
        <p:spPr>
          <a:xfrm>
            <a:off x="5216962" y="4657368"/>
            <a:ext cx="4196358" cy="30481"/>
          </a:xfrm>
          <a:prstGeom prst="rect">
            <a:avLst/>
          </a:prstGeom>
          <a:solidFill>
            <a:srgbClr val="A2B9F9"/>
          </a:solidFill>
          <a:ln w="12700">
            <a:miter lim="400000"/>
          </a:ln>
        </p:spPr>
        <p:txBody>
          <a:bodyPr lIns="45719" rIns="45719"/>
          <a:lstStyle/>
          <a:p>
            <a:endParaRPr/>
          </a:p>
        </p:txBody>
      </p:sp>
      <p:sp>
        <p:nvSpPr>
          <p:cNvPr id="665" name="Text 7"/>
          <p:cNvSpPr txBox="1"/>
          <p:nvPr/>
        </p:nvSpPr>
        <p:spPr>
          <a:xfrm>
            <a:off x="5216962" y="4831674"/>
            <a:ext cx="3056633" cy="3385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solidFill>
                  <a:srgbClr val="666666"/>
                </a:solidFill>
                <a:latin typeface="Outfit Medium"/>
                <a:ea typeface="Outfit Medium"/>
                <a:cs typeface="Outfit Medium"/>
                <a:sym typeface="Outfit Medium"/>
              </a:defRPr>
            </a:lvl1pPr>
          </a:lstStyle>
          <a:p>
            <a:r>
              <a:t>Contrattazione Collettiva</a:t>
            </a:r>
          </a:p>
        </p:txBody>
      </p:sp>
      <p:sp>
        <p:nvSpPr>
          <p:cNvPr id="666" name="Text 8"/>
          <p:cNvSpPr txBox="1"/>
          <p:nvPr/>
        </p:nvSpPr>
        <p:spPr>
          <a:xfrm>
            <a:off x="5216962" y="5322094"/>
            <a:ext cx="4196358" cy="1045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Inserimento clausole specifiche su accomodamenti nei CCNL e accordi aziendali</a:t>
            </a:r>
          </a:p>
        </p:txBody>
      </p:sp>
      <p:pic>
        <p:nvPicPr>
          <p:cNvPr id="667" name="Image 2" descr="Image 2"/>
          <p:cNvPicPr>
            <a:picLocks noChangeAspect="1"/>
          </p:cNvPicPr>
          <p:nvPr/>
        </p:nvPicPr>
        <p:blipFill>
          <a:blip r:embed="rId4"/>
          <a:stretch>
            <a:fillRect/>
          </a:stretch>
        </p:blipFill>
        <p:spPr>
          <a:xfrm>
            <a:off x="9640133" y="4302323"/>
            <a:ext cx="226815" cy="283489"/>
          </a:xfrm>
          <a:prstGeom prst="rect">
            <a:avLst/>
          </a:prstGeom>
          <a:ln w="12700">
            <a:miter lim="400000"/>
          </a:ln>
        </p:spPr>
      </p:pic>
      <p:sp>
        <p:nvSpPr>
          <p:cNvPr id="668" name="Shape 9"/>
          <p:cNvSpPr/>
          <p:nvPr/>
        </p:nvSpPr>
        <p:spPr>
          <a:xfrm>
            <a:off x="9640133" y="4657368"/>
            <a:ext cx="4196359" cy="30481"/>
          </a:xfrm>
          <a:prstGeom prst="rect">
            <a:avLst/>
          </a:prstGeom>
          <a:solidFill>
            <a:srgbClr val="A2B9F9"/>
          </a:solidFill>
          <a:ln w="12700">
            <a:miter lim="400000"/>
          </a:ln>
        </p:spPr>
        <p:txBody>
          <a:bodyPr lIns="45719" rIns="45719"/>
          <a:lstStyle/>
          <a:p>
            <a:endParaRPr/>
          </a:p>
        </p:txBody>
      </p:sp>
      <p:sp>
        <p:nvSpPr>
          <p:cNvPr id="669" name="Text 10"/>
          <p:cNvSpPr txBox="1"/>
          <p:nvPr/>
        </p:nvSpPr>
        <p:spPr>
          <a:xfrm>
            <a:off x="9640133" y="4831674"/>
            <a:ext cx="2233167" cy="3385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solidFill>
                  <a:srgbClr val="666666"/>
                </a:solidFill>
                <a:latin typeface="Outfit Medium"/>
                <a:ea typeface="Outfit Medium"/>
                <a:cs typeface="Outfit Medium"/>
                <a:sym typeface="Outfit Medium"/>
              </a:defRPr>
            </a:lvl1pPr>
          </a:lstStyle>
          <a:p>
            <a:r>
              <a:t>Obiettivi Condivisi</a:t>
            </a:r>
          </a:p>
        </p:txBody>
      </p:sp>
      <p:sp>
        <p:nvSpPr>
          <p:cNvPr id="670" name="Text 11"/>
          <p:cNvSpPr txBox="1"/>
          <p:nvPr/>
        </p:nvSpPr>
        <p:spPr>
          <a:xfrm>
            <a:off x="9640133" y="5322094"/>
            <a:ext cx="4196359" cy="6897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Definizione di KPI sull'inclusione e impegni verificabili per tutte le parti coinvolte</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 name="Text 0"/>
          <p:cNvSpPr txBox="1"/>
          <p:nvPr/>
        </p:nvSpPr>
        <p:spPr>
          <a:xfrm>
            <a:off x="616744" y="484583"/>
            <a:ext cx="5436556" cy="5361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4300"/>
              </a:lnSpc>
              <a:defRPr sz="3400">
                <a:solidFill>
                  <a:srgbClr val="3F6FF3"/>
                </a:solidFill>
                <a:latin typeface="Outfit Medium"/>
                <a:ea typeface="Outfit Medium"/>
                <a:cs typeface="Outfit Medium"/>
                <a:sym typeface="Outfit Medium"/>
              </a:defRPr>
            </a:lvl1pPr>
          </a:lstStyle>
          <a:p>
            <a:r>
              <a:t>Il Futuro Normativo Europeo</a:t>
            </a:r>
          </a:p>
        </p:txBody>
      </p:sp>
      <p:sp>
        <p:nvSpPr>
          <p:cNvPr id="673" name="Text 1"/>
          <p:cNvSpPr txBox="1"/>
          <p:nvPr/>
        </p:nvSpPr>
        <p:spPr>
          <a:xfrm>
            <a:off x="616743" y="1299566"/>
            <a:ext cx="4367784" cy="3225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600"/>
              </a:lnSpc>
              <a:defRPr sz="2000">
                <a:solidFill>
                  <a:srgbClr val="3F6FF3"/>
                </a:solidFill>
                <a:latin typeface="Outfit Medium"/>
                <a:ea typeface="Outfit Medium"/>
                <a:cs typeface="Outfit Medium"/>
                <a:sym typeface="Outfit Medium"/>
              </a:defRPr>
            </a:lvl1pPr>
          </a:lstStyle>
          <a:p>
            <a:r>
              <a:t>Verso un'Armonizzazione Continentale</a:t>
            </a:r>
          </a:p>
        </p:txBody>
      </p:sp>
      <p:sp>
        <p:nvSpPr>
          <p:cNvPr id="674" name="Text 2"/>
          <p:cNvSpPr txBox="1"/>
          <p:nvPr/>
        </p:nvSpPr>
        <p:spPr>
          <a:xfrm>
            <a:off x="616743" y="1894283"/>
            <a:ext cx="13396914" cy="5408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200"/>
              </a:lnSpc>
              <a:defRPr sz="1300">
                <a:solidFill>
                  <a:srgbClr val="666666"/>
                </a:solidFill>
                <a:latin typeface="IBM Plex Sans"/>
                <a:ea typeface="IBM Plex Sans"/>
                <a:cs typeface="IBM Plex Sans"/>
                <a:sym typeface="IBM Plex Sans"/>
              </a:defRPr>
            </a:lvl1pPr>
          </a:lstStyle>
          <a:p>
            <a:r>
              <a:t>L'Unione Europea sta intensificando gli sforzi per creare un quadro normativo omogeneo e rafforzato sull'accessibilità e gli accomodamenti ragionevoli, con implicazioni significative per il contesto italiano.</a:t>
            </a:r>
          </a:p>
        </p:txBody>
      </p:sp>
      <p:sp>
        <p:nvSpPr>
          <p:cNvPr id="675" name="Shape 3"/>
          <p:cNvSpPr/>
          <p:nvPr/>
        </p:nvSpPr>
        <p:spPr>
          <a:xfrm>
            <a:off x="616743" y="4588073"/>
            <a:ext cx="13396914" cy="22861"/>
          </a:xfrm>
          <a:prstGeom prst="roundRect">
            <a:avLst>
              <a:gd name="adj" fmla="val 50000"/>
            </a:avLst>
          </a:prstGeom>
          <a:solidFill>
            <a:srgbClr val="B5C1E2"/>
          </a:solidFill>
          <a:ln w="12700">
            <a:miter lim="400000"/>
          </a:ln>
        </p:spPr>
        <p:txBody>
          <a:bodyPr lIns="45719" rIns="45719"/>
          <a:lstStyle/>
          <a:p>
            <a:endParaRPr/>
          </a:p>
        </p:txBody>
      </p:sp>
      <p:sp>
        <p:nvSpPr>
          <p:cNvPr id="676" name="Shape 4"/>
          <p:cNvSpPr/>
          <p:nvPr/>
        </p:nvSpPr>
        <p:spPr>
          <a:xfrm>
            <a:off x="3218616" y="4059435"/>
            <a:ext cx="22861" cy="528639"/>
          </a:xfrm>
          <a:prstGeom prst="roundRect">
            <a:avLst>
              <a:gd name="adj" fmla="val 50000"/>
            </a:avLst>
          </a:prstGeom>
          <a:solidFill>
            <a:srgbClr val="B5C1E2"/>
          </a:solidFill>
          <a:ln w="12700">
            <a:miter lim="400000"/>
          </a:ln>
        </p:spPr>
        <p:txBody>
          <a:bodyPr lIns="45719" rIns="45719"/>
          <a:lstStyle/>
          <a:p>
            <a:endParaRPr/>
          </a:p>
        </p:txBody>
      </p:sp>
      <p:sp>
        <p:nvSpPr>
          <p:cNvPr id="677" name="Shape 5"/>
          <p:cNvSpPr/>
          <p:nvPr/>
        </p:nvSpPr>
        <p:spPr>
          <a:xfrm>
            <a:off x="3031807" y="4389833"/>
            <a:ext cx="396479" cy="396479"/>
          </a:xfrm>
          <a:prstGeom prst="roundRect">
            <a:avLst>
              <a:gd name="adj" fmla="val 40000"/>
            </a:avLst>
          </a:prstGeom>
          <a:solidFill>
            <a:srgbClr val="CFDBFC"/>
          </a:solidFill>
          <a:ln w="7620">
            <a:solidFill>
              <a:srgbClr val="B5C1E2"/>
            </a:solidFill>
          </a:ln>
          <a:effectLst>
            <a:outerShdw dist="16510" dir="2700000" rotWithShape="0">
              <a:srgbClr val="B5C1E2"/>
            </a:outerShdw>
          </a:effectLst>
        </p:spPr>
        <p:txBody>
          <a:bodyPr lIns="45719" rIns="45719"/>
          <a:lstStyle/>
          <a:p>
            <a:endParaRPr/>
          </a:p>
        </p:txBody>
      </p:sp>
      <p:sp>
        <p:nvSpPr>
          <p:cNvPr id="678" name="Text 6"/>
          <p:cNvSpPr txBox="1"/>
          <p:nvPr/>
        </p:nvSpPr>
        <p:spPr>
          <a:xfrm>
            <a:off x="3153065" y="4422873"/>
            <a:ext cx="153963" cy="2616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000"/>
              </a:lnSpc>
              <a:defRPr sz="2000">
                <a:latin typeface="Outfit Medium"/>
                <a:ea typeface="Outfit Medium"/>
                <a:cs typeface="Outfit Medium"/>
                <a:sym typeface="Outfit Medium"/>
              </a:defRPr>
            </a:lvl1pPr>
          </a:lstStyle>
          <a:p>
            <a:r>
              <a:t>1</a:t>
            </a:r>
          </a:p>
        </p:txBody>
      </p:sp>
      <p:sp>
        <p:nvSpPr>
          <p:cNvPr id="679" name="Text 7"/>
          <p:cNvSpPr txBox="1"/>
          <p:nvPr/>
        </p:nvSpPr>
        <p:spPr>
          <a:xfrm>
            <a:off x="1963446" y="2656402"/>
            <a:ext cx="2533081" cy="2630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100"/>
              </a:lnSpc>
              <a:defRPr sz="1700">
                <a:solidFill>
                  <a:srgbClr val="666666"/>
                </a:solidFill>
                <a:latin typeface="Outfit Medium"/>
                <a:ea typeface="Outfit Medium"/>
                <a:cs typeface="Outfit Medium"/>
                <a:sym typeface="Outfit Medium"/>
              </a:defRPr>
            </a:lvl1pPr>
          </a:lstStyle>
          <a:p>
            <a:r>
              <a:t>European Accessibility Act</a:t>
            </a:r>
          </a:p>
        </p:txBody>
      </p:sp>
      <p:sp>
        <p:nvSpPr>
          <p:cNvPr id="680" name="Text 8"/>
          <p:cNvSpPr txBox="1"/>
          <p:nvPr/>
        </p:nvSpPr>
        <p:spPr>
          <a:xfrm>
            <a:off x="792955" y="3037402"/>
            <a:ext cx="4874183" cy="5408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lnSpc>
                <a:spcPts val="2200"/>
              </a:lnSpc>
              <a:defRPr sz="1300">
                <a:solidFill>
                  <a:srgbClr val="666666"/>
                </a:solidFill>
                <a:latin typeface="IBM Plex Sans"/>
                <a:ea typeface="IBM Plex Sans"/>
                <a:cs typeface="IBM Plex Sans"/>
                <a:sym typeface="IBM Plex Sans"/>
              </a:defRPr>
            </a:lvl1pPr>
          </a:lstStyle>
          <a:p>
            <a:r>
              <a:t>Direttiva 2019/882 in fase di recepimento completo entro 2025, con standard comuni per prodotti e servizi accessibili.</a:t>
            </a:r>
          </a:p>
        </p:txBody>
      </p:sp>
      <p:sp>
        <p:nvSpPr>
          <p:cNvPr id="681" name="Shape 9"/>
          <p:cNvSpPr/>
          <p:nvPr/>
        </p:nvSpPr>
        <p:spPr>
          <a:xfrm>
            <a:off x="5942052" y="4588073"/>
            <a:ext cx="22861" cy="528639"/>
          </a:xfrm>
          <a:prstGeom prst="roundRect">
            <a:avLst>
              <a:gd name="adj" fmla="val 50000"/>
            </a:avLst>
          </a:prstGeom>
          <a:solidFill>
            <a:srgbClr val="B5C1E2"/>
          </a:solidFill>
          <a:ln w="12700">
            <a:miter lim="400000"/>
          </a:ln>
        </p:spPr>
        <p:txBody>
          <a:bodyPr lIns="45719" rIns="45719"/>
          <a:lstStyle/>
          <a:p>
            <a:endParaRPr/>
          </a:p>
        </p:txBody>
      </p:sp>
      <p:sp>
        <p:nvSpPr>
          <p:cNvPr id="682" name="Shape 10"/>
          <p:cNvSpPr/>
          <p:nvPr/>
        </p:nvSpPr>
        <p:spPr>
          <a:xfrm>
            <a:off x="5755242" y="4389833"/>
            <a:ext cx="396479" cy="396479"/>
          </a:xfrm>
          <a:prstGeom prst="roundRect">
            <a:avLst>
              <a:gd name="adj" fmla="val 40000"/>
            </a:avLst>
          </a:prstGeom>
          <a:solidFill>
            <a:srgbClr val="CFDBFC"/>
          </a:solidFill>
          <a:ln w="7620">
            <a:solidFill>
              <a:srgbClr val="B5C1E2"/>
            </a:solidFill>
          </a:ln>
          <a:effectLst>
            <a:outerShdw dist="16510" dir="2700000" rotWithShape="0">
              <a:srgbClr val="B5C1E2"/>
            </a:outerShdw>
          </a:effectLst>
        </p:spPr>
        <p:txBody>
          <a:bodyPr lIns="45719" rIns="45719"/>
          <a:lstStyle/>
          <a:p>
            <a:endParaRPr/>
          </a:p>
        </p:txBody>
      </p:sp>
      <p:sp>
        <p:nvSpPr>
          <p:cNvPr id="683" name="Text 11"/>
          <p:cNvSpPr txBox="1"/>
          <p:nvPr/>
        </p:nvSpPr>
        <p:spPr>
          <a:xfrm>
            <a:off x="5876500" y="4422873"/>
            <a:ext cx="153964" cy="2616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000"/>
              </a:lnSpc>
              <a:defRPr sz="2000">
                <a:latin typeface="Outfit Medium"/>
                <a:ea typeface="Outfit Medium"/>
                <a:cs typeface="Outfit Medium"/>
                <a:sym typeface="Outfit Medium"/>
              </a:defRPr>
            </a:lvl1pPr>
          </a:lstStyle>
          <a:p>
            <a:r>
              <a:t>2</a:t>
            </a:r>
          </a:p>
        </p:txBody>
      </p:sp>
      <p:sp>
        <p:nvSpPr>
          <p:cNvPr id="684" name="Text 12"/>
          <p:cNvSpPr txBox="1"/>
          <p:nvPr/>
        </p:nvSpPr>
        <p:spPr>
          <a:xfrm>
            <a:off x="4789199" y="5292923"/>
            <a:ext cx="2328566" cy="2630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100"/>
              </a:lnSpc>
              <a:defRPr sz="1700">
                <a:solidFill>
                  <a:srgbClr val="666666"/>
                </a:solidFill>
                <a:latin typeface="Outfit Medium"/>
                <a:ea typeface="Outfit Medium"/>
                <a:cs typeface="Outfit Medium"/>
                <a:sym typeface="Outfit Medium"/>
              </a:defRPr>
            </a:lvl1pPr>
          </a:lstStyle>
          <a:p>
            <a:r>
              <a:t>Nuove Direttive in Arrivo</a:t>
            </a:r>
          </a:p>
        </p:txBody>
      </p:sp>
      <p:sp>
        <p:nvSpPr>
          <p:cNvPr id="685" name="Text 13"/>
          <p:cNvSpPr txBox="1"/>
          <p:nvPr/>
        </p:nvSpPr>
        <p:spPr>
          <a:xfrm>
            <a:off x="3516391" y="5673923"/>
            <a:ext cx="4874183" cy="5408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lnSpc>
                <a:spcPts val="2200"/>
              </a:lnSpc>
              <a:defRPr sz="1300">
                <a:solidFill>
                  <a:srgbClr val="666666"/>
                </a:solidFill>
                <a:latin typeface="IBM Plex Sans"/>
                <a:ea typeface="IBM Plex Sans"/>
                <a:cs typeface="IBM Plex Sans"/>
                <a:sym typeface="IBM Plex Sans"/>
              </a:defRPr>
            </a:lvl1pPr>
          </a:lstStyle>
          <a:p>
            <a:r>
              <a:t>Proposte della Commissione per estendere gli obblighi di accomodamento anche a lavoratori autonomi e microimprese.</a:t>
            </a:r>
          </a:p>
        </p:txBody>
      </p:sp>
      <p:sp>
        <p:nvSpPr>
          <p:cNvPr id="686" name="Shape 14"/>
          <p:cNvSpPr/>
          <p:nvPr/>
        </p:nvSpPr>
        <p:spPr>
          <a:xfrm>
            <a:off x="8665488" y="4059435"/>
            <a:ext cx="22861" cy="528639"/>
          </a:xfrm>
          <a:prstGeom prst="roundRect">
            <a:avLst>
              <a:gd name="adj" fmla="val 50000"/>
            </a:avLst>
          </a:prstGeom>
          <a:solidFill>
            <a:srgbClr val="B5C1E2"/>
          </a:solidFill>
          <a:ln w="12700">
            <a:miter lim="400000"/>
          </a:ln>
        </p:spPr>
        <p:txBody>
          <a:bodyPr lIns="45719" rIns="45719"/>
          <a:lstStyle/>
          <a:p>
            <a:endParaRPr/>
          </a:p>
        </p:txBody>
      </p:sp>
      <p:sp>
        <p:nvSpPr>
          <p:cNvPr id="687" name="Shape 15"/>
          <p:cNvSpPr/>
          <p:nvPr/>
        </p:nvSpPr>
        <p:spPr>
          <a:xfrm>
            <a:off x="8478679" y="4389833"/>
            <a:ext cx="396479" cy="396479"/>
          </a:xfrm>
          <a:prstGeom prst="roundRect">
            <a:avLst>
              <a:gd name="adj" fmla="val 40000"/>
            </a:avLst>
          </a:prstGeom>
          <a:solidFill>
            <a:srgbClr val="CFDBFC"/>
          </a:solidFill>
          <a:ln w="7620">
            <a:solidFill>
              <a:srgbClr val="B5C1E2"/>
            </a:solidFill>
          </a:ln>
          <a:effectLst>
            <a:outerShdw dist="16510" dir="2700000" rotWithShape="0">
              <a:srgbClr val="B5C1E2"/>
            </a:outerShdw>
          </a:effectLst>
        </p:spPr>
        <p:txBody>
          <a:bodyPr lIns="45719" rIns="45719"/>
          <a:lstStyle/>
          <a:p>
            <a:endParaRPr/>
          </a:p>
        </p:txBody>
      </p:sp>
      <p:sp>
        <p:nvSpPr>
          <p:cNvPr id="688" name="Text 16"/>
          <p:cNvSpPr txBox="1"/>
          <p:nvPr/>
        </p:nvSpPr>
        <p:spPr>
          <a:xfrm>
            <a:off x="8599936" y="4422873"/>
            <a:ext cx="153964" cy="2616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000"/>
              </a:lnSpc>
              <a:defRPr sz="2000">
                <a:latin typeface="Outfit Medium"/>
                <a:ea typeface="Outfit Medium"/>
                <a:cs typeface="Outfit Medium"/>
                <a:sym typeface="Outfit Medium"/>
              </a:defRPr>
            </a:lvl1pPr>
          </a:lstStyle>
          <a:p>
            <a:r>
              <a:t>3</a:t>
            </a:r>
          </a:p>
        </p:txBody>
      </p:sp>
      <p:sp>
        <p:nvSpPr>
          <p:cNvPr id="689" name="Text 17"/>
          <p:cNvSpPr txBox="1"/>
          <p:nvPr/>
        </p:nvSpPr>
        <p:spPr>
          <a:xfrm>
            <a:off x="7656534" y="2656402"/>
            <a:ext cx="2040769" cy="2630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100"/>
              </a:lnSpc>
              <a:defRPr sz="1700">
                <a:solidFill>
                  <a:srgbClr val="666666"/>
                </a:solidFill>
                <a:latin typeface="Outfit Medium"/>
                <a:ea typeface="Outfit Medium"/>
                <a:cs typeface="Outfit Medium"/>
                <a:sym typeface="Outfit Medium"/>
              </a:defRPr>
            </a:lvl1pPr>
          </a:lstStyle>
          <a:p>
            <a:r>
              <a:t>Ruolo della Corte UE</a:t>
            </a:r>
          </a:p>
        </p:txBody>
      </p:sp>
      <p:sp>
        <p:nvSpPr>
          <p:cNvPr id="690" name="Text 18"/>
          <p:cNvSpPr txBox="1"/>
          <p:nvPr/>
        </p:nvSpPr>
        <p:spPr>
          <a:xfrm>
            <a:off x="6239828" y="3037402"/>
            <a:ext cx="4874182" cy="5408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lnSpc>
                <a:spcPts val="2200"/>
              </a:lnSpc>
              <a:defRPr sz="1300">
                <a:solidFill>
                  <a:srgbClr val="666666"/>
                </a:solidFill>
                <a:latin typeface="IBM Plex Sans"/>
                <a:ea typeface="IBM Plex Sans"/>
                <a:cs typeface="IBM Plex Sans"/>
                <a:sym typeface="IBM Plex Sans"/>
              </a:defRPr>
            </a:lvl1pPr>
          </a:lstStyle>
          <a:p>
            <a:r>
              <a:t>Giurisprudenza crescente che interpreta estensivamente i diritti di inclusione, con sentenze vincolanti per gli Stati membri.</a:t>
            </a:r>
          </a:p>
        </p:txBody>
      </p:sp>
      <p:sp>
        <p:nvSpPr>
          <p:cNvPr id="691" name="Shape 19"/>
          <p:cNvSpPr/>
          <p:nvPr/>
        </p:nvSpPr>
        <p:spPr>
          <a:xfrm>
            <a:off x="11388922" y="4588073"/>
            <a:ext cx="22861" cy="528639"/>
          </a:xfrm>
          <a:prstGeom prst="roundRect">
            <a:avLst>
              <a:gd name="adj" fmla="val 50000"/>
            </a:avLst>
          </a:prstGeom>
          <a:solidFill>
            <a:srgbClr val="B5C1E2"/>
          </a:solidFill>
          <a:ln w="12700">
            <a:miter lim="400000"/>
          </a:ln>
        </p:spPr>
        <p:txBody>
          <a:bodyPr lIns="45719" rIns="45719"/>
          <a:lstStyle/>
          <a:p>
            <a:endParaRPr/>
          </a:p>
        </p:txBody>
      </p:sp>
      <p:sp>
        <p:nvSpPr>
          <p:cNvPr id="692" name="Shape 20"/>
          <p:cNvSpPr/>
          <p:nvPr/>
        </p:nvSpPr>
        <p:spPr>
          <a:xfrm>
            <a:off x="11202113" y="4389833"/>
            <a:ext cx="396479" cy="396479"/>
          </a:xfrm>
          <a:prstGeom prst="roundRect">
            <a:avLst>
              <a:gd name="adj" fmla="val 40000"/>
            </a:avLst>
          </a:prstGeom>
          <a:solidFill>
            <a:srgbClr val="CFDBFC"/>
          </a:solidFill>
          <a:ln w="7620">
            <a:solidFill>
              <a:srgbClr val="B5C1E2"/>
            </a:solidFill>
          </a:ln>
          <a:effectLst>
            <a:outerShdw dist="16510" dir="2700000" rotWithShape="0">
              <a:srgbClr val="B5C1E2"/>
            </a:outerShdw>
          </a:effectLst>
        </p:spPr>
        <p:txBody>
          <a:bodyPr lIns="45719" rIns="45719"/>
          <a:lstStyle/>
          <a:p>
            <a:endParaRPr/>
          </a:p>
        </p:txBody>
      </p:sp>
      <p:sp>
        <p:nvSpPr>
          <p:cNvPr id="693" name="Text 21"/>
          <p:cNvSpPr txBox="1"/>
          <p:nvPr/>
        </p:nvSpPr>
        <p:spPr>
          <a:xfrm>
            <a:off x="11323372" y="4422873"/>
            <a:ext cx="153964" cy="2616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000"/>
              </a:lnSpc>
              <a:defRPr sz="2000">
                <a:latin typeface="Outfit Medium"/>
                <a:ea typeface="Outfit Medium"/>
                <a:cs typeface="Outfit Medium"/>
                <a:sym typeface="Outfit Medium"/>
              </a:defRPr>
            </a:lvl1pPr>
          </a:lstStyle>
          <a:p>
            <a:r>
              <a:t>4</a:t>
            </a:r>
          </a:p>
        </p:txBody>
      </p:sp>
      <p:sp>
        <p:nvSpPr>
          <p:cNvPr id="694" name="Text 22"/>
          <p:cNvSpPr txBox="1"/>
          <p:nvPr/>
        </p:nvSpPr>
        <p:spPr>
          <a:xfrm>
            <a:off x="10691800" y="5292923"/>
            <a:ext cx="1417106" cy="2630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100"/>
              </a:lnSpc>
              <a:defRPr sz="1700">
                <a:solidFill>
                  <a:srgbClr val="666666"/>
                </a:solidFill>
                <a:latin typeface="Outfit Medium"/>
                <a:ea typeface="Outfit Medium"/>
                <a:cs typeface="Outfit Medium"/>
                <a:sym typeface="Outfit Medium"/>
              </a:defRPr>
            </a:lvl1pPr>
          </a:lstStyle>
          <a:p>
            <a:r>
              <a:t>Strategia 2030</a:t>
            </a:r>
          </a:p>
        </p:txBody>
      </p:sp>
      <p:sp>
        <p:nvSpPr>
          <p:cNvPr id="695" name="Text 23"/>
          <p:cNvSpPr txBox="1"/>
          <p:nvPr/>
        </p:nvSpPr>
        <p:spPr>
          <a:xfrm>
            <a:off x="8963262" y="5673923"/>
            <a:ext cx="4874183" cy="5408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ctr">
              <a:lnSpc>
                <a:spcPts val="2200"/>
              </a:lnSpc>
              <a:defRPr sz="1300">
                <a:solidFill>
                  <a:srgbClr val="666666"/>
                </a:solidFill>
                <a:latin typeface="IBM Plex Sans"/>
                <a:ea typeface="IBM Plex Sans"/>
                <a:cs typeface="IBM Plex Sans"/>
                <a:sym typeface="IBM Plex Sans"/>
              </a:defRPr>
            </a:lvl1pPr>
          </a:lstStyle>
          <a:p>
            <a:r>
              <a:t>Obiettivi ambiziosi di piena inclusione lavorativa delle persone con disabilità in tutti i Paesi UE.</a:t>
            </a:r>
          </a:p>
        </p:txBody>
      </p:sp>
      <p:sp>
        <p:nvSpPr>
          <p:cNvPr id="696" name="Shape 24"/>
          <p:cNvSpPr/>
          <p:nvPr/>
        </p:nvSpPr>
        <p:spPr>
          <a:xfrm>
            <a:off x="616743" y="6717982"/>
            <a:ext cx="13396914" cy="1030844"/>
          </a:xfrm>
          <a:prstGeom prst="roundRect">
            <a:avLst>
              <a:gd name="adj" fmla="val 15385"/>
            </a:avLst>
          </a:prstGeom>
          <a:solidFill>
            <a:srgbClr val="B7C9FA"/>
          </a:solidFill>
          <a:ln w="12700">
            <a:miter lim="400000"/>
          </a:ln>
        </p:spPr>
        <p:txBody>
          <a:bodyPr lIns="45719" rIns="45719"/>
          <a:lstStyle/>
          <a:p>
            <a:endParaRPr/>
          </a:p>
        </p:txBody>
      </p:sp>
      <p:pic>
        <p:nvPicPr>
          <p:cNvPr id="697" name="Image 0" descr="Image 0"/>
          <p:cNvPicPr>
            <a:picLocks noChangeAspect="1"/>
          </p:cNvPicPr>
          <p:nvPr/>
        </p:nvPicPr>
        <p:blipFill>
          <a:blip r:embed="rId2"/>
          <a:stretch>
            <a:fillRect/>
          </a:stretch>
        </p:blipFill>
        <p:spPr>
          <a:xfrm>
            <a:off x="792956" y="6989802"/>
            <a:ext cx="220266" cy="176214"/>
          </a:xfrm>
          <a:prstGeom prst="rect">
            <a:avLst/>
          </a:prstGeom>
          <a:ln w="12700">
            <a:miter lim="400000"/>
          </a:ln>
        </p:spPr>
      </p:pic>
      <p:sp>
        <p:nvSpPr>
          <p:cNvPr id="698" name="Text 25"/>
          <p:cNvSpPr txBox="1"/>
          <p:nvPr/>
        </p:nvSpPr>
        <p:spPr>
          <a:xfrm>
            <a:off x="1189433" y="6938247"/>
            <a:ext cx="12648011" cy="5408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nSpc>
                <a:spcPts val="2200"/>
              </a:lnSpc>
              <a:defRPr sz="1300">
                <a:latin typeface="IBM Plex Sans"/>
                <a:ea typeface="IBM Plex Sans"/>
                <a:cs typeface="IBM Plex Sans"/>
                <a:sym typeface="IBM Plex Sans"/>
              </a:defRPr>
            </a:pPr>
            <a:r>
              <a:t>La </a:t>
            </a:r>
            <a:r>
              <a:rPr b="1"/>
              <a:t>Strategia europea per i diritti delle persone con disabilità 2021-2030</a:t>
            </a:r>
            <a:r>
              <a:t> prevede misure concrete per garantire che i diritti sanciti dalla Convenzione ONU diventino realtà effettiva in tutto il territorio europeo.</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 name="Text 0"/>
          <p:cNvSpPr txBox="1"/>
          <p:nvPr/>
        </p:nvSpPr>
        <p:spPr>
          <a:xfrm>
            <a:off x="486370" y="382190"/>
            <a:ext cx="5978625" cy="424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3400"/>
              </a:lnSpc>
              <a:defRPr sz="2700">
                <a:solidFill>
                  <a:srgbClr val="3F6FF3"/>
                </a:solidFill>
                <a:latin typeface="Outfit Medium"/>
                <a:ea typeface="Outfit Medium"/>
                <a:cs typeface="Outfit Medium"/>
                <a:sym typeface="Outfit Medium"/>
              </a:defRPr>
            </a:lvl1pPr>
          </a:lstStyle>
          <a:p>
            <a:r>
              <a:t>Come Prepararsi: Guida per le Aziende</a:t>
            </a:r>
          </a:p>
        </p:txBody>
      </p:sp>
      <p:sp>
        <p:nvSpPr>
          <p:cNvPr id="701" name="Text 1"/>
          <p:cNvSpPr txBox="1"/>
          <p:nvPr/>
        </p:nvSpPr>
        <p:spPr>
          <a:xfrm>
            <a:off x="486369" y="1024889"/>
            <a:ext cx="3707409" cy="249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000"/>
              </a:lnSpc>
              <a:defRPr sz="1600">
                <a:solidFill>
                  <a:srgbClr val="3F6FF3"/>
                </a:solidFill>
                <a:latin typeface="Outfit Medium"/>
                <a:ea typeface="Outfit Medium"/>
                <a:cs typeface="Outfit Medium"/>
                <a:sym typeface="Outfit Medium"/>
              </a:defRPr>
            </a:lvl1pPr>
          </a:lstStyle>
          <a:p>
            <a:r>
              <a:t>Roadmap per l'Implementazione Efficace</a:t>
            </a:r>
          </a:p>
        </p:txBody>
      </p:sp>
      <p:sp>
        <p:nvSpPr>
          <p:cNvPr id="702" name="Shape 2"/>
          <p:cNvSpPr/>
          <p:nvPr/>
        </p:nvSpPr>
        <p:spPr>
          <a:xfrm>
            <a:off x="486370" y="1493877"/>
            <a:ext cx="138947" cy="1647945"/>
          </a:xfrm>
          <a:prstGeom prst="roundRect">
            <a:avLst>
              <a:gd name="adj" fmla="val 50000"/>
            </a:avLst>
          </a:prstGeom>
          <a:solidFill>
            <a:srgbClr val="CFDBFC"/>
          </a:solidFill>
          <a:ln w="7620">
            <a:solidFill>
              <a:srgbClr val="B5C1E2"/>
            </a:solidFill>
          </a:ln>
          <a:effectLst>
            <a:outerShdw dist="12700" dir="2700000" rotWithShape="0">
              <a:srgbClr val="B5C1E2"/>
            </a:outerShdw>
          </a:effectLst>
        </p:spPr>
        <p:txBody>
          <a:bodyPr lIns="45719" rIns="45719"/>
          <a:lstStyle/>
          <a:p>
            <a:endParaRPr/>
          </a:p>
        </p:txBody>
      </p:sp>
      <p:sp>
        <p:nvSpPr>
          <p:cNvPr id="703" name="Text 3"/>
          <p:cNvSpPr txBox="1"/>
          <p:nvPr/>
        </p:nvSpPr>
        <p:spPr>
          <a:xfrm>
            <a:off x="764262" y="1632823"/>
            <a:ext cx="1689256" cy="2106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700"/>
              </a:lnSpc>
              <a:defRPr sz="1300">
                <a:solidFill>
                  <a:srgbClr val="666666"/>
                </a:solidFill>
                <a:latin typeface="Outfit Medium"/>
                <a:ea typeface="Outfit Medium"/>
                <a:cs typeface="Outfit Medium"/>
                <a:sym typeface="Outfit Medium"/>
              </a:defRPr>
            </a:lvl1pPr>
          </a:lstStyle>
          <a:p>
            <a:r>
              <a:t>Valutazione Preventiva</a:t>
            </a:r>
          </a:p>
        </p:txBody>
      </p:sp>
      <p:sp>
        <p:nvSpPr>
          <p:cNvPr id="704" name="Text 4"/>
          <p:cNvSpPr txBox="1"/>
          <p:nvPr/>
        </p:nvSpPr>
        <p:spPr>
          <a:xfrm>
            <a:off x="764262" y="1933218"/>
            <a:ext cx="7435255" cy="2019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700"/>
              </a:lnSpc>
              <a:defRPr sz="1000">
                <a:solidFill>
                  <a:srgbClr val="666666"/>
                </a:solidFill>
                <a:latin typeface="IBM Plex Sans"/>
                <a:ea typeface="IBM Plex Sans"/>
                <a:cs typeface="IBM Plex Sans"/>
                <a:sym typeface="IBM Plex Sans"/>
              </a:defRPr>
            </a:lvl1pPr>
          </a:lstStyle>
          <a:p>
            <a:r>
              <a:t>Audit completo dell'accessibilità fisica e digitale degli ambienti di lavoro, identificazione barriere esistenti e gap nelle policy aziendali.</a:t>
            </a:r>
          </a:p>
        </p:txBody>
      </p:sp>
      <p:sp>
        <p:nvSpPr>
          <p:cNvPr id="705" name="Text 5"/>
          <p:cNvSpPr txBox="1"/>
          <p:nvPr/>
        </p:nvSpPr>
        <p:spPr>
          <a:xfrm>
            <a:off x="764262" y="2238850"/>
            <a:ext cx="2889710" cy="201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1700"/>
              </a:lnSpc>
              <a:buSzPct val="100000"/>
              <a:buChar char="•"/>
              <a:defRPr sz="1000">
                <a:solidFill>
                  <a:srgbClr val="666666"/>
                </a:solidFill>
                <a:latin typeface="IBM Plex Sans"/>
                <a:ea typeface="IBM Plex Sans"/>
                <a:cs typeface="IBM Plex Sans"/>
                <a:sym typeface="IBM Plex Sans"/>
              </a:defRPr>
            </a:lvl1pPr>
          </a:lstStyle>
          <a:p>
            <a:r>
              <a:t>Ispezione spazi fisici con esperti accessibilità</a:t>
            </a:r>
          </a:p>
        </p:txBody>
      </p:sp>
      <p:sp>
        <p:nvSpPr>
          <p:cNvPr id="706" name="Text 6"/>
          <p:cNvSpPr txBox="1"/>
          <p:nvPr/>
        </p:nvSpPr>
        <p:spPr>
          <a:xfrm>
            <a:off x="764262" y="2509717"/>
            <a:ext cx="2974418" cy="201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1700"/>
              </a:lnSpc>
              <a:buSzPct val="100000"/>
              <a:buChar char="•"/>
              <a:defRPr sz="1000">
                <a:solidFill>
                  <a:srgbClr val="666666"/>
                </a:solidFill>
                <a:latin typeface="IBM Plex Sans"/>
                <a:ea typeface="IBM Plex Sans"/>
                <a:cs typeface="IBM Plex Sans"/>
                <a:sym typeface="IBM Plex Sans"/>
              </a:defRPr>
            </a:lvl1pPr>
          </a:lstStyle>
          <a:p>
            <a:r>
              <a:t>Analisi piattaforme digitali e strumenti di lavoro</a:t>
            </a:r>
          </a:p>
        </p:txBody>
      </p:sp>
      <p:sp>
        <p:nvSpPr>
          <p:cNvPr id="707" name="Text 7"/>
          <p:cNvSpPr txBox="1"/>
          <p:nvPr/>
        </p:nvSpPr>
        <p:spPr>
          <a:xfrm>
            <a:off x="764262" y="2780586"/>
            <a:ext cx="2261283" cy="2019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1700"/>
              </a:lnSpc>
              <a:buSzPct val="100000"/>
              <a:buChar char="•"/>
              <a:defRPr sz="1000">
                <a:solidFill>
                  <a:srgbClr val="666666"/>
                </a:solidFill>
                <a:latin typeface="IBM Plex Sans"/>
                <a:ea typeface="IBM Plex Sans"/>
                <a:cs typeface="IBM Plex Sans"/>
                <a:sym typeface="IBM Plex Sans"/>
              </a:defRPr>
            </a:lvl1pPr>
          </a:lstStyle>
          <a:p>
            <a:r>
              <a:t>Review processi HR e mansionari</a:t>
            </a:r>
          </a:p>
        </p:txBody>
      </p:sp>
      <p:sp>
        <p:nvSpPr>
          <p:cNvPr id="708" name="Shape 8"/>
          <p:cNvSpPr/>
          <p:nvPr/>
        </p:nvSpPr>
        <p:spPr>
          <a:xfrm>
            <a:off x="694849" y="3280767"/>
            <a:ext cx="138947" cy="1647945"/>
          </a:xfrm>
          <a:prstGeom prst="roundRect">
            <a:avLst>
              <a:gd name="adj" fmla="val 50000"/>
            </a:avLst>
          </a:prstGeom>
          <a:solidFill>
            <a:srgbClr val="CFDBFC"/>
          </a:solidFill>
          <a:ln w="7620">
            <a:solidFill>
              <a:srgbClr val="B5C1E2"/>
            </a:solidFill>
          </a:ln>
          <a:effectLst>
            <a:outerShdw dist="12700" dir="2700000" rotWithShape="0">
              <a:srgbClr val="B5C1E2"/>
            </a:outerShdw>
          </a:effectLst>
        </p:spPr>
        <p:txBody>
          <a:bodyPr lIns="45719" rIns="45719"/>
          <a:lstStyle/>
          <a:p>
            <a:endParaRPr/>
          </a:p>
        </p:txBody>
      </p:sp>
      <p:sp>
        <p:nvSpPr>
          <p:cNvPr id="709" name="Text 9"/>
          <p:cNvSpPr txBox="1"/>
          <p:nvPr/>
        </p:nvSpPr>
        <p:spPr>
          <a:xfrm>
            <a:off x="972741" y="3419712"/>
            <a:ext cx="1132285" cy="2106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700"/>
              </a:lnSpc>
              <a:defRPr sz="1300">
                <a:solidFill>
                  <a:srgbClr val="666666"/>
                </a:solidFill>
                <a:latin typeface="Outfit Medium"/>
                <a:ea typeface="Outfit Medium"/>
                <a:cs typeface="Outfit Medium"/>
                <a:sym typeface="Outfit Medium"/>
              </a:defRPr>
            </a:lvl1pPr>
          </a:lstStyle>
          <a:p>
            <a:r>
              <a:t>Sviluppo Policy</a:t>
            </a:r>
          </a:p>
        </p:txBody>
      </p:sp>
      <p:sp>
        <p:nvSpPr>
          <p:cNvPr id="710" name="Text 10"/>
          <p:cNvSpPr txBox="1"/>
          <p:nvPr/>
        </p:nvSpPr>
        <p:spPr>
          <a:xfrm>
            <a:off x="972741" y="3720107"/>
            <a:ext cx="8215859" cy="201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700"/>
              </a:lnSpc>
              <a:defRPr sz="1000">
                <a:solidFill>
                  <a:srgbClr val="666666"/>
                </a:solidFill>
                <a:latin typeface="IBM Plex Sans"/>
                <a:ea typeface="IBM Plex Sans"/>
                <a:cs typeface="IBM Plex Sans"/>
                <a:sym typeface="IBM Plex Sans"/>
              </a:defRPr>
            </a:lvl1pPr>
          </a:lstStyle>
          <a:p>
            <a:r>
              <a:t>Definizione di procedure chiare per richiesta, valutazione e implementazione accomodamenti, con responsabilità assegnate e tempistiche definite.</a:t>
            </a:r>
          </a:p>
        </p:txBody>
      </p:sp>
      <p:sp>
        <p:nvSpPr>
          <p:cNvPr id="711" name="Text 11"/>
          <p:cNvSpPr txBox="1"/>
          <p:nvPr/>
        </p:nvSpPr>
        <p:spPr>
          <a:xfrm>
            <a:off x="972741" y="4025741"/>
            <a:ext cx="2805063" cy="2019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1700"/>
              </a:lnSpc>
              <a:buSzPct val="100000"/>
              <a:buChar char="•"/>
              <a:defRPr sz="1000">
                <a:solidFill>
                  <a:srgbClr val="666666"/>
                </a:solidFill>
                <a:latin typeface="IBM Plex Sans"/>
                <a:ea typeface="IBM Plex Sans"/>
                <a:cs typeface="IBM Plex Sans"/>
                <a:sym typeface="IBM Plex Sans"/>
              </a:defRPr>
            </a:lvl1pPr>
          </a:lstStyle>
          <a:p>
            <a:r>
              <a:t>Creazione moduli di richiesta standardizzati</a:t>
            </a:r>
          </a:p>
        </p:txBody>
      </p:sp>
      <p:sp>
        <p:nvSpPr>
          <p:cNvPr id="712" name="Text 12"/>
          <p:cNvSpPr txBox="1"/>
          <p:nvPr/>
        </p:nvSpPr>
        <p:spPr>
          <a:xfrm>
            <a:off x="972741" y="4296607"/>
            <a:ext cx="2520554" cy="201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1700"/>
              </a:lnSpc>
              <a:buSzPct val="100000"/>
              <a:buChar char="•"/>
              <a:defRPr sz="1000">
                <a:solidFill>
                  <a:srgbClr val="666666"/>
                </a:solidFill>
                <a:latin typeface="IBM Plex Sans"/>
                <a:ea typeface="IBM Plex Sans"/>
                <a:cs typeface="IBM Plex Sans"/>
                <a:sym typeface="IBM Plex Sans"/>
              </a:defRPr>
            </a:lvl1pPr>
          </a:lstStyle>
          <a:p>
            <a:r>
              <a:t>Workflow approvazione con SLA chiari</a:t>
            </a:r>
          </a:p>
        </p:txBody>
      </p:sp>
      <p:sp>
        <p:nvSpPr>
          <p:cNvPr id="713" name="Text 13"/>
          <p:cNvSpPr txBox="1"/>
          <p:nvPr/>
        </p:nvSpPr>
        <p:spPr>
          <a:xfrm>
            <a:off x="972741" y="4567475"/>
            <a:ext cx="2424187" cy="201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1700"/>
              </a:lnSpc>
              <a:buSzPct val="100000"/>
              <a:buChar char="•"/>
              <a:defRPr sz="1000">
                <a:solidFill>
                  <a:srgbClr val="666666"/>
                </a:solidFill>
                <a:latin typeface="IBM Plex Sans"/>
                <a:ea typeface="IBM Plex Sans"/>
                <a:cs typeface="IBM Plex Sans"/>
                <a:sym typeface="IBM Plex Sans"/>
              </a:defRPr>
            </a:lvl1pPr>
          </a:lstStyle>
          <a:p>
            <a:r>
              <a:t>Budget dedicato per accomodamenti</a:t>
            </a:r>
          </a:p>
        </p:txBody>
      </p:sp>
      <p:sp>
        <p:nvSpPr>
          <p:cNvPr id="714" name="Shape 14"/>
          <p:cNvSpPr/>
          <p:nvPr/>
        </p:nvSpPr>
        <p:spPr>
          <a:xfrm>
            <a:off x="903327" y="5067656"/>
            <a:ext cx="138947" cy="833915"/>
          </a:xfrm>
          <a:prstGeom prst="roundRect">
            <a:avLst>
              <a:gd name="adj" fmla="val 50000"/>
            </a:avLst>
          </a:prstGeom>
          <a:solidFill>
            <a:srgbClr val="CFDBFC"/>
          </a:solidFill>
          <a:ln w="7620">
            <a:solidFill>
              <a:srgbClr val="B5C1E2"/>
            </a:solidFill>
          </a:ln>
          <a:effectLst>
            <a:outerShdw dist="12700" dir="2700000" rotWithShape="0">
              <a:srgbClr val="B5C1E2"/>
            </a:outerShdw>
          </a:effectLst>
        </p:spPr>
        <p:txBody>
          <a:bodyPr lIns="45719" rIns="45719"/>
          <a:lstStyle/>
          <a:p>
            <a:endParaRPr/>
          </a:p>
        </p:txBody>
      </p:sp>
      <p:sp>
        <p:nvSpPr>
          <p:cNvPr id="715" name="Text 15"/>
          <p:cNvSpPr txBox="1"/>
          <p:nvPr/>
        </p:nvSpPr>
        <p:spPr>
          <a:xfrm>
            <a:off x="1181218" y="5206603"/>
            <a:ext cx="1441203" cy="2106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700"/>
              </a:lnSpc>
              <a:defRPr sz="1300">
                <a:solidFill>
                  <a:srgbClr val="666666"/>
                </a:solidFill>
                <a:latin typeface="Outfit Medium"/>
                <a:ea typeface="Outfit Medium"/>
                <a:cs typeface="Outfit Medium"/>
                <a:sym typeface="Outfit Medium"/>
              </a:defRPr>
            </a:lvl1pPr>
          </a:lstStyle>
          <a:p>
            <a:r>
              <a:t>Formazione Diffusa</a:t>
            </a:r>
          </a:p>
        </p:txBody>
      </p:sp>
      <p:sp>
        <p:nvSpPr>
          <p:cNvPr id="716" name="Text 16"/>
          <p:cNvSpPr txBox="1"/>
          <p:nvPr/>
        </p:nvSpPr>
        <p:spPr>
          <a:xfrm>
            <a:off x="1181218" y="5506997"/>
            <a:ext cx="7657506" cy="201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700"/>
              </a:lnSpc>
              <a:defRPr sz="1000">
                <a:solidFill>
                  <a:srgbClr val="666666"/>
                </a:solidFill>
                <a:latin typeface="IBM Plex Sans"/>
                <a:ea typeface="IBM Plex Sans"/>
                <a:cs typeface="IBM Plex Sans"/>
                <a:sym typeface="IBM Plex Sans"/>
              </a:defRPr>
            </a:lvl1pPr>
          </a:lstStyle>
          <a:p>
            <a:r>
              <a:t>Programmi di training a tutti i livelli organizzativi, dalla leadership operativa ai team HR, fino ai colleghi diretti dei lavoratori con disabilità.</a:t>
            </a:r>
          </a:p>
        </p:txBody>
      </p:sp>
      <p:sp>
        <p:nvSpPr>
          <p:cNvPr id="717" name="Shape 17"/>
          <p:cNvSpPr/>
          <p:nvPr/>
        </p:nvSpPr>
        <p:spPr>
          <a:xfrm>
            <a:off x="1111805" y="6040516"/>
            <a:ext cx="138947" cy="833915"/>
          </a:xfrm>
          <a:prstGeom prst="roundRect">
            <a:avLst>
              <a:gd name="adj" fmla="val 50000"/>
            </a:avLst>
          </a:prstGeom>
          <a:solidFill>
            <a:srgbClr val="CFDBFC"/>
          </a:solidFill>
          <a:ln w="7620">
            <a:solidFill>
              <a:srgbClr val="B5C1E2"/>
            </a:solidFill>
          </a:ln>
          <a:effectLst>
            <a:outerShdw dist="12700" dir="2700000" rotWithShape="0">
              <a:srgbClr val="B5C1E2"/>
            </a:outerShdw>
          </a:effectLst>
        </p:spPr>
        <p:txBody>
          <a:bodyPr lIns="45719" rIns="45719"/>
          <a:lstStyle/>
          <a:p>
            <a:endParaRPr/>
          </a:p>
        </p:txBody>
      </p:sp>
      <p:sp>
        <p:nvSpPr>
          <p:cNvPr id="718" name="Text 18"/>
          <p:cNvSpPr txBox="1"/>
          <p:nvPr/>
        </p:nvSpPr>
        <p:spPr>
          <a:xfrm>
            <a:off x="1389698" y="6179463"/>
            <a:ext cx="1710538" cy="2106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700"/>
              </a:lnSpc>
              <a:defRPr sz="1300">
                <a:solidFill>
                  <a:srgbClr val="666666"/>
                </a:solidFill>
                <a:latin typeface="Outfit Medium"/>
                <a:ea typeface="Outfit Medium"/>
                <a:cs typeface="Outfit Medium"/>
                <a:sym typeface="Outfit Medium"/>
              </a:defRPr>
            </a:lvl1pPr>
          </a:lstStyle>
          <a:p>
            <a:r>
              <a:t>Comunicazione Interna</a:t>
            </a:r>
          </a:p>
        </p:txBody>
      </p:sp>
      <p:sp>
        <p:nvSpPr>
          <p:cNvPr id="719" name="Text 19"/>
          <p:cNvSpPr txBox="1"/>
          <p:nvPr/>
        </p:nvSpPr>
        <p:spPr>
          <a:xfrm>
            <a:off x="1389697" y="6479857"/>
            <a:ext cx="8363819" cy="201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700"/>
              </a:lnSpc>
              <a:defRPr sz="1000">
                <a:solidFill>
                  <a:srgbClr val="666666"/>
                </a:solidFill>
                <a:latin typeface="IBM Plex Sans"/>
                <a:ea typeface="IBM Plex Sans"/>
                <a:cs typeface="IBM Plex Sans"/>
                <a:sym typeface="IBM Plex Sans"/>
              </a:defRPr>
            </a:lvl1pPr>
          </a:lstStyle>
          <a:p>
            <a:r>
              <a:t>Campagne di sensibilizzazione, condivisione storie di successo e creazione di una cultura aziendale che valorizza la diversità come asset strategico.</a:t>
            </a:r>
          </a:p>
        </p:txBody>
      </p:sp>
      <p:sp>
        <p:nvSpPr>
          <p:cNvPr id="720" name="Shape 20"/>
          <p:cNvSpPr/>
          <p:nvPr/>
        </p:nvSpPr>
        <p:spPr>
          <a:xfrm>
            <a:off x="903327" y="7013377"/>
            <a:ext cx="138947" cy="833915"/>
          </a:xfrm>
          <a:prstGeom prst="roundRect">
            <a:avLst>
              <a:gd name="adj" fmla="val 50000"/>
            </a:avLst>
          </a:prstGeom>
          <a:solidFill>
            <a:srgbClr val="CFDBFC"/>
          </a:solidFill>
          <a:ln w="7620">
            <a:solidFill>
              <a:srgbClr val="B5C1E2"/>
            </a:solidFill>
          </a:ln>
          <a:effectLst>
            <a:outerShdw dist="12700" dir="2700000" rotWithShape="0">
              <a:srgbClr val="B5C1E2"/>
            </a:outerShdw>
          </a:effectLst>
        </p:spPr>
        <p:txBody>
          <a:bodyPr lIns="45719" rIns="45719"/>
          <a:lstStyle/>
          <a:p>
            <a:endParaRPr/>
          </a:p>
        </p:txBody>
      </p:sp>
      <p:sp>
        <p:nvSpPr>
          <p:cNvPr id="721" name="Text 21"/>
          <p:cNvSpPr txBox="1"/>
          <p:nvPr/>
        </p:nvSpPr>
        <p:spPr>
          <a:xfrm>
            <a:off x="1181218" y="7152323"/>
            <a:ext cx="1673940" cy="2106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700"/>
              </a:lnSpc>
              <a:defRPr sz="1300">
                <a:solidFill>
                  <a:srgbClr val="666666"/>
                </a:solidFill>
                <a:latin typeface="Outfit Medium"/>
                <a:ea typeface="Outfit Medium"/>
                <a:cs typeface="Outfit Medium"/>
                <a:sym typeface="Outfit Medium"/>
              </a:defRPr>
            </a:lvl1pPr>
          </a:lstStyle>
          <a:p>
            <a:r>
              <a:t>Monitoraggio Continuo</a:t>
            </a:r>
          </a:p>
        </p:txBody>
      </p:sp>
      <p:sp>
        <p:nvSpPr>
          <p:cNvPr id="722" name="Text 22"/>
          <p:cNvSpPr txBox="1"/>
          <p:nvPr/>
        </p:nvSpPr>
        <p:spPr>
          <a:xfrm>
            <a:off x="1181218" y="7452717"/>
            <a:ext cx="6464649" cy="2019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700"/>
              </a:lnSpc>
              <a:defRPr sz="1000">
                <a:solidFill>
                  <a:srgbClr val="666666"/>
                </a:solidFill>
                <a:latin typeface="IBM Plex Sans"/>
                <a:ea typeface="IBM Plex Sans"/>
                <a:cs typeface="IBM Plex Sans"/>
                <a:sym typeface="IBM Plex Sans"/>
              </a:defRPr>
            </a:lvl1pPr>
          </a:lstStyle>
          <a:p>
            <a:r>
              <a:t>Sistema di tracking KPI, raccolta feedback e miglioramento iterativo basato su dati concreti e testimonianze dirette.</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Text 0"/>
          <p:cNvSpPr txBox="1"/>
          <p:nvPr/>
        </p:nvSpPr>
        <p:spPr>
          <a:xfrm>
            <a:off x="793790" y="1334453"/>
            <a:ext cx="7467005" cy="687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5500"/>
              </a:lnSpc>
              <a:defRPr sz="4400">
                <a:solidFill>
                  <a:srgbClr val="3F6FF3"/>
                </a:solidFill>
                <a:latin typeface="Outfit Medium"/>
                <a:ea typeface="Outfit Medium"/>
                <a:cs typeface="Outfit Medium"/>
                <a:sym typeface="Outfit Medium"/>
              </a:defRPr>
            </a:lvl1pPr>
          </a:lstStyle>
          <a:p>
            <a:r>
              <a:t>La Normativa Europea: l’avvio</a:t>
            </a:r>
          </a:p>
        </p:txBody>
      </p:sp>
      <p:sp>
        <p:nvSpPr>
          <p:cNvPr id="345" name="Shape 1"/>
          <p:cNvSpPr/>
          <p:nvPr/>
        </p:nvSpPr>
        <p:spPr>
          <a:xfrm>
            <a:off x="793790" y="2454205"/>
            <a:ext cx="7187605" cy="4398289"/>
          </a:xfrm>
          <a:prstGeom prst="roundRect">
            <a:avLst>
              <a:gd name="adj" fmla="val 4642"/>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346" name="Shape 2"/>
          <p:cNvSpPr/>
          <p:nvPr/>
        </p:nvSpPr>
        <p:spPr>
          <a:xfrm>
            <a:off x="1028223" y="2731293"/>
            <a:ext cx="680443" cy="680443"/>
          </a:xfrm>
          <a:prstGeom prst="roundRect">
            <a:avLst>
              <a:gd name="adj" fmla="val 50000"/>
            </a:avLst>
          </a:prstGeom>
          <a:solidFill>
            <a:srgbClr val="A2B9F9"/>
          </a:solidFill>
          <a:ln w="12700">
            <a:miter lim="400000"/>
          </a:ln>
        </p:spPr>
        <p:txBody>
          <a:bodyPr lIns="45719" rIns="45719"/>
          <a:lstStyle/>
          <a:p>
            <a:endParaRPr/>
          </a:p>
        </p:txBody>
      </p:sp>
      <p:pic>
        <p:nvPicPr>
          <p:cNvPr id="347" name="Image 0" descr="Image 0"/>
          <p:cNvPicPr>
            <a:picLocks noChangeAspect="1"/>
          </p:cNvPicPr>
          <p:nvPr/>
        </p:nvPicPr>
        <p:blipFill>
          <a:blip r:embed="rId2"/>
          <a:stretch>
            <a:fillRect/>
          </a:stretch>
        </p:blipFill>
        <p:spPr>
          <a:xfrm>
            <a:off x="1215389" y="2880122"/>
            <a:ext cx="306111" cy="382668"/>
          </a:xfrm>
          <a:prstGeom prst="rect">
            <a:avLst/>
          </a:prstGeom>
          <a:ln w="12700">
            <a:miter lim="400000"/>
          </a:ln>
        </p:spPr>
      </p:pic>
      <p:sp>
        <p:nvSpPr>
          <p:cNvPr id="348" name="Text 3"/>
          <p:cNvSpPr txBox="1"/>
          <p:nvPr/>
        </p:nvSpPr>
        <p:spPr>
          <a:xfrm>
            <a:off x="1028223" y="3606778"/>
            <a:ext cx="6213044" cy="6814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700"/>
              </a:lnSpc>
              <a:defRPr sz="2200">
                <a:latin typeface="Outfit Medium"/>
                <a:ea typeface="Outfit Medium"/>
                <a:cs typeface="Outfit Medium"/>
                <a:sym typeface="Outfit Medium"/>
              </a:defRPr>
            </a:lvl1pPr>
          </a:lstStyle>
          <a:p>
            <a:r>
              <a:t>CGUE 11 aprile 2013, C-335/11, HK Danmark, punto 54</a:t>
            </a:r>
          </a:p>
        </p:txBody>
      </p:sp>
      <p:sp>
        <p:nvSpPr>
          <p:cNvPr id="349" name="Text 4"/>
          <p:cNvSpPr txBox="1"/>
          <p:nvPr/>
        </p:nvSpPr>
        <p:spPr>
          <a:xfrm>
            <a:off x="914479" y="4497516"/>
            <a:ext cx="6213044" cy="1400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just">
              <a:lnSpc>
                <a:spcPts val="2800"/>
              </a:lnSpc>
              <a:defRPr sz="1700">
                <a:latin typeface="IBM Plex Sans"/>
                <a:ea typeface="IBM Plex Sans"/>
                <a:cs typeface="IBM Plex Sans"/>
                <a:sym typeface="IBM Plex Sans"/>
              </a:defRPr>
            </a:lvl1pPr>
          </a:lstStyle>
          <a:p>
            <a:r>
              <a:t>L’accomodamento ragionevole si riferisce all’eliminazione delle barriere di diversa natura che ostacolano la piena ed effettiva partecipazione delle persone con disabilità alla vita professionale su base di uguaglianza con gli altri lavoratori»</a:t>
            </a:r>
          </a:p>
        </p:txBody>
      </p:sp>
      <p:sp>
        <p:nvSpPr>
          <p:cNvPr id="350" name="Shape 1"/>
          <p:cNvSpPr/>
          <p:nvPr/>
        </p:nvSpPr>
        <p:spPr>
          <a:xfrm>
            <a:off x="8825096" y="872370"/>
            <a:ext cx="4899439" cy="3422630"/>
          </a:xfrm>
          <a:prstGeom prst="roundRect">
            <a:avLst>
              <a:gd name="adj" fmla="val 5965"/>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351" name="Text 3"/>
          <p:cNvSpPr txBox="1"/>
          <p:nvPr/>
        </p:nvSpPr>
        <p:spPr>
          <a:xfrm>
            <a:off x="9510347" y="1508821"/>
            <a:ext cx="3528938" cy="3385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700"/>
              </a:lnSpc>
              <a:defRPr sz="2200">
                <a:latin typeface="Outfit Medium"/>
                <a:ea typeface="Outfit Medium"/>
                <a:cs typeface="Outfit Medium"/>
                <a:sym typeface="Outfit Medium"/>
              </a:defRPr>
            </a:lvl1pPr>
          </a:lstStyle>
          <a:p>
            <a:r>
              <a:t>Dir UE 2000/78/CE art. 5</a:t>
            </a:r>
          </a:p>
        </p:txBody>
      </p:sp>
      <p:sp>
        <p:nvSpPr>
          <p:cNvPr id="352" name="Text 4"/>
          <p:cNvSpPr txBox="1"/>
          <p:nvPr/>
        </p:nvSpPr>
        <p:spPr>
          <a:xfrm>
            <a:off x="9235700" y="2629472"/>
            <a:ext cx="3881002" cy="3341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just">
              <a:lnSpc>
                <a:spcPts val="2800"/>
              </a:lnSpc>
              <a:defRPr sz="1700">
                <a:latin typeface="IBM Plex Sans"/>
                <a:ea typeface="IBM Plex Sans"/>
                <a:cs typeface="IBM Plex Sans"/>
                <a:sym typeface="IBM Plex Sans"/>
              </a:defRPr>
            </a:lvl1pPr>
          </a:lstStyle>
          <a:p>
            <a:r>
              <a:t>Obbligo di accomodamenti ragionevoli</a:t>
            </a:r>
          </a:p>
        </p:txBody>
      </p:sp>
      <p:grpSp>
        <p:nvGrpSpPr>
          <p:cNvPr id="355" name="Freccia"/>
          <p:cNvGrpSpPr/>
          <p:nvPr/>
        </p:nvGrpSpPr>
        <p:grpSpPr>
          <a:xfrm rot="5400000">
            <a:off x="10474543" y="4344116"/>
            <a:ext cx="1403317" cy="1478306"/>
            <a:chOff x="0" y="0"/>
            <a:chExt cx="1403315" cy="1478305"/>
          </a:xfrm>
        </p:grpSpPr>
        <p:sp>
          <p:nvSpPr>
            <p:cNvPr id="354" name="Freccia"/>
            <p:cNvSpPr/>
            <p:nvPr/>
          </p:nvSpPr>
          <p:spPr>
            <a:xfrm>
              <a:off x="50800" y="104152"/>
              <a:ext cx="1270001" cy="1270001"/>
            </a:xfrm>
            <a:prstGeom prst="rightArrow">
              <a:avLst>
                <a:gd name="adj1" fmla="val 32000"/>
                <a:gd name="adj2" fmla="val 64000"/>
              </a:avLst>
            </a:prstGeom>
            <a:solidFill>
              <a:srgbClr val="FFFFFF"/>
            </a:solidFill>
            <a:ln>
              <a:noFill/>
            </a:ln>
            <a:effectLst/>
          </p:spPr>
          <p:txBody>
            <a:bodyPr wrap="square" lIns="45719" tIns="45719" rIns="45719" bIns="45719" numCol="1" anchor="ctr">
              <a:noAutofit/>
            </a:bodyPr>
            <a:lstStyle/>
            <a:p>
              <a:endParaRPr/>
            </a:p>
          </p:txBody>
        </p:sp>
        <p:pic>
          <p:nvPicPr>
            <p:cNvPr id="353" name="Freccia Freccia" descr="Freccia Freccia"/>
            <p:cNvPicPr>
              <a:picLocks/>
            </p:cNvPicPr>
            <p:nvPr/>
          </p:nvPicPr>
          <p:blipFill>
            <a:blip r:embed="rId3"/>
            <a:stretch>
              <a:fillRect/>
            </a:stretch>
          </p:blipFill>
          <p:spPr>
            <a:xfrm>
              <a:off x="-1" y="0"/>
              <a:ext cx="1403317" cy="1478306"/>
            </a:xfrm>
            <a:prstGeom prst="rect">
              <a:avLst/>
            </a:prstGeom>
            <a:effectLst/>
          </p:spPr>
        </p:pic>
      </p:grpSp>
      <p:sp>
        <p:nvSpPr>
          <p:cNvPr id="356" name="Documento modificato"/>
          <p:cNvSpPr/>
          <p:nvPr/>
        </p:nvSpPr>
        <p:spPr>
          <a:xfrm>
            <a:off x="9242050" y="3453451"/>
            <a:ext cx="667743" cy="725539"/>
          </a:xfrm>
          <a:custGeom>
            <a:avLst/>
            <a:gdLst/>
            <a:ahLst/>
            <a:cxnLst>
              <a:cxn ang="0">
                <a:pos x="wd2" y="hd2"/>
              </a:cxn>
              <a:cxn ang="5400000">
                <a:pos x="wd2" y="hd2"/>
              </a:cxn>
              <a:cxn ang="10800000">
                <a:pos x="wd2" y="hd2"/>
              </a:cxn>
              <a:cxn ang="16200000">
                <a:pos x="wd2" y="hd2"/>
              </a:cxn>
            </a:cxnLst>
            <a:rect l="0" t="0" r="r" b="b"/>
            <a:pathLst>
              <a:path w="21535" h="21600" extrusionOk="0">
                <a:moveTo>
                  <a:pt x="178" y="0"/>
                </a:moveTo>
                <a:cubicBezTo>
                  <a:pt x="80" y="0"/>
                  <a:pt x="0" y="72"/>
                  <a:pt x="0" y="162"/>
                </a:cubicBezTo>
                <a:lnTo>
                  <a:pt x="0" y="21438"/>
                </a:lnTo>
                <a:cubicBezTo>
                  <a:pt x="0" y="21528"/>
                  <a:pt x="80" y="21600"/>
                  <a:pt x="178" y="21600"/>
                </a:cubicBezTo>
                <a:lnTo>
                  <a:pt x="17891" y="21600"/>
                </a:lnTo>
                <a:cubicBezTo>
                  <a:pt x="17989" y="21600"/>
                  <a:pt x="18069" y="21528"/>
                  <a:pt x="18069" y="21438"/>
                </a:cubicBezTo>
                <a:lnTo>
                  <a:pt x="18069" y="10414"/>
                </a:lnTo>
                <a:lnTo>
                  <a:pt x="13054" y="15043"/>
                </a:lnTo>
                <a:cubicBezTo>
                  <a:pt x="12867" y="15216"/>
                  <a:pt x="12647" y="15358"/>
                  <a:pt x="12407" y="15463"/>
                </a:cubicBezTo>
                <a:lnTo>
                  <a:pt x="8385" y="17111"/>
                </a:lnTo>
                <a:cubicBezTo>
                  <a:pt x="8235" y="17177"/>
                  <a:pt x="8078" y="17032"/>
                  <a:pt x="8149" y="16892"/>
                </a:cubicBezTo>
                <a:lnTo>
                  <a:pt x="9963" y="13105"/>
                </a:lnTo>
                <a:cubicBezTo>
                  <a:pt x="10077" y="12882"/>
                  <a:pt x="10231" y="12679"/>
                  <a:pt x="10420" y="12504"/>
                </a:cubicBezTo>
                <a:lnTo>
                  <a:pt x="17644" y="5837"/>
                </a:lnTo>
                <a:lnTo>
                  <a:pt x="11926" y="5837"/>
                </a:lnTo>
                <a:cubicBezTo>
                  <a:pt x="11828" y="5837"/>
                  <a:pt x="11748" y="5765"/>
                  <a:pt x="11748" y="5674"/>
                </a:cubicBezTo>
                <a:lnTo>
                  <a:pt x="11748" y="58"/>
                </a:lnTo>
                <a:cubicBezTo>
                  <a:pt x="11748" y="26"/>
                  <a:pt x="11720" y="0"/>
                  <a:pt x="11685" y="0"/>
                </a:cubicBezTo>
                <a:lnTo>
                  <a:pt x="178" y="0"/>
                </a:lnTo>
                <a:close/>
                <a:moveTo>
                  <a:pt x="12563" y="86"/>
                </a:moveTo>
                <a:cubicBezTo>
                  <a:pt x="12541" y="94"/>
                  <a:pt x="12525" y="114"/>
                  <a:pt x="12525" y="140"/>
                </a:cubicBezTo>
                <a:lnTo>
                  <a:pt x="12525" y="4958"/>
                </a:lnTo>
                <a:cubicBezTo>
                  <a:pt x="12525" y="5048"/>
                  <a:pt x="12605" y="5120"/>
                  <a:pt x="12703" y="5120"/>
                </a:cubicBezTo>
                <a:lnTo>
                  <a:pt x="17917" y="5120"/>
                </a:lnTo>
                <a:cubicBezTo>
                  <a:pt x="17974" y="5120"/>
                  <a:pt x="18001" y="5058"/>
                  <a:pt x="17962" y="5021"/>
                </a:cubicBezTo>
                <a:lnTo>
                  <a:pt x="12632" y="99"/>
                </a:lnTo>
                <a:cubicBezTo>
                  <a:pt x="12612" y="81"/>
                  <a:pt x="12585" y="78"/>
                  <a:pt x="12563" y="86"/>
                </a:cubicBezTo>
                <a:close/>
                <a:moveTo>
                  <a:pt x="20172" y="4728"/>
                </a:moveTo>
                <a:cubicBezTo>
                  <a:pt x="20023" y="4734"/>
                  <a:pt x="19872" y="4794"/>
                  <a:pt x="19753" y="4903"/>
                </a:cubicBezTo>
                <a:lnTo>
                  <a:pt x="18916" y="5676"/>
                </a:lnTo>
                <a:cubicBezTo>
                  <a:pt x="18892" y="5699"/>
                  <a:pt x="18892" y="5736"/>
                  <a:pt x="18916" y="5758"/>
                </a:cubicBezTo>
                <a:lnTo>
                  <a:pt x="20419" y="7147"/>
                </a:lnTo>
                <a:cubicBezTo>
                  <a:pt x="20443" y="7170"/>
                  <a:pt x="20483" y="7170"/>
                  <a:pt x="20508" y="7147"/>
                </a:cubicBezTo>
                <a:lnTo>
                  <a:pt x="21345" y="6372"/>
                </a:lnTo>
                <a:cubicBezTo>
                  <a:pt x="21583" y="6154"/>
                  <a:pt x="21600" y="5815"/>
                  <a:pt x="21383" y="5615"/>
                </a:cubicBezTo>
                <a:lnTo>
                  <a:pt x="20576" y="4868"/>
                </a:lnTo>
                <a:cubicBezTo>
                  <a:pt x="20468" y="4768"/>
                  <a:pt x="20321" y="4722"/>
                  <a:pt x="20172" y="4728"/>
                </a:cubicBezTo>
                <a:close/>
                <a:moveTo>
                  <a:pt x="18322" y="6249"/>
                </a:moveTo>
                <a:cubicBezTo>
                  <a:pt x="18306" y="6249"/>
                  <a:pt x="18290" y="6255"/>
                  <a:pt x="18277" y="6266"/>
                </a:cubicBezTo>
                <a:lnTo>
                  <a:pt x="11222" y="12779"/>
                </a:lnTo>
                <a:cubicBezTo>
                  <a:pt x="11198" y="12801"/>
                  <a:pt x="11198" y="12838"/>
                  <a:pt x="11222" y="12861"/>
                </a:cubicBezTo>
                <a:lnTo>
                  <a:pt x="12727" y="14249"/>
                </a:lnTo>
                <a:cubicBezTo>
                  <a:pt x="12751" y="14272"/>
                  <a:pt x="12789" y="14272"/>
                  <a:pt x="12814" y="14249"/>
                </a:cubicBezTo>
                <a:lnTo>
                  <a:pt x="19869" y="7737"/>
                </a:lnTo>
                <a:cubicBezTo>
                  <a:pt x="19893" y="7714"/>
                  <a:pt x="19893" y="7677"/>
                  <a:pt x="19869" y="7655"/>
                </a:cubicBezTo>
                <a:lnTo>
                  <a:pt x="18366" y="6266"/>
                </a:lnTo>
                <a:cubicBezTo>
                  <a:pt x="18354" y="6255"/>
                  <a:pt x="18338" y="6249"/>
                  <a:pt x="18322" y="6249"/>
                </a:cubicBezTo>
                <a:close/>
                <a:moveTo>
                  <a:pt x="10691" y="13419"/>
                </a:moveTo>
                <a:cubicBezTo>
                  <a:pt x="10671" y="13422"/>
                  <a:pt x="10653" y="13432"/>
                  <a:pt x="10644" y="13451"/>
                </a:cubicBezTo>
                <a:lnTo>
                  <a:pt x="9401" y="15879"/>
                </a:lnTo>
                <a:cubicBezTo>
                  <a:pt x="9375" y="15929"/>
                  <a:pt x="9430" y="15979"/>
                  <a:pt x="9483" y="15955"/>
                </a:cubicBezTo>
                <a:lnTo>
                  <a:pt x="12114" y="14808"/>
                </a:lnTo>
                <a:cubicBezTo>
                  <a:pt x="12154" y="14790"/>
                  <a:pt x="12161" y="14741"/>
                  <a:pt x="12130" y="14712"/>
                </a:cubicBezTo>
                <a:lnTo>
                  <a:pt x="10745" y="13434"/>
                </a:lnTo>
                <a:cubicBezTo>
                  <a:pt x="10730" y="13420"/>
                  <a:pt x="10710" y="13416"/>
                  <a:pt x="10691" y="13419"/>
                </a:cubicBezTo>
                <a:close/>
              </a:path>
            </a:pathLst>
          </a:custGeom>
          <a:solidFill>
            <a:srgbClr val="FFFFFF"/>
          </a:solidFill>
          <a:ln w="12700">
            <a:solidFill>
              <a:schemeClr val="accent1"/>
            </a:solidFill>
            <a:miter/>
          </a:ln>
        </p:spPr>
        <p:txBody>
          <a:bodyPr lIns="45719" rIns="45719" anchor="ctr"/>
          <a:lstStyle/>
          <a:p>
            <a:endParaRPr/>
          </a:p>
        </p:txBody>
      </p:sp>
      <p:sp>
        <p:nvSpPr>
          <p:cNvPr id="357" name="Shape 1"/>
          <p:cNvSpPr/>
          <p:nvPr/>
        </p:nvSpPr>
        <p:spPr>
          <a:xfrm>
            <a:off x="9238875" y="5788218"/>
            <a:ext cx="4612468" cy="1497402"/>
          </a:xfrm>
          <a:prstGeom prst="roundRect">
            <a:avLst>
              <a:gd name="adj" fmla="val 12835"/>
            </a:avLst>
          </a:prstGeom>
          <a:gradFill>
            <a:gsLst>
              <a:gs pos="0">
                <a:schemeClr val="accent4">
                  <a:hueOff val="-406799"/>
                  <a:lumOff val="30382"/>
                </a:schemeClr>
              </a:gs>
              <a:gs pos="50000">
                <a:srgbClr val="FFD58D"/>
              </a:gs>
              <a:gs pos="100000">
                <a:schemeClr val="accent4">
                  <a:hueOff val="-362075"/>
                  <a:lumOff val="23565"/>
                </a:schemeClr>
              </a:gs>
            </a:gsLst>
            <a:lin ang="5400000"/>
          </a:gradFill>
          <a:ln w="6350">
            <a:solidFill>
              <a:schemeClr val="accent4"/>
            </a:solidFill>
            <a:miter/>
          </a:ln>
        </p:spPr>
        <p:txBody>
          <a:bodyPr lIns="45719" rIns="45719"/>
          <a:lstStyle/>
          <a:p>
            <a:endParaRPr/>
          </a:p>
        </p:txBody>
      </p:sp>
      <p:sp>
        <p:nvSpPr>
          <p:cNvPr id="358" name="Text 4"/>
          <p:cNvSpPr txBox="1"/>
          <p:nvPr/>
        </p:nvSpPr>
        <p:spPr>
          <a:xfrm>
            <a:off x="9604608" y="6366931"/>
            <a:ext cx="3881002" cy="3399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just">
              <a:lnSpc>
                <a:spcPts val="2800"/>
              </a:lnSpc>
              <a:defRPr sz="1900">
                <a:latin typeface="IBM Plex Sans"/>
                <a:ea typeface="IBM Plex Sans"/>
                <a:cs typeface="IBM Plex Sans"/>
                <a:sym typeface="IBM Plex Sans"/>
              </a:defRPr>
            </a:lvl1pPr>
          </a:lstStyle>
          <a:p>
            <a:r>
              <a:t>Mancanza di definizione pratica</a:t>
            </a:r>
          </a:p>
        </p:txBody>
      </p:sp>
      <p:grpSp>
        <p:nvGrpSpPr>
          <p:cNvPr id="361" name="Doppia freccia"/>
          <p:cNvGrpSpPr/>
          <p:nvPr/>
        </p:nvGrpSpPr>
        <p:grpSpPr>
          <a:xfrm>
            <a:off x="7771785" y="5767294"/>
            <a:ext cx="1532339" cy="1539249"/>
            <a:chOff x="0" y="0"/>
            <a:chExt cx="1532337" cy="1539247"/>
          </a:xfrm>
        </p:grpSpPr>
        <p:sp>
          <p:nvSpPr>
            <p:cNvPr id="360" name="Doppia freccia"/>
            <p:cNvSpPr/>
            <p:nvPr/>
          </p:nvSpPr>
          <p:spPr>
            <a:xfrm>
              <a:off x="67668" y="134623"/>
              <a:ext cx="1397001" cy="1270001"/>
            </a:xfrm>
            <a:prstGeom prst="leftRightArrow">
              <a:avLst>
                <a:gd name="adj1" fmla="val 32000"/>
                <a:gd name="adj2" fmla="val 44000"/>
              </a:avLst>
            </a:prstGeom>
            <a:solidFill>
              <a:srgbClr val="FFFFFF"/>
            </a:solidFill>
            <a:ln>
              <a:noFill/>
            </a:ln>
            <a:effectLst/>
          </p:spPr>
          <p:txBody>
            <a:bodyPr wrap="square" lIns="45719" tIns="45719" rIns="45719" bIns="45719" numCol="1" anchor="ctr">
              <a:noAutofit/>
            </a:bodyPr>
            <a:lstStyle/>
            <a:p>
              <a:endParaRPr/>
            </a:p>
          </p:txBody>
        </p:sp>
        <p:pic>
          <p:nvPicPr>
            <p:cNvPr id="359" name="Doppia freccia Doppia freccia" descr="Doppia freccia Doppia freccia"/>
            <p:cNvPicPr>
              <a:picLocks/>
            </p:cNvPicPr>
            <p:nvPr/>
          </p:nvPicPr>
          <p:blipFill>
            <a:blip r:embed="rId4"/>
            <a:stretch>
              <a:fillRect/>
            </a:stretch>
          </p:blipFill>
          <p:spPr>
            <a:xfrm>
              <a:off x="-1" y="0"/>
              <a:ext cx="1532339" cy="1539248"/>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 name="Text 0"/>
          <p:cNvSpPr txBox="1"/>
          <p:nvPr/>
        </p:nvSpPr>
        <p:spPr>
          <a:xfrm>
            <a:off x="616387" y="485656"/>
            <a:ext cx="4643798" cy="5361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4300"/>
              </a:lnSpc>
              <a:defRPr sz="3400">
                <a:solidFill>
                  <a:srgbClr val="3F6FF3"/>
                </a:solidFill>
                <a:latin typeface="Outfit Medium"/>
                <a:ea typeface="Outfit Medium"/>
                <a:cs typeface="Outfit Medium"/>
                <a:sym typeface="Outfit Medium"/>
              </a:defRPr>
            </a:lvl1pPr>
          </a:lstStyle>
          <a:p>
            <a:r>
              <a:t>Strumenti e Risorse Utili</a:t>
            </a:r>
          </a:p>
        </p:txBody>
      </p:sp>
      <p:sp>
        <p:nvSpPr>
          <p:cNvPr id="725" name="Shape 1"/>
          <p:cNvSpPr/>
          <p:nvPr/>
        </p:nvSpPr>
        <p:spPr>
          <a:xfrm>
            <a:off x="616386" y="1388149"/>
            <a:ext cx="6610709" cy="3089793"/>
          </a:xfrm>
          <a:prstGeom prst="roundRect">
            <a:avLst>
              <a:gd name="adj" fmla="val 5130"/>
            </a:avLst>
          </a:prstGeom>
          <a:solidFill>
            <a:srgbClr val="CFDBFC"/>
          </a:solidFill>
          <a:ln w="7620">
            <a:solidFill>
              <a:srgbClr val="B5C1E2"/>
            </a:solidFill>
          </a:ln>
          <a:effectLst>
            <a:outerShdw dist="16510" dir="2700000" rotWithShape="0">
              <a:srgbClr val="B5C1E2"/>
            </a:outerShdw>
          </a:effectLst>
        </p:spPr>
        <p:txBody>
          <a:bodyPr lIns="45719" rIns="45719"/>
          <a:lstStyle/>
          <a:p>
            <a:endParaRPr/>
          </a:p>
        </p:txBody>
      </p:sp>
      <p:sp>
        <p:nvSpPr>
          <p:cNvPr id="726" name="Shape 2"/>
          <p:cNvSpPr/>
          <p:nvPr/>
        </p:nvSpPr>
        <p:spPr>
          <a:xfrm>
            <a:off x="800100" y="1571862"/>
            <a:ext cx="528281" cy="528281"/>
          </a:xfrm>
          <a:prstGeom prst="roundRect">
            <a:avLst>
              <a:gd name="adj" fmla="val 50000"/>
            </a:avLst>
          </a:prstGeom>
          <a:solidFill>
            <a:srgbClr val="A2B9F9"/>
          </a:solidFill>
          <a:ln w="12700">
            <a:miter lim="400000"/>
          </a:ln>
        </p:spPr>
        <p:txBody>
          <a:bodyPr lIns="45719" rIns="45719"/>
          <a:lstStyle/>
          <a:p>
            <a:endParaRPr/>
          </a:p>
        </p:txBody>
      </p:sp>
      <p:pic>
        <p:nvPicPr>
          <p:cNvPr id="727" name="Image 0" descr="Image 0"/>
          <p:cNvPicPr>
            <a:picLocks noChangeAspect="1"/>
          </p:cNvPicPr>
          <p:nvPr/>
        </p:nvPicPr>
        <p:blipFill>
          <a:blip r:embed="rId2"/>
          <a:stretch>
            <a:fillRect/>
          </a:stretch>
        </p:blipFill>
        <p:spPr>
          <a:xfrm>
            <a:off x="945355" y="1687353"/>
            <a:ext cx="237769" cy="297181"/>
          </a:xfrm>
          <a:prstGeom prst="rect">
            <a:avLst/>
          </a:prstGeom>
          <a:ln w="12700">
            <a:miter lim="400000"/>
          </a:ln>
        </p:spPr>
      </p:pic>
      <p:sp>
        <p:nvSpPr>
          <p:cNvPr id="728" name="Text 3"/>
          <p:cNvSpPr txBox="1"/>
          <p:nvPr/>
        </p:nvSpPr>
        <p:spPr>
          <a:xfrm>
            <a:off x="800100" y="2276237"/>
            <a:ext cx="2173176" cy="2630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100"/>
              </a:lnSpc>
              <a:defRPr sz="1700">
                <a:latin typeface="Outfit Medium"/>
                <a:ea typeface="Outfit Medium"/>
                <a:cs typeface="Outfit Medium"/>
                <a:sym typeface="Outfit Medium"/>
              </a:defRPr>
            </a:lvl1pPr>
          </a:lstStyle>
          <a:p>
            <a:r>
              <a:t>Manuali e Linee Guida</a:t>
            </a:r>
          </a:p>
        </p:txBody>
      </p:sp>
      <p:sp>
        <p:nvSpPr>
          <p:cNvPr id="729" name="Text 4"/>
          <p:cNvSpPr txBox="1"/>
          <p:nvPr/>
        </p:nvSpPr>
        <p:spPr>
          <a:xfrm>
            <a:off x="800099" y="2656999"/>
            <a:ext cx="6243282" cy="5408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200"/>
              </a:lnSpc>
              <a:defRPr sz="1300">
                <a:latin typeface="IBM Plex Sans"/>
                <a:ea typeface="IBM Plex Sans"/>
                <a:cs typeface="IBM Plex Sans"/>
                <a:sym typeface="IBM Plex Sans"/>
              </a:defRPr>
            </a:lvl1pPr>
          </a:lstStyle>
          <a:p>
            <a:r>
              <a:t>Documenti aggiornati da INAIL, Ministero del Lavoro, e associazioni di categoria con indicazioni operative dettagliate e checklist pratiche.</a:t>
            </a:r>
          </a:p>
        </p:txBody>
      </p:sp>
      <p:sp>
        <p:nvSpPr>
          <p:cNvPr id="730" name="Text 5"/>
          <p:cNvSpPr txBox="1"/>
          <p:nvPr/>
        </p:nvSpPr>
        <p:spPr>
          <a:xfrm>
            <a:off x="800099" y="3326010"/>
            <a:ext cx="4238676" cy="2614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200"/>
              </a:lnSpc>
              <a:buSzPct val="100000"/>
              <a:buChar char="•"/>
              <a:defRPr sz="1300">
                <a:latin typeface="IBM Plex Sans"/>
                <a:ea typeface="IBM Plex Sans"/>
                <a:cs typeface="IBM Plex Sans"/>
                <a:sym typeface="IBM Plex Sans"/>
              </a:defRPr>
            </a:lvl1pPr>
          </a:lstStyle>
          <a:p>
            <a:r>
              <a:t>"Guida agli accomodamenti ragionevoli" - INAIL 2024</a:t>
            </a:r>
          </a:p>
        </p:txBody>
      </p:sp>
      <p:sp>
        <p:nvSpPr>
          <p:cNvPr id="731" name="Text 6"/>
          <p:cNvSpPr txBox="1"/>
          <p:nvPr/>
        </p:nvSpPr>
        <p:spPr>
          <a:xfrm>
            <a:off x="800099" y="3669267"/>
            <a:ext cx="3362630" cy="2614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200"/>
              </a:lnSpc>
              <a:buSzPct val="100000"/>
              <a:buChar char="•"/>
              <a:defRPr sz="1300">
                <a:latin typeface="IBM Plex Sans"/>
                <a:ea typeface="IBM Plex Sans"/>
                <a:cs typeface="IBM Plex Sans"/>
                <a:sym typeface="IBM Plex Sans"/>
              </a:defRPr>
            </a:lvl1pPr>
          </a:lstStyle>
          <a:p>
            <a:r>
              <a:t>Vademecum accessibilità luoghi di lavoro</a:t>
            </a:r>
          </a:p>
        </p:txBody>
      </p:sp>
      <p:sp>
        <p:nvSpPr>
          <p:cNvPr id="732" name="Text 7"/>
          <p:cNvSpPr txBox="1"/>
          <p:nvPr/>
        </p:nvSpPr>
        <p:spPr>
          <a:xfrm>
            <a:off x="800099" y="4012524"/>
            <a:ext cx="3769737" cy="2614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200"/>
              </a:lnSpc>
              <a:buSzPct val="100000"/>
              <a:buChar char="•"/>
              <a:defRPr sz="1300">
                <a:latin typeface="IBM Plex Sans"/>
                <a:ea typeface="IBM Plex Sans"/>
                <a:cs typeface="IBM Plex Sans"/>
                <a:sym typeface="IBM Plex Sans"/>
              </a:defRPr>
            </a:lvl1pPr>
          </a:lstStyle>
          <a:p>
            <a:r>
              <a:t>FAQ giuridiche aggiornate alle ultime sentenze</a:t>
            </a:r>
          </a:p>
        </p:txBody>
      </p:sp>
      <p:sp>
        <p:nvSpPr>
          <p:cNvPr id="733" name="Shape 8"/>
          <p:cNvSpPr/>
          <p:nvPr/>
        </p:nvSpPr>
        <p:spPr>
          <a:xfrm>
            <a:off x="7403186" y="1388149"/>
            <a:ext cx="6610827" cy="3089793"/>
          </a:xfrm>
          <a:prstGeom prst="roundRect">
            <a:avLst>
              <a:gd name="adj" fmla="val 5130"/>
            </a:avLst>
          </a:prstGeom>
          <a:solidFill>
            <a:srgbClr val="CFDBFC"/>
          </a:solidFill>
          <a:ln w="7620">
            <a:solidFill>
              <a:srgbClr val="B5C1E2"/>
            </a:solidFill>
          </a:ln>
          <a:effectLst>
            <a:outerShdw dist="16510" dir="2700000" rotWithShape="0">
              <a:srgbClr val="B5C1E2"/>
            </a:outerShdw>
          </a:effectLst>
        </p:spPr>
        <p:txBody>
          <a:bodyPr lIns="45719" rIns="45719"/>
          <a:lstStyle/>
          <a:p>
            <a:endParaRPr/>
          </a:p>
        </p:txBody>
      </p:sp>
      <p:sp>
        <p:nvSpPr>
          <p:cNvPr id="734" name="Shape 9"/>
          <p:cNvSpPr/>
          <p:nvPr/>
        </p:nvSpPr>
        <p:spPr>
          <a:xfrm>
            <a:off x="7586901" y="1571862"/>
            <a:ext cx="528281" cy="528281"/>
          </a:xfrm>
          <a:prstGeom prst="roundRect">
            <a:avLst>
              <a:gd name="adj" fmla="val 50000"/>
            </a:avLst>
          </a:prstGeom>
          <a:solidFill>
            <a:srgbClr val="A2B9F9"/>
          </a:solidFill>
          <a:ln w="12700">
            <a:miter lim="400000"/>
          </a:ln>
        </p:spPr>
        <p:txBody>
          <a:bodyPr lIns="45719" rIns="45719"/>
          <a:lstStyle/>
          <a:p>
            <a:endParaRPr/>
          </a:p>
        </p:txBody>
      </p:sp>
      <p:pic>
        <p:nvPicPr>
          <p:cNvPr id="735" name="Image 1" descr="Image 1"/>
          <p:cNvPicPr>
            <a:picLocks noChangeAspect="1"/>
          </p:cNvPicPr>
          <p:nvPr/>
        </p:nvPicPr>
        <p:blipFill>
          <a:blip r:embed="rId3"/>
          <a:stretch>
            <a:fillRect/>
          </a:stretch>
        </p:blipFill>
        <p:spPr>
          <a:xfrm>
            <a:off x="7732156" y="1687353"/>
            <a:ext cx="237769" cy="297181"/>
          </a:xfrm>
          <a:prstGeom prst="rect">
            <a:avLst/>
          </a:prstGeom>
          <a:ln w="12700">
            <a:miter lim="400000"/>
          </a:ln>
        </p:spPr>
      </p:pic>
      <p:sp>
        <p:nvSpPr>
          <p:cNvPr id="736" name="Text 10"/>
          <p:cNvSpPr txBox="1"/>
          <p:nvPr/>
        </p:nvSpPr>
        <p:spPr>
          <a:xfrm>
            <a:off x="7586901" y="2276237"/>
            <a:ext cx="2485009" cy="2630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100"/>
              </a:lnSpc>
              <a:defRPr sz="1700">
                <a:latin typeface="Outfit Medium"/>
                <a:ea typeface="Outfit Medium"/>
                <a:cs typeface="Outfit Medium"/>
                <a:sym typeface="Outfit Medium"/>
              </a:defRPr>
            </a:lvl1pPr>
          </a:lstStyle>
          <a:p>
            <a:r>
              <a:t>Consulenze Specializzate</a:t>
            </a:r>
          </a:p>
        </p:txBody>
      </p:sp>
      <p:sp>
        <p:nvSpPr>
          <p:cNvPr id="737" name="Text 11"/>
          <p:cNvSpPr txBox="1"/>
          <p:nvPr/>
        </p:nvSpPr>
        <p:spPr>
          <a:xfrm>
            <a:off x="7586901" y="2656999"/>
            <a:ext cx="6243400" cy="5408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200"/>
              </a:lnSpc>
              <a:defRPr sz="1300">
                <a:latin typeface="IBM Plex Sans"/>
                <a:ea typeface="IBM Plex Sans"/>
                <a:cs typeface="IBM Plex Sans"/>
                <a:sym typeface="IBM Plex Sans"/>
              </a:defRPr>
            </a:lvl1pPr>
          </a:lstStyle>
          <a:p>
            <a:r>
              <a:t>Network di esperti in accessibilità, ergonomia, tecnologie assistive e diritto del lavoro per supporto personalizzato.</a:t>
            </a:r>
          </a:p>
        </p:txBody>
      </p:sp>
      <p:sp>
        <p:nvSpPr>
          <p:cNvPr id="738" name="Text 12"/>
          <p:cNvSpPr txBox="1"/>
          <p:nvPr/>
        </p:nvSpPr>
        <p:spPr>
          <a:xfrm>
            <a:off x="7586901" y="3326010"/>
            <a:ext cx="2768898" cy="2614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200"/>
              </a:lnSpc>
              <a:buSzPct val="100000"/>
              <a:buChar char="•"/>
              <a:defRPr sz="1300">
                <a:latin typeface="IBM Plex Sans"/>
                <a:ea typeface="IBM Plex Sans"/>
                <a:cs typeface="IBM Plex Sans"/>
                <a:sym typeface="IBM Plex Sans"/>
              </a:defRPr>
            </a:lvl1pPr>
          </a:lstStyle>
          <a:p>
            <a:r>
              <a:t>Consulenti accessibilità certificati</a:t>
            </a:r>
          </a:p>
        </p:txBody>
      </p:sp>
      <p:sp>
        <p:nvSpPr>
          <p:cNvPr id="739" name="Text 13"/>
          <p:cNvSpPr txBox="1"/>
          <p:nvPr/>
        </p:nvSpPr>
        <p:spPr>
          <a:xfrm>
            <a:off x="7586901" y="3669267"/>
            <a:ext cx="3594963" cy="2614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200"/>
              </a:lnSpc>
              <a:buSzPct val="100000"/>
              <a:buChar char="•"/>
              <a:defRPr sz="1300">
                <a:latin typeface="IBM Plex Sans"/>
                <a:ea typeface="IBM Plex Sans"/>
                <a:cs typeface="IBM Plex Sans"/>
                <a:sym typeface="IBM Plex Sans"/>
              </a:defRPr>
            </a:lvl1pPr>
          </a:lstStyle>
          <a:p>
            <a:r>
              <a:t>CdL/Studi legali specializzati in disability law</a:t>
            </a:r>
          </a:p>
        </p:txBody>
      </p:sp>
      <p:sp>
        <p:nvSpPr>
          <p:cNvPr id="740" name="Text 14"/>
          <p:cNvSpPr txBox="1"/>
          <p:nvPr/>
        </p:nvSpPr>
        <p:spPr>
          <a:xfrm>
            <a:off x="7586901" y="4012524"/>
            <a:ext cx="2686429" cy="2614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200"/>
              </a:lnSpc>
              <a:buSzPct val="100000"/>
              <a:buChar char="•"/>
              <a:defRPr sz="1300">
                <a:latin typeface="IBM Plex Sans"/>
                <a:ea typeface="IBM Plex Sans"/>
                <a:cs typeface="IBM Plex Sans"/>
                <a:sym typeface="IBM Plex Sans"/>
              </a:defRPr>
            </a:lvl1pPr>
          </a:lstStyle>
          <a:p>
            <a:r>
              <a:t>Esperti HR con focus inclusione</a:t>
            </a:r>
          </a:p>
        </p:txBody>
      </p:sp>
      <p:sp>
        <p:nvSpPr>
          <p:cNvPr id="741" name="Shape 15"/>
          <p:cNvSpPr/>
          <p:nvPr/>
        </p:nvSpPr>
        <p:spPr>
          <a:xfrm>
            <a:off x="616386" y="4654034"/>
            <a:ext cx="6610709" cy="3089792"/>
          </a:xfrm>
          <a:prstGeom prst="roundRect">
            <a:avLst>
              <a:gd name="adj" fmla="val 5130"/>
            </a:avLst>
          </a:prstGeom>
          <a:solidFill>
            <a:srgbClr val="CFDBFC"/>
          </a:solidFill>
          <a:ln w="7620">
            <a:solidFill>
              <a:srgbClr val="B5C1E2"/>
            </a:solidFill>
          </a:ln>
          <a:effectLst>
            <a:outerShdw dist="16510" dir="2700000" rotWithShape="0">
              <a:srgbClr val="B5C1E2"/>
            </a:outerShdw>
          </a:effectLst>
        </p:spPr>
        <p:txBody>
          <a:bodyPr lIns="45719" rIns="45719"/>
          <a:lstStyle/>
          <a:p>
            <a:endParaRPr/>
          </a:p>
        </p:txBody>
      </p:sp>
      <p:sp>
        <p:nvSpPr>
          <p:cNvPr id="742" name="Shape 16"/>
          <p:cNvSpPr/>
          <p:nvPr/>
        </p:nvSpPr>
        <p:spPr>
          <a:xfrm>
            <a:off x="800100" y="4837748"/>
            <a:ext cx="528281" cy="528281"/>
          </a:xfrm>
          <a:prstGeom prst="roundRect">
            <a:avLst>
              <a:gd name="adj" fmla="val 50000"/>
            </a:avLst>
          </a:prstGeom>
          <a:solidFill>
            <a:srgbClr val="A2B9F9"/>
          </a:solidFill>
          <a:ln w="12700">
            <a:miter lim="400000"/>
          </a:ln>
        </p:spPr>
        <p:txBody>
          <a:bodyPr lIns="45719" rIns="45719"/>
          <a:lstStyle/>
          <a:p>
            <a:endParaRPr/>
          </a:p>
        </p:txBody>
      </p:sp>
      <p:pic>
        <p:nvPicPr>
          <p:cNvPr id="743" name="Image 2" descr="Image 2"/>
          <p:cNvPicPr>
            <a:picLocks noChangeAspect="1"/>
          </p:cNvPicPr>
          <p:nvPr/>
        </p:nvPicPr>
        <p:blipFill>
          <a:blip r:embed="rId4"/>
          <a:stretch>
            <a:fillRect/>
          </a:stretch>
        </p:blipFill>
        <p:spPr>
          <a:xfrm>
            <a:off x="945355" y="4953237"/>
            <a:ext cx="237769" cy="297181"/>
          </a:xfrm>
          <a:prstGeom prst="rect">
            <a:avLst/>
          </a:prstGeom>
          <a:ln w="12700">
            <a:miter lim="400000"/>
          </a:ln>
        </p:spPr>
      </p:pic>
      <p:sp>
        <p:nvSpPr>
          <p:cNvPr id="744" name="Text 17"/>
          <p:cNvSpPr txBox="1"/>
          <p:nvPr/>
        </p:nvSpPr>
        <p:spPr>
          <a:xfrm>
            <a:off x="800100" y="5542121"/>
            <a:ext cx="1824553" cy="2630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100"/>
              </a:lnSpc>
              <a:defRPr sz="1700">
                <a:latin typeface="Outfit Medium"/>
                <a:ea typeface="Outfit Medium"/>
                <a:cs typeface="Outfit Medium"/>
                <a:sym typeface="Outfit Medium"/>
              </a:defRPr>
            </a:lvl1pPr>
          </a:lstStyle>
          <a:p>
            <a:r>
              <a:t>Piattaforme Digitali</a:t>
            </a:r>
          </a:p>
        </p:txBody>
      </p:sp>
      <p:sp>
        <p:nvSpPr>
          <p:cNvPr id="745" name="Text 18"/>
          <p:cNvSpPr txBox="1"/>
          <p:nvPr/>
        </p:nvSpPr>
        <p:spPr>
          <a:xfrm>
            <a:off x="800099" y="5922883"/>
            <a:ext cx="6243282" cy="2614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200"/>
              </a:lnSpc>
              <a:defRPr sz="1300">
                <a:latin typeface="IBM Plex Sans"/>
                <a:ea typeface="IBM Plex Sans"/>
                <a:cs typeface="IBM Plex Sans"/>
                <a:sym typeface="IBM Plex Sans"/>
              </a:defRPr>
            </a:lvl1pPr>
          </a:lstStyle>
          <a:p>
            <a:r>
              <a:t>Software HRIS con moduli dedicati.</a:t>
            </a:r>
          </a:p>
        </p:txBody>
      </p:sp>
      <p:sp>
        <p:nvSpPr>
          <p:cNvPr id="746" name="Text 19"/>
          <p:cNvSpPr txBox="1"/>
          <p:nvPr/>
        </p:nvSpPr>
        <p:spPr>
          <a:xfrm>
            <a:off x="800099" y="6591895"/>
            <a:ext cx="3041137" cy="2614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200"/>
              </a:lnSpc>
              <a:buSzPct val="100000"/>
              <a:buChar char="•"/>
              <a:defRPr sz="1300">
                <a:latin typeface="IBM Plex Sans"/>
                <a:ea typeface="IBM Plex Sans"/>
                <a:cs typeface="IBM Plex Sans"/>
                <a:sym typeface="IBM Plex Sans"/>
              </a:defRPr>
            </a:lvl1pPr>
          </a:lstStyle>
          <a:p>
            <a:r>
              <a:t>Moduli SAP SuccessFactors per D&amp;I</a:t>
            </a:r>
          </a:p>
        </p:txBody>
      </p:sp>
      <p:sp>
        <p:nvSpPr>
          <p:cNvPr id="747" name="Text 20"/>
          <p:cNvSpPr txBox="1"/>
          <p:nvPr/>
        </p:nvSpPr>
        <p:spPr>
          <a:xfrm>
            <a:off x="800099" y="6935152"/>
            <a:ext cx="2949558" cy="2614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200"/>
              </a:lnSpc>
              <a:buSzPct val="100000"/>
              <a:buChar char="•"/>
              <a:defRPr sz="1300">
                <a:latin typeface="IBM Plex Sans"/>
                <a:ea typeface="IBM Plex Sans"/>
                <a:cs typeface="IBM Plex Sans"/>
                <a:sym typeface="IBM Plex Sans"/>
              </a:defRPr>
            </a:lvl1pPr>
          </a:lstStyle>
          <a:p>
            <a:r>
              <a:t>Workday Accessibility Management</a:t>
            </a:r>
          </a:p>
        </p:txBody>
      </p:sp>
      <p:sp>
        <p:nvSpPr>
          <p:cNvPr id="748" name="Text 21"/>
          <p:cNvSpPr txBox="1"/>
          <p:nvPr/>
        </p:nvSpPr>
        <p:spPr>
          <a:xfrm>
            <a:off x="800099" y="7278409"/>
            <a:ext cx="2787360" cy="2614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200"/>
              </a:lnSpc>
              <a:buSzPct val="100000"/>
              <a:buChar char="•"/>
              <a:defRPr sz="1300">
                <a:latin typeface="IBM Plex Sans"/>
                <a:ea typeface="IBM Plex Sans"/>
                <a:cs typeface="IBM Plex Sans"/>
                <a:sym typeface="IBM Plex Sans"/>
              </a:defRPr>
            </a:lvl1pPr>
          </a:lstStyle>
          <a:p>
            <a:r>
              <a:t>Piattaforme open-source per PMI</a:t>
            </a:r>
          </a:p>
        </p:txBody>
      </p:sp>
      <p:sp>
        <p:nvSpPr>
          <p:cNvPr id="749" name="Shape 22"/>
          <p:cNvSpPr/>
          <p:nvPr/>
        </p:nvSpPr>
        <p:spPr>
          <a:xfrm>
            <a:off x="7403186" y="4654034"/>
            <a:ext cx="6610827" cy="3089792"/>
          </a:xfrm>
          <a:prstGeom prst="roundRect">
            <a:avLst>
              <a:gd name="adj" fmla="val 5130"/>
            </a:avLst>
          </a:prstGeom>
          <a:solidFill>
            <a:srgbClr val="CFDBFC"/>
          </a:solidFill>
          <a:ln w="7620">
            <a:solidFill>
              <a:srgbClr val="B5C1E2"/>
            </a:solidFill>
          </a:ln>
          <a:effectLst>
            <a:outerShdw dist="16510" dir="2700000" rotWithShape="0">
              <a:srgbClr val="B5C1E2"/>
            </a:outerShdw>
          </a:effectLst>
        </p:spPr>
        <p:txBody>
          <a:bodyPr lIns="45719" rIns="45719"/>
          <a:lstStyle/>
          <a:p>
            <a:endParaRPr/>
          </a:p>
        </p:txBody>
      </p:sp>
      <p:sp>
        <p:nvSpPr>
          <p:cNvPr id="750" name="Shape 23"/>
          <p:cNvSpPr/>
          <p:nvPr/>
        </p:nvSpPr>
        <p:spPr>
          <a:xfrm>
            <a:off x="7586901" y="4837748"/>
            <a:ext cx="528281" cy="528281"/>
          </a:xfrm>
          <a:prstGeom prst="roundRect">
            <a:avLst>
              <a:gd name="adj" fmla="val 50000"/>
            </a:avLst>
          </a:prstGeom>
          <a:solidFill>
            <a:srgbClr val="A2B9F9"/>
          </a:solidFill>
          <a:ln w="12700">
            <a:miter lim="400000"/>
          </a:ln>
        </p:spPr>
        <p:txBody>
          <a:bodyPr lIns="45719" rIns="45719"/>
          <a:lstStyle/>
          <a:p>
            <a:endParaRPr/>
          </a:p>
        </p:txBody>
      </p:sp>
      <p:pic>
        <p:nvPicPr>
          <p:cNvPr id="751" name="Image 3" descr="Image 3"/>
          <p:cNvPicPr>
            <a:picLocks noChangeAspect="1"/>
          </p:cNvPicPr>
          <p:nvPr/>
        </p:nvPicPr>
        <p:blipFill>
          <a:blip r:embed="rId5"/>
          <a:stretch>
            <a:fillRect/>
          </a:stretch>
        </p:blipFill>
        <p:spPr>
          <a:xfrm>
            <a:off x="7732156" y="4953237"/>
            <a:ext cx="237769" cy="297181"/>
          </a:xfrm>
          <a:prstGeom prst="rect">
            <a:avLst/>
          </a:prstGeom>
          <a:ln w="12700">
            <a:miter lim="400000"/>
          </a:ln>
        </p:spPr>
      </p:pic>
      <p:sp>
        <p:nvSpPr>
          <p:cNvPr id="752" name="Text 24"/>
          <p:cNvSpPr txBox="1"/>
          <p:nvPr/>
        </p:nvSpPr>
        <p:spPr>
          <a:xfrm>
            <a:off x="7586901" y="5542121"/>
            <a:ext cx="1752129" cy="2630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100"/>
              </a:lnSpc>
              <a:defRPr sz="1700">
                <a:latin typeface="Outfit Medium"/>
                <a:ea typeface="Outfit Medium"/>
                <a:cs typeface="Outfit Medium"/>
                <a:sym typeface="Outfit Medium"/>
              </a:defRPr>
            </a:lvl1pPr>
          </a:lstStyle>
          <a:p>
            <a:r>
              <a:t>Percorsi Formativi</a:t>
            </a:r>
          </a:p>
        </p:txBody>
      </p:sp>
      <p:sp>
        <p:nvSpPr>
          <p:cNvPr id="753" name="Text 25"/>
          <p:cNvSpPr txBox="1"/>
          <p:nvPr/>
        </p:nvSpPr>
        <p:spPr>
          <a:xfrm>
            <a:off x="7586901" y="5922883"/>
            <a:ext cx="6243400" cy="5408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200"/>
              </a:lnSpc>
              <a:defRPr sz="1300">
                <a:latin typeface="IBM Plex Sans"/>
                <a:ea typeface="IBM Plex Sans"/>
                <a:cs typeface="IBM Plex Sans"/>
                <a:sym typeface="IBM Plex Sans"/>
              </a:defRPr>
            </a:lvl1pPr>
          </a:lstStyle>
          <a:p>
            <a:r>
              <a:t>Corsi online e in presenza, webinar tematici, certificazioni professionali per HR e manager su inclusione e accomodamenti.</a:t>
            </a:r>
          </a:p>
        </p:txBody>
      </p:sp>
      <p:sp>
        <p:nvSpPr>
          <p:cNvPr id="754" name="Text 26"/>
          <p:cNvSpPr txBox="1"/>
          <p:nvPr/>
        </p:nvSpPr>
        <p:spPr>
          <a:xfrm>
            <a:off x="7586901" y="6591895"/>
            <a:ext cx="3594640" cy="2614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200"/>
              </a:lnSpc>
              <a:buSzPct val="100000"/>
              <a:buChar char="•"/>
              <a:defRPr sz="1300">
                <a:latin typeface="IBM Plex Sans"/>
                <a:ea typeface="IBM Plex Sans"/>
                <a:cs typeface="IBM Plex Sans"/>
                <a:sym typeface="IBM Plex Sans"/>
              </a:defRPr>
            </a:lvl1pPr>
          </a:lstStyle>
          <a:p>
            <a:r>
              <a:t>Master universitari in Disability Management</a:t>
            </a:r>
          </a:p>
        </p:txBody>
      </p:sp>
      <p:sp>
        <p:nvSpPr>
          <p:cNvPr id="755" name="Text 27"/>
          <p:cNvSpPr txBox="1"/>
          <p:nvPr/>
        </p:nvSpPr>
        <p:spPr>
          <a:xfrm>
            <a:off x="7586901" y="6935152"/>
            <a:ext cx="3460174" cy="2614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200"/>
              </a:lnSpc>
              <a:buSzPct val="100000"/>
              <a:buChar char="•"/>
              <a:defRPr sz="1300">
                <a:latin typeface="IBM Plex Sans"/>
                <a:ea typeface="IBM Plex Sans"/>
                <a:cs typeface="IBM Plex Sans"/>
                <a:sym typeface="IBM Plex Sans"/>
              </a:defRPr>
            </a:lvl1pPr>
          </a:lstStyle>
          <a:p>
            <a:r>
              <a:t>Corsi INAIL su salute e sicurezza inclusiva</a:t>
            </a:r>
          </a:p>
        </p:txBody>
      </p:sp>
      <p:sp>
        <p:nvSpPr>
          <p:cNvPr id="756" name="Text 28"/>
          <p:cNvSpPr txBox="1"/>
          <p:nvPr/>
        </p:nvSpPr>
        <p:spPr>
          <a:xfrm>
            <a:off x="7586901" y="7278409"/>
            <a:ext cx="3701859" cy="2614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marL="342900" indent="-342900">
              <a:lnSpc>
                <a:spcPts val="2200"/>
              </a:lnSpc>
              <a:buSzPct val="100000"/>
              <a:buChar char="•"/>
              <a:defRPr sz="1300">
                <a:latin typeface="IBM Plex Sans"/>
                <a:ea typeface="IBM Plex Sans"/>
                <a:cs typeface="IBM Plex Sans"/>
                <a:sym typeface="IBM Plex Sans"/>
              </a:defRPr>
            </a:lvl1pPr>
          </a:lstStyle>
          <a:p>
            <a:r>
              <a:t>Workshop pratici (es. Fondazione Studi CNO)</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 name="Text 0"/>
          <p:cNvSpPr txBox="1"/>
          <p:nvPr/>
        </p:nvSpPr>
        <p:spPr>
          <a:xfrm>
            <a:off x="602812" y="776644"/>
            <a:ext cx="13305056" cy="15853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12700"/>
              </a:lnSpc>
              <a:defRPr sz="10100">
                <a:solidFill>
                  <a:srgbClr val="3F6FF3"/>
                </a:solidFill>
                <a:latin typeface="Outfit Medium"/>
                <a:ea typeface="Outfit Medium"/>
                <a:cs typeface="Outfit Medium"/>
                <a:sym typeface="Outfit Medium"/>
              </a:defRPr>
            </a:lvl1pPr>
          </a:lstStyle>
          <a:p>
            <a:r>
              <a:t>Grazie per l'Attenzione!</a:t>
            </a:r>
          </a:p>
        </p:txBody>
      </p:sp>
      <p:sp>
        <p:nvSpPr>
          <p:cNvPr id="759" name="Text 1"/>
          <p:cNvSpPr txBox="1"/>
          <p:nvPr/>
        </p:nvSpPr>
        <p:spPr>
          <a:xfrm>
            <a:off x="602813" y="2649735"/>
            <a:ext cx="5730305" cy="3124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500"/>
              </a:lnSpc>
              <a:defRPr sz="2000">
                <a:solidFill>
                  <a:srgbClr val="3F6FF3"/>
                </a:solidFill>
                <a:latin typeface="Outfit Medium"/>
                <a:ea typeface="Outfit Medium"/>
                <a:cs typeface="Outfit Medium"/>
                <a:sym typeface="Outfit Medium"/>
              </a:defRPr>
            </a:lvl1pPr>
          </a:lstStyle>
          <a:p>
            <a:r>
              <a:t>Costruiamo Insieme un Futuro Lavorativo Inclusivo</a:t>
            </a:r>
          </a:p>
        </p:txBody>
      </p:sp>
      <p:sp>
        <p:nvSpPr>
          <p:cNvPr id="760" name="Text 2"/>
          <p:cNvSpPr txBox="1"/>
          <p:nvPr/>
        </p:nvSpPr>
        <p:spPr>
          <a:xfrm>
            <a:off x="602813" y="3230998"/>
            <a:ext cx="13424773" cy="5180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100"/>
              </a:lnSpc>
              <a:defRPr sz="1300">
                <a:solidFill>
                  <a:srgbClr val="666666"/>
                </a:solidFill>
                <a:latin typeface="IBM Plex Sans"/>
                <a:ea typeface="IBM Plex Sans"/>
                <a:cs typeface="IBM Plex Sans"/>
                <a:sym typeface="IBM Plex Sans"/>
              </a:defRPr>
            </a:lvl1pPr>
          </a:lstStyle>
          <a:p>
            <a:r>
              <a:t>Questo è solo l'inizio di un dialogo che deve continuare nei vostri luoghi di lavoro, nelle vostre organizzazioni, nelle vostre comunità. Gli accomodamenti ragionevoli non sono una destinazione ma un viaggio continuo verso un mondo del lavoro più giusto, produttivo e umano.</a:t>
            </a:r>
          </a:p>
        </p:txBody>
      </p:sp>
      <p:sp>
        <p:nvSpPr>
          <p:cNvPr id="761" name="Shape 3"/>
          <p:cNvSpPr/>
          <p:nvPr/>
        </p:nvSpPr>
        <p:spPr>
          <a:xfrm>
            <a:off x="602813" y="3975972"/>
            <a:ext cx="4360070" cy="1566506"/>
          </a:xfrm>
          <a:prstGeom prst="roundRect">
            <a:avLst>
              <a:gd name="adj" fmla="val 9896"/>
            </a:avLst>
          </a:prstGeom>
          <a:solidFill>
            <a:srgbClr val="A2B9F9"/>
          </a:solidFill>
          <a:ln w="7620">
            <a:solidFill>
              <a:srgbClr val="889FDF"/>
            </a:solidFill>
          </a:ln>
          <a:effectLst>
            <a:outerShdw dist="15240" dir="2700000" rotWithShape="0">
              <a:srgbClr val="889FDF"/>
            </a:outerShdw>
          </a:effectLst>
        </p:spPr>
        <p:txBody>
          <a:bodyPr lIns="45719" rIns="45719"/>
          <a:lstStyle/>
          <a:p>
            <a:endParaRPr/>
          </a:p>
        </p:txBody>
      </p:sp>
      <p:sp>
        <p:nvSpPr>
          <p:cNvPr id="762" name="Text 4"/>
          <p:cNvSpPr txBox="1"/>
          <p:nvPr/>
        </p:nvSpPr>
        <p:spPr>
          <a:xfrm>
            <a:off x="782598" y="4155757"/>
            <a:ext cx="1329929" cy="2927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100"/>
              </a:lnSpc>
              <a:defRPr sz="1600">
                <a:latin typeface="Outfit Medium"/>
                <a:ea typeface="Outfit Medium"/>
                <a:cs typeface="Outfit Medium"/>
                <a:sym typeface="Outfit Medium"/>
              </a:defRPr>
            </a:lvl1pPr>
          </a:lstStyle>
          <a:p>
            <a:r>
              <a:t>💬 Domande?</a:t>
            </a:r>
          </a:p>
        </p:txBody>
      </p:sp>
      <p:sp>
        <p:nvSpPr>
          <p:cNvPr id="763" name="Text 5"/>
          <p:cNvSpPr txBox="1"/>
          <p:nvPr/>
        </p:nvSpPr>
        <p:spPr>
          <a:xfrm>
            <a:off x="782598" y="4535804"/>
            <a:ext cx="4000501" cy="7847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100"/>
              </a:lnSpc>
              <a:defRPr sz="1300">
                <a:latin typeface="IBM Plex Sans"/>
                <a:ea typeface="IBM Plex Sans"/>
                <a:cs typeface="IBM Plex Sans"/>
                <a:sym typeface="IBM Plex Sans"/>
              </a:defRPr>
            </a:lvl1pPr>
          </a:lstStyle>
          <a:p>
            <a:r>
              <a:t>Questo è il momento per condividere dubbi, esperienze e riflessioni. Il confronto aperto arricchisce tutti.</a:t>
            </a:r>
          </a:p>
        </p:txBody>
      </p:sp>
      <p:sp>
        <p:nvSpPr>
          <p:cNvPr id="764" name="Shape 9"/>
          <p:cNvSpPr/>
          <p:nvPr/>
        </p:nvSpPr>
        <p:spPr>
          <a:xfrm>
            <a:off x="9667399" y="3975972"/>
            <a:ext cx="4360070" cy="1566506"/>
          </a:xfrm>
          <a:prstGeom prst="roundRect">
            <a:avLst>
              <a:gd name="adj" fmla="val 9896"/>
            </a:avLst>
          </a:prstGeom>
          <a:solidFill>
            <a:srgbClr val="9FEEF0"/>
          </a:solidFill>
          <a:ln w="7620">
            <a:solidFill>
              <a:srgbClr val="85D4D6"/>
            </a:solidFill>
          </a:ln>
          <a:effectLst>
            <a:outerShdw dist="15240" dir="2700000" rotWithShape="0">
              <a:srgbClr val="85D4D6"/>
            </a:outerShdw>
          </a:effectLst>
        </p:spPr>
        <p:txBody>
          <a:bodyPr lIns="45719" rIns="45719"/>
          <a:lstStyle/>
          <a:p>
            <a:endParaRPr/>
          </a:p>
        </p:txBody>
      </p:sp>
      <p:sp>
        <p:nvSpPr>
          <p:cNvPr id="765" name="Text 10"/>
          <p:cNvSpPr txBox="1"/>
          <p:nvPr/>
        </p:nvSpPr>
        <p:spPr>
          <a:xfrm>
            <a:off x="9847182" y="4155757"/>
            <a:ext cx="1183086" cy="2927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100"/>
              </a:lnSpc>
              <a:defRPr sz="1600">
                <a:latin typeface="Outfit Medium"/>
                <a:ea typeface="Outfit Medium"/>
                <a:cs typeface="Outfit Medium"/>
                <a:sym typeface="Outfit Medium"/>
              </a:defRPr>
            </a:lvl1pPr>
          </a:lstStyle>
          <a:p>
            <a:r>
              <a:t>🚀 Agite Ora</a:t>
            </a:r>
          </a:p>
        </p:txBody>
      </p:sp>
      <p:sp>
        <p:nvSpPr>
          <p:cNvPr id="766" name="Text 11"/>
          <p:cNvSpPr txBox="1"/>
          <p:nvPr/>
        </p:nvSpPr>
        <p:spPr>
          <a:xfrm>
            <a:off x="9847182" y="4535804"/>
            <a:ext cx="4000501" cy="5180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100"/>
              </a:lnSpc>
              <a:defRPr sz="1300">
                <a:latin typeface="IBM Plex Sans"/>
                <a:ea typeface="IBM Plex Sans"/>
                <a:cs typeface="IBM Plex Sans"/>
                <a:sym typeface="IBM Plex Sans"/>
              </a:defRPr>
            </a:lvl1pPr>
          </a:lstStyle>
          <a:p>
            <a:r>
              <a:t>Ogni piccolo passo verso l'inclusione conta. Iniziate oggi, migliorate domani, trasformate il futuro.</a:t>
            </a:r>
          </a:p>
        </p:txBody>
      </p:sp>
      <p:sp>
        <p:nvSpPr>
          <p:cNvPr id="767" name="Shape 12"/>
          <p:cNvSpPr/>
          <p:nvPr/>
        </p:nvSpPr>
        <p:spPr>
          <a:xfrm>
            <a:off x="602813" y="5822236"/>
            <a:ext cx="13424773" cy="29052"/>
          </a:xfrm>
          <a:prstGeom prst="rect">
            <a:avLst/>
          </a:prstGeom>
          <a:solidFill>
            <a:srgbClr val="666666">
              <a:alpha val="50000"/>
            </a:srgbClr>
          </a:solidFill>
          <a:ln w="12700">
            <a:miter lim="400000"/>
          </a:ln>
        </p:spPr>
        <p:txBody>
          <a:bodyPr lIns="45719" rIns="45719"/>
          <a:lstStyle/>
          <a:p>
            <a:endParaRPr/>
          </a:p>
        </p:txBody>
      </p:sp>
      <p:sp>
        <p:nvSpPr>
          <p:cNvPr id="768" name="Text 13"/>
          <p:cNvSpPr txBox="1"/>
          <p:nvPr/>
        </p:nvSpPr>
        <p:spPr>
          <a:xfrm>
            <a:off x="861179" y="6238637"/>
            <a:ext cx="13166409" cy="2513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100"/>
              </a:lnSpc>
              <a:defRPr sz="1300">
                <a:solidFill>
                  <a:srgbClr val="666666"/>
                </a:solidFill>
                <a:latin typeface="IBM Plex Sans"/>
                <a:ea typeface="IBM Plex Sans"/>
                <a:cs typeface="IBM Plex Sans"/>
                <a:sym typeface="IBM Plex Sans"/>
              </a:defRPr>
            </a:lvl1pPr>
          </a:lstStyle>
          <a:p>
            <a:r>
              <a:t>"L'inclusione non è una questione di carità, ma di diritto. Non è un costo, ma un investimento. Non è opzionale, ma essenziale per una società che voglia definirsi civile e prospera."</a:t>
            </a:r>
          </a:p>
        </p:txBody>
      </p:sp>
      <p:sp>
        <p:nvSpPr>
          <p:cNvPr id="769" name="Shape 14"/>
          <p:cNvSpPr/>
          <p:nvPr/>
        </p:nvSpPr>
        <p:spPr>
          <a:xfrm>
            <a:off x="602813" y="6044922"/>
            <a:ext cx="22861" cy="938690"/>
          </a:xfrm>
          <a:prstGeom prst="rect">
            <a:avLst/>
          </a:prstGeom>
          <a:solidFill>
            <a:srgbClr val="A2B9F9"/>
          </a:solidFill>
          <a:ln w="12700">
            <a:miter lim="400000"/>
          </a:ln>
        </p:spPr>
        <p:txBody>
          <a:bodyPr lIns="45719" rIns="45719"/>
          <a:lstStyle/>
          <a:p>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Text 0"/>
          <p:cNvSpPr txBox="1"/>
          <p:nvPr/>
        </p:nvSpPr>
        <p:spPr>
          <a:xfrm>
            <a:off x="793790" y="1334453"/>
            <a:ext cx="5292924" cy="687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5500"/>
              </a:lnSpc>
              <a:defRPr sz="4400">
                <a:solidFill>
                  <a:srgbClr val="3F6FF3"/>
                </a:solidFill>
                <a:latin typeface="Outfit Medium"/>
                <a:ea typeface="Outfit Medium"/>
                <a:cs typeface="Outfit Medium"/>
                <a:sym typeface="Outfit Medium"/>
              </a:defRPr>
            </a:lvl1pPr>
          </a:lstStyle>
          <a:p>
            <a:r>
              <a:t>La Normativa Italiana</a:t>
            </a:r>
          </a:p>
        </p:txBody>
      </p:sp>
      <p:sp>
        <p:nvSpPr>
          <p:cNvPr id="364" name="Shape 1"/>
          <p:cNvSpPr/>
          <p:nvPr/>
        </p:nvSpPr>
        <p:spPr>
          <a:xfrm>
            <a:off x="793790" y="2496859"/>
            <a:ext cx="4196358" cy="4398290"/>
          </a:xfrm>
          <a:prstGeom prst="roundRect">
            <a:avLst>
              <a:gd name="adj" fmla="val 4865"/>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365" name="Shape 2"/>
          <p:cNvSpPr/>
          <p:nvPr/>
        </p:nvSpPr>
        <p:spPr>
          <a:xfrm>
            <a:off x="1028223" y="2731293"/>
            <a:ext cx="680443" cy="680443"/>
          </a:xfrm>
          <a:prstGeom prst="roundRect">
            <a:avLst>
              <a:gd name="adj" fmla="val 50000"/>
            </a:avLst>
          </a:prstGeom>
          <a:solidFill>
            <a:srgbClr val="A2B9F9"/>
          </a:solidFill>
          <a:ln w="12700">
            <a:miter lim="400000"/>
          </a:ln>
        </p:spPr>
        <p:txBody>
          <a:bodyPr lIns="45719" rIns="45719"/>
          <a:lstStyle/>
          <a:p>
            <a:endParaRPr/>
          </a:p>
        </p:txBody>
      </p:sp>
      <p:pic>
        <p:nvPicPr>
          <p:cNvPr id="366" name="Image 0" descr="Image 0"/>
          <p:cNvPicPr>
            <a:picLocks noChangeAspect="1"/>
          </p:cNvPicPr>
          <p:nvPr/>
        </p:nvPicPr>
        <p:blipFill>
          <a:blip r:embed="rId2"/>
          <a:stretch>
            <a:fillRect/>
          </a:stretch>
        </p:blipFill>
        <p:spPr>
          <a:xfrm>
            <a:off x="1215389" y="2880122"/>
            <a:ext cx="306111" cy="382668"/>
          </a:xfrm>
          <a:prstGeom prst="rect">
            <a:avLst/>
          </a:prstGeom>
          <a:ln w="12700">
            <a:miter lim="400000"/>
          </a:ln>
        </p:spPr>
      </p:pic>
      <p:sp>
        <p:nvSpPr>
          <p:cNvPr id="367" name="Text 3"/>
          <p:cNvSpPr txBox="1"/>
          <p:nvPr/>
        </p:nvSpPr>
        <p:spPr>
          <a:xfrm>
            <a:off x="1028223" y="3638550"/>
            <a:ext cx="3727491" cy="6814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700"/>
              </a:lnSpc>
              <a:defRPr sz="2200">
                <a:latin typeface="Outfit Medium"/>
                <a:ea typeface="Outfit Medium"/>
                <a:cs typeface="Outfit Medium"/>
                <a:sym typeface="Outfit Medium"/>
              </a:defRPr>
            </a:lvl1pPr>
          </a:lstStyle>
          <a:p>
            <a:r>
              <a:t>Art. 3, comma 3, D.lgs. 216/2003</a:t>
            </a:r>
          </a:p>
        </p:txBody>
      </p:sp>
      <p:sp>
        <p:nvSpPr>
          <p:cNvPr id="368" name="Text 4"/>
          <p:cNvSpPr txBox="1"/>
          <p:nvPr/>
        </p:nvSpPr>
        <p:spPr>
          <a:xfrm>
            <a:off x="1028223" y="4483298"/>
            <a:ext cx="3727491" cy="21121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latin typeface="IBM Plex Sans"/>
                <a:ea typeface="IBM Plex Sans"/>
                <a:cs typeface="IBM Plex Sans"/>
                <a:sym typeface="IBM Plex Sans"/>
              </a:defRPr>
            </a:lvl1pPr>
          </a:lstStyle>
          <a:p>
            <a:r>
              <a:t>Definisce gli accomodamenti ragionevoli come misure necessarie per garantire pari opportunità ai lavoratori con disabilità, stabilendo il principio fondamentale di non discriminazione.</a:t>
            </a:r>
          </a:p>
        </p:txBody>
      </p:sp>
      <p:sp>
        <p:nvSpPr>
          <p:cNvPr id="369" name="Shape 5"/>
          <p:cNvSpPr/>
          <p:nvPr/>
        </p:nvSpPr>
        <p:spPr>
          <a:xfrm>
            <a:off x="5216962" y="2496859"/>
            <a:ext cx="4196358" cy="4398290"/>
          </a:xfrm>
          <a:prstGeom prst="roundRect">
            <a:avLst>
              <a:gd name="adj" fmla="val 4865"/>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370" name="Shape 6"/>
          <p:cNvSpPr/>
          <p:nvPr/>
        </p:nvSpPr>
        <p:spPr>
          <a:xfrm>
            <a:off x="5451395" y="2731293"/>
            <a:ext cx="680443" cy="680443"/>
          </a:xfrm>
          <a:prstGeom prst="roundRect">
            <a:avLst>
              <a:gd name="adj" fmla="val 50000"/>
            </a:avLst>
          </a:prstGeom>
          <a:solidFill>
            <a:srgbClr val="A2B9F9"/>
          </a:solidFill>
          <a:ln w="12700">
            <a:miter lim="400000"/>
          </a:ln>
        </p:spPr>
        <p:txBody>
          <a:bodyPr lIns="45719" rIns="45719"/>
          <a:lstStyle/>
          <a:p>
            <a:endParaRPr/>
          </a:p>
        </p:txBody>
      </p:sp>
      <p:pic>
        <p:nvPicPr>
          <p:cNvPr id="371" name="Image 1" descr="Image 1"/>
          <p:cNvPicPr>
            <a:picLocks noChangeAspect="1"/>
          </p:cNvPicPr>
          <p:nvPr/>
        </p:nvPicPr>
        <p:blipFill>
          <a:blip r:embed="rId3"/>
          <a:stretch>
            <a:fillRect/>
          </a:stretch>
        </p:blipFill>
        <p:spPr>
          <a:xfrm>
            <a:off x="5638562" y="2880122"/>
            <a:ext cx="306111" cy="382668"/>
          </a:xfrm>
          <a:prstGeom prst="rect">
            <a:avLst/>
          </a:prstGeom>
          <a:ln w="12700">
            <a:miter lim="400000"/>
          </a:ln>
        </p:spPr>
      </p:pic>
      <p:sp>
        <p:nvSpPr>
          <p:cNvPr id="372" name="Text 7"/>
          <p:cNvSpPr txBox="1"/>
          <p:nvPr/>
        </p:nvSpPr>
        <p:spPr>
          <a:xfrm>
            <a:off x="5451395" y="3638550"/>
            <a:ext cx="1877233" cy="3385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latin typeface="Outfit Medium"/>
                <a:ea typeface="Outfit Medium"/>
                <a:cs typeface="Outfit Medium"/>
                <a:sym typeface="Outfit Medium"/>
              </a:defRPr>
            </a:lvl1pPr>
          </a:lstStyle>
          <a:p>
            <a:r>
              <a:t>Legge 68/1999</a:t>
            </a:r>
          </a:p>
        </p:txBody>
      </p:sp>
      <p:sp>
        <p:nvSpPr>
          <p:cNvPr id="373" name="Text 8"/>
          <p:cNvSpPr txBox="1"/>
          <p:nvPr/>
        </p:nvSpPr>
        <p:spPr>
          <a:xfrm>
            <a:off x="5451395" y="4128968"/>
            <a:ext cx="3727491" cy="21121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latin typeface="IBM Plex Sans"/>
                <a:ea typeface="IBM Plex Sans"/>
                <a:cs typeface="IBM Plex Sans"/>
                <a:sym typeface="IBM Plex Sans"/>
              </a:defRPr>
            </a:lvl1pPr>
          </a:lstStyle>
          <a:p>
            <a:r>
              <a:t>Disciplina il collocamento mirato e la tutela dei lavoratori disabili, promuovendo l'inserimento e l'integrazione professionale attraverso strumenti specifici e supporto alle imprese.</a:t>
            </a:r>
          </a:p>
        </p:txBody>
      </p:sp>
      <p:sp>
        <p:nvSpPr>
          <p:cNvPr id="374" name="Shape 9"/>
          <p:cNvSpPr/>
          <p:nvPr/>
        </p:nvSpPr>
        <p:spPr>
          <a:xfrm>
            <a:off x="9640133" y="2496859"/>
            <a:ext cx="4196359" cy="4398290"/>
          </a:xfrm>
          <a:prstGeom prst="roundRect">
            <a:avLst>
              <a:gd name="adj" fmla="val 4865"/>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375" name="Shape 10"/>
          <p:cNvSpPr/>
          <p:nvPr/>
        </p:nvSpPr>
        <p:spPr>
          <a:xfrm>
            <a:off x="9874567" y="2731293"/>
            <a:ext cx="680443" cy="680443"/>
          </a:xfrm>
          <a:prstGeom prst="roundRect">
            <a:avLst>
              <a:gd name="adj" fmla="val 50000"/>
            </a:avLst>
          </a:prstGeom>
          <a:solidFill>
            <a:srgbClr val="A2B9F9"/>
          </a:solidFill>
          <a:ln w="12700">
            <a:miter lim="400000"/>
          </a:ln>
        </p:spPr>
        <p:txBody>
          <a:bodyPr lIns="45719" rIns="45719"/>
          <a:lstStyle/>
          <a:p>
            <a:endParaRPr/>
          </a:p>
        </p:txBody>
      </p:sp>
      <p:pic>
        <p:nvPicPr>
          <p:cNvPr id="376" name="Image 2" descr="Image 2"/>
          <p:cNvPicPr>
            <a:picLocks noChangeAspect="1"/>
          </p:cNvPicPr>
          <p:nvPr/>
        </p:nvPicPr>
        <p:blipFill>
          <a:blip r:embed="rId4"/>
          <a:stretch>
            <a:fillRect/>
          </a:stretch>
        </p:blipFill>
        <p:spPr>
          <a:xfrm>
            <a:off x="10061733" y="2880122"/>
            <a:ext cx="306111" cy="382668"/>
          </a:xfrm>
          <a:prstGeom prst="rect">
            <a:avLst/>
          </a:prstGeom>
          <a:ln w="12700">
            <a:miter lim="400000"/>
          </a:ln>
        </p:spPr>
      </p:pic>
      <p:sp>
        <p:nvSpPr>
          <p:cNvPr id="377" name="Text 11"/>
          <p:cNvSpPr txBox="1"/>
          <p:nvPr/>
        </p:nvSpPr>
        <p:spPr>
          <a:xfrm>
            <a:off x="9874567" y="3638550"/>
            <a:ext cx="1814477" cy="3385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700"/>
              </a:lnSpc>
              <a:defRPr sz="2200">
                <a:latin typeface="Outfit Medium"/>
                <a:ea typeface="Outfit Medium"/>
                <a:cs typeface="Outfit Medium"/>
                <a:sym typeface="Outfit Medium"/>
              </a:defRPr>
            </a:lvl1pPr>
          </a:lstStyle>
          <a:p>
            <a:r>
              <a:t>D.lgs. 81/2008</a:t>
            </a:r>
          </a:p>
        </p:txBody>
      </p:sp>
      <p:sp>
        <p:nvSpPr>
          <p:cNvPr id="378" name="Text 12"/>
          <p:cNvSpPr txBox="1"/>
          <p:nvPr/>
        </p:nvSpPr>
        <p:spPr>
          <a:xfrm>
            <a:off x="9874567" y="4128968"/>
            <a:ext cx="3727491" cy="17565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800"/>
              </a:lnSpc>
              <a:defRPr sz="1700">
                <a:latin typeface="IBM Plex Sans"/>
                <a:ea typeface="IBM Plex Sans"/>
                <a:cs typeface="IBM Plex Sans"/>
                <a:sym typeface="IBM Plex Sans"/>
              </a:defRPr>
            </a:lvl1pPr>
          </a:lstStyle>
          <a:p>
            <a:r>
              <a:t>Regola la salute e sicurezza sul lavoro, includendo disposizioni specifiche per la protezione dei lavoratori con disabilità e l'adattamento degli ambienti lavorativi.</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Text 0"/>
          <p:cNvSpPr txBox="1"/>
          <p:nvPr/>
        </p:nvSpPr>
        <p:spPr>
          <a:xfrm>
            <a:off x="793790" y="1334453"/>
            <a:ext cx="7187605" cy="687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5500"/>
              </a:lnSpc>
              <a:defRPr sz="4400">
                <a:solidFill>
                  <a:srgbClr val="3F6FF3"/>
                </a:solidFill>
                <a:latin typeface="Outfit Medium"/>
                <a:ea typeface="Outfit Medium"/>
                <a:cs typeface="Outfit Medium"/>
                <a:sym typeface="Outfit Medium"/>
              </a:defRPr>
            </a:lvl1pPr>
          </a:lstStyle>
          <a:p>
            <a:r>
              <a:t>La Normativa Italiana Chiave</a:t>
            </a:r>
          </a:p>
        </p:txBody>
      </p:sp>
      <p:sp>
        <p:nvSpPr>
          <p:cNvPr id="381" name="Shape 1"/>
          <p:cNvSpPr/>
          <p:nvPr/>
        </p:nvSpPr>
        <p:spPr>
          <a:xfrm>
            <a:off x="793790" y="2454205"/>
            <a:ext cx="7187605" cy="4398289"/>
          </a:xfrm>
          <a:prstGeom prst="roundRect">
            <a:avLst>
              <a:gd name="adj" fmla="val 4642"/>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382" name="Shape 2"/>
          <p:cNvSpPr/>
          <p:nvPr/>
        </p:nvSpPr>
        <p:spPr>
          <a:xfrm>
            <a:off x="1028223" y="2731293"/>
            <a:ext cx="680443" cy="680443"/>
          </a:xfrm>
          <a:prstGeom prst="roundRect">
            <a:avLst>
              <a:gd name="adj" fmla="val 50000"/>
            </a:avLst>
          </a:prstGeom>
          <a:solidFill>
            <a:srgbClr val="A2B9F9"/>
          </a:solidFill>
          <a:ln w="12700">
            <a:miter lim="400000"/>
          </a:ln>
        </p:spPr>
        <p:txBody>
          <a:bodyPr lIns="45719" rIns="45719"/>
          <a:lstStyle/>
          <a:p>
            <a:endParaRPr/>
          </a:p>
        </p:txBody>
      </p:sp>
      <p:pic>
        <p:nvPicPr>
          <p:cNvPr id="383" name="Image 0" descr="Image 0"/>
          <p:cNvPicPr>
            <a:picLocks noChangeAspect="1"/>
          </p:cNvPicPr>
          <p:nvPr/>
        </p:nvPicPr>
        <p:blipFill>
          <a:blip r:embed="rId2"/>
          <a:stretch>
            <a:fillRect/>
          </a:stretch>
        </p:blipFill>
        <p:spPr>
          <a:xfrm>
            <a:off x="1215389" y="2880122"/>
            <a:ext cx="306111" cy="382668"/>
          </a:xfrm>
          <a:prstGeom prst="rect">
            <a:avLst/>
          </a:prstGeom>
          <a:ln w="12700">
            <a:miter lim="400000"/>
          </a:ln>
        </p:spPr>
      </p:pic>
      <p:sp>
        <p:nvSpPr>
          <p:cNvPr id="384" name="Text 3"/>
          <p:cNvSpPr txBox="1"/>
          <p:nvPr/>
        </p:nvSpPr>
        <p:spPr>
          <a:xfrm>
            <a:off x="1028223" y="3606778"/>
            <a:ext cx="3727491" cy="3385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700"/>
              </a:lnSpc>
              <a:defRPr sz="2200">
                <a:latin typeface="Outfit Medium"/>
                <a:ea typeface="Outfit Medium"/>
                <a:cs typeface="Outfit Medium"/>
                <a:sym typeface="Outfit Medium"/>
              </a:defRPr>
            </a:lvl1pPr>
          </a:lstStyle>
          <a:p>
            <a:r>
              <a:t>Art. 3 D.Lgs. n. 62/2024</a:t>
            </a:r>
          </a:p>
        </p:txBody>
      </p:sp>
      <p:sp>
        <p:nvSpPr>
          <p:cNvPr id="385" name="Text 4"/>
          <p:cNvSpPr txBox="1"/>
          <p:nvPr/>
        </p:nvSpPr>
        <p:spPr>
          <a:xfrm>
            <a:off x="914479" y="4497516"/>
            <a:ext cx="6213044" cy="21121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just">
              <a:lnSpc>
                <a:spcPts val="2800"/>
              </a:lnSpc>
              <a:defRPr sz="1700">
                <a:latin typeface="IBM Plex Sans"/>
                <a:ea typeface="IBM Plex Sans"/>
                <a:cs typeface="IBM Plex Sans"/>
                <a:sym typeface="IBM Plex Sans"/>
              </a:defRPr>
            </a:lvl1pPr>
          </a:lstStyle>
          <a:p>
            <a:r>
              <a:t>Definisce persona con disabilità: chi presenta durature compromissioni fisiche mentali, intellettive o sensoriali che, in piena interazione con barriere di diversa natura, possono ostacolare la piena partecipazione nei diversi contesti di vita su base di uguaglianza con gli altri, accertate allevi della valutazione di base. </a:t>
            </a:r>
          </a:p>
        </p:txBody>
      </p:sp>
      <p:sp>
        <p:nvSpPr>
          <p:cNvPr id="386" name="Shape 1"/>
          <p:cNvSpPr/>
          <p:nvPr/>
        </p:nvSpPr>
        <p:spPr>
          <a:xfrm>
            <a:off x="8784996" y="2454205"/>
            <a:ext cx="4854231" cy="4398289"/>
          </a:xfrm>
          <a:prstGeom prst="roundRect">
            <a:avLst>
              <a:gd name="adj" fmla="val 4642"/>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387" name="Text 3"/>
          <p:cNvSpPr txBox="1"/>
          <p:nvPr/>
        </p:nvSpPr>
        <p:spPr>
          <a:xfrm>
            <a:off x="9188436" y="3606778"/>
            <a:ext cx="3727490" cy="3385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700"/>
              </a:lnSpc>
              <a:defRPr sz="2200">
                <a:latin typeface="Outfit Medium"/>
                <a:ea typeface="Outfit Medium"/>
                <a:cs typeface="Outfit Medium"/>
                <a:sym typeface="Outfit Medium"/>
              </a:defRPr>
            </a:lvl1pPr>
          </a:lstStyle>
          <a:p>
            <a:r>
              <a:t>Art. 17 D.Lgs. n. 62/2024</a:t>
            </a:r>
          </a:p>
        </p:txBody>
      </p:sp>
      <p:sp>
        <p:nvSpPr>
          <p:cNvPr id="388" name="Text 4"/>
          <p:cNvSpPr txBox="1"/>
          <p:nvPr/>
        </p:nvSpPr>
        <p:spPr>
          <a:xfrm>
            <a:off x="9013436" y="4564260"/>
            <a:ext cx="4077491" cy="1756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just">
              <a:lnSpc>
                <a:spcPts val="2800"/>
              </a:lnSpc>
              <a:defRPr sz="1700">
                <a:latin typeface="IBM Plex Sans"/>
                <a:ea typeface="IBM Plex Sans"/>
                <a:cs typeface="IBM Plex Sans"/>
                <a:sym typeface="IBM Plex Sans"/>
              </a:defRPr>
            </a:lvl1pPr>
          </a:lstStyle>
          <a:p>
            <a:r>
              <a:t>Individua le misure e gli adattamenti necessari, pertinenti, appropriati e adeguati, che non impongano un onere sproporzionato o eccessivo al soggetto obbligato</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Text 0"/>
          <p:cNvSpPr txBox="1"/>
          <p:nvPr/>
        </p:nvSpPr>
        <p:spPr>
          <a:xfrm>
            <a:off x="793790" y="1334453"/>
            <a:ext cx="7187605" cy="687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5500"/>
              </a:lnSpc>
              <a:defRPr sz="4400">
                <a:solidFill>
                  <a:srgbClr val="3F6FF3"/>
                </a:solidFill>
                <a:latin typeface="Outfit Medium"/>
                <a:ea typeface="Outfit Medium"/>
                <a:cs typeface="Outfit Medium"/>
                <a:sym typeface="Outfit Medium"/>
              </a:defRPr>
            </a:lvl1pPr>
          </a:lstStyle>
          <a:p>
            <a:r>
              <a:t>La Normativa Italiana Chiave</a:t>
            </a:r>
          </a:p>
        </p:txBody>
      </p:sp>
      <p:sp>
        <p:nvSpPr>
          <p:cNvPr id="391" name="Shape 1"/>
          <p:cNvSpPr/>
          <p:nvPr/>
        </p:nvSpPr>
        <p:spPr>
          <a:xfrm>
            <a:off x="793790" y="2454205"/>
            <a:ext cx="7187605" cy="4398289"/>
          </a:xfrm>
          <a:prstGeom prst="roundRect">
            <a:avLst>
              <a:gd name="adj" fmla="val 4642"/>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392" name="Shape 2"/>
          <p:cNvSpPr/>
          <p:nvPr/>
        </p:nvSpPr>
        <p:spPr>
          <a:xfrm>
            <a:off x="1028223" y="2731293"/>
            <a:ext cx="680443" cy="680443"/>
          </a:xfrm>
          <a:prstGeom prst="roundRect">
            <a:avLst>
              <a:gd name="adj" fmla="val 50000"/>
            </a:avLst>
          </a:prstGeom>
          <a:solidFill>
            <a:srgbClr val="A2B9F9"/>
          </a:solidFill>
          <a:ln w="12700">
            <a:miter lim="400000"/>
          </a:ln>
        </p:spPr>
        <p:txBody>
          <a:bodyPr lIns="45719" rIns="45719"/>
          <a:lstStyle/>
          <a:p>
            <a:endParaRPr/>
          </a:p>
        </p:txBody>
      </p:sp>
      <p:pic>
        <p:nvPicPr>
          <p:cNvPr id="393" name="Image 0" descr="Image 0"/>
          <p:cNvPicPr>
            <a:picLocks noChangeAspect="1"/>
          </p:cNvPicPr>
          <p:nvPr/>
        </p:nvPicPr>
        <p:blipFill>
          <a:blip r:embed="rId2"/>
          <a:stretch>
            <a:fillRect/>
          </a:stretch>
        </p:blipFill>
        <p:spPr>
          <a:xfrm>
            <a:off x="1215389" y="2880122"/>
            <a:ext cx="306111" cy="382668"/>
          </a:xfrm>
          <a:prstGeom prst="rect">
            <a:avLst/>
          </a:prstGeom>
          <a:ln w="12700">
            <a:miter lim="400000"/>
          </a:ln>
        </p:spPr>
      </p:pic>
      <p:sp>
        <p:nvSpPr>
          <p:cNvPr id="394" name="Text 3"/>
          <p:cNvSpPr txBox="1"/>
          <p:nvPr/>
        </p:nvSpPr>
        <p:spPr>
          <a:xfrm>
            <a:off x="1028223" y="3606778"/>
            <a:ext cx="3727491" cy="3385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700"/>
              </a:lnSpc>
              <a:defRPr sz="2200">
                <a:latin typeface="Outfit Medium"/>
                <a:ea typeface="Outfit Medium"/>
                <a:cs typeface="Outfit Medium"/>
                <a:sym typeface="Outfit Medium"/>
              </a:defRPr>
            </a:lvl1pPr>
          </a:lstStyle>
          <a:p>
            <a:r>
              <a:t>Art. 5 bis L. n. 104/1992</a:t>
            </a:r>
          </a:p>
        </p:txBody>
      </p:sp>
      <p:sp>
        <p:nvSpPr>
          <p:cNvPr id="395" name="Text 4"/>
          <p:cNvSpPr txBox="1"/>
          <p:nvPr/>
        </p:nvSpPr>
        <p:spPr>
          <a:xfrm>
            <a:off x="928697" y="4289344"/>
            <a:ext cx="6213044" cy="21121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just">
              <a:lnSpc>
                <a:spcPts val="2800"/>
              </a:lnSpc>
              <a:defRPr sz="1700">
                <a:latin typeface="IBM Plex Sans"/>
                <a:ea typeface="IBM Plex Sans"/>
                <a:cs typeface="IBM Plex Sans"/>
                <a:sym typeface="IBM Plex Sans"/>
              </a:defRPr>
            </a:lvl1pPr>
          </a:lstStyle>
          <a:p>
            <a:r>
              <a:t>la persona con disabilità, l’esercente la responsabilità genitoriale in caso di minore, il tutore ovvero l’amministratore di sostegno se dotato dei poteri ha la facoltà di richiedere, con apposita istanza scritta, alla pubblica amministrazione, ai concessionari di pubblici servizi e ai soggetti privati l’adozione di un accomodamento ragionevole, anche formulando una proposta</a:t>
            </a:r>
          </a:p>
        </p:txBody>
      </p:sp>
      <p:sp>
        <p:nvSpPr>
          <p:cNvPr id="396" name="Shape 1"/>
          <p:cNvSpPr/>
          <p:nvPr/>
        </p:nvSpPr>
        <p:spPr>
          <a:xfrm>
            <a:off x="9233765" y="3339487"/>
            <a:ext cx="5086774" cy="2922431"/>
          </a:xfrm>
          <a:prstGeom prst="roundRect">
            <a:avLst>
              <a:gd name="adj" fmla="val 7253"/>
            </a:avLst>
          </a:prstGeom>
          <a:gradFill>
            <a:gsLst>
              <a:gs pos="0">
                <a:schemeClr val="accent4">
                  <a:hueOff val="-406799"/>
                  <a:lumOff val="30382"/>
                </a:schemeClr>
              </a:gs>
              <a:gs pos="50000">
                <a:srgbClr val="FFD58D"/>
              </a:gs>
              <a:gs pos="100000">
                <a:schemeClr val="accent4">
                  <a:hueOff val="-362075"/>
                  <a:lumOff val="23565"/>
                </a:schemeClr>
              </a:gs>
            </a:gsLst>
            <a:lin ang="5400000"/>
          </a:gradFill>
          <a:ln w="6350">
            <a:solidFill>
              <a:schemeClr val="accent4"/>
            </a:solidFill>
            <a:miter/>
          </a:ln>
        </p:spPr>
        <p:txBody>
          <a:bodyPr lIns="45719" rIns="45719"/>
          <a:lstStyle/>
          <a:p>
            <a:endParaRPr/>
          </a:p>
        </p:txBody>
      </p:sp>
      <p:sp>
        <p:nvSpPr>
          <p:cNvPr id="397" name="Text 4"/>
          <p:cNvSpPr txBox="1"/>
          <p:nvPr/>
        </p:nvSpPr>
        <p:spPr>
          <a:xfrm>
            <a:off x="9583364" y="3775083"/>
            <a:ext cx="4387576" cy="21121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just">
              <a:lnSpc>
                <a:spcPts val="2800"/>
              </a:lnSpc>
              <a:defRPr sz="1700">
                <a:latin typeface="IBM Plex Sans"/>
                <a:ea typeface="IBM Plex Sans"/>
                <a:cs typeface="IBM Plex Sans"/>
                <a:sym typeface="IBM Plex Sans"/>
              </a:defRPr>
            </a:lvl1pPr>
          </a:lstStyle>
          <a:p>
            <a:r>
              <a:t>E’ vero che è una mera facoltà la richiesta di accomodamento ragionevole ma esso costituisce attuazione dei generali principi di correttezza e buona fede che informano tutti i rapporti negoziali? Quale rilevanza giuridica avrebbe il mancato esercizio?</a:t>
            </a:r>
          </a:p>
        </p:txBody>
      </p:sp>
      <p:grpSp>
        <p:nvGrpSpPr>
          <p:cNvPr id="400" name="Freccia 15"/>
          <p:cNvGrpSpPr/>
          <p:nvPr/>
        </p:nvGrpSpPr>
        <p:grpSpPr>
          <a:xfrm rot="5400000">
            <a:off x="8204060" y="3861549"/>
            <a:ext cx="786479" cy="1583600"/>
            <a:chOff x="0" y="0"/>
            <a:chExt cx="786478" cy="1583599"/>
          </a:xfrm>
        </p:grpSpPr>
        <p:sp>
          <p:nvSpPr>
            <p:cNvPr id="399" name="Freccia 15"/>
            <p:cNvSpPr/>
            <p:nvPr/>
          </p:nvSpPr>
          <p:spPr>
            <a:xfrm>
              <a:off x="50800" y="15"/>
              <a:ext cx="684879" cy="153164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800" y="1292"/>
                    <a:pt x="6289" y="9052"/>
                    <a:pt x="191" y="10151"/>
                  </a:cubicBezTo>
                  <a:cubicBezTo>
                    <a:pt x="626" y="10139"/>
                    <a:pt x="1053" y="10114"/>
                    <a:pt x="1472" y="10079"/>
                  </a:cubicBezTo>
                  <a:cubicBezTo>
                    <a:pt x="4886" y="9796"/>
                    <a:pt x="7728" y="8809"/>
                    <a:pt x="9347" y="7974"/>
                  </a:cubicBezTo>
                  <a:lnTo>
                    <a:pt x="9347" y="13128"/>
                  </a:lnTo>
                  <a:cubicBezTo>
                    <a:pt x="7753" y="13944"/>
                    <a:pt x="4976" y="14902"/>
                    <a:pt x="1648" y="15179"/>
                  </a:cubicBezTo>
                  <a:cubicBezTo>
                    <a:pt x="1113" y="15223"/>
                    <a:pt x="561" y="15250"/>
                    <a:pt x="0" y="15256"/>
                  </a:cubicBezTo>
                  <a:lnTo>
                    <a:pt x="0" y="15507"/>
                  </a:lnTo>
                  <a:lnTo>
                    <a:pt x="0" y="19849"/>
                  </a:lnTo>
                  <a:lnTo>
                    <a:pt x="0" y="21600"/>
                  </a:lnTo>
                  <a:cubicBezTo>
                    <a:pt x="561" y="21594"/>
                    <a:pt x="1113" y="21568"/>
                    <a:pt x="1648" y="21523"/>
                  </a:cubicBezTo>
                  <a:cubicBezTo>
                    <a:pt x="6898" y="21087"/>
                    <a:pt x="10800" y="18949"/>
                    <a:pt x="10800" y="18361"/>
                  </a:cubicBezTo>
                  <a:cubicBezTo>
                    <a:pt x="10800" y="18949"/>
                    <a:pt x="14702" y="21087"/>
                    <a:pt x="19952" y="21523"/>
                  </a:cubicBezTo>
                  <a:cubicBezTo>
                    <a:pt x="20487" y="21568"/>
                    <a:pt x="21039" y="21594"/>
                    <a:pt x="21600" y="21600"/>
                  </a:cubicBezTo>
                  <a:lnTo>
                    <a:pt x="21600" y="19849"/>
                  </a:lnTo>
                  <a:lnTo>
                    <a:pt x="21600" y="15507"/>
                  </a:lnTo>
                  <a:lnTo>
                    <a:pt x="21600" y="15256"/>
                  </a:lnTo>
                  <a:cubicBezTo>
                    <a:pt x="21039" y="15250"/>
                    <a:pt x="20487" y="15223"/>
                    <a:pt x="19952" y="15179"/>
                  </a:cubicBezTo>
                  <a:cubicBezTo>
                    <a:pt x="16622" y="14902"/>
                    <a:pt x="13843" y="13943"/>
                    <a:pt x="12249" y="13127"/>
                  </a:cubicBezTo>
                  <a:lnTo>
                    <a:pt x="12249" y="7972"/>
                  </a:lnTo>
                  <a:cubicBezTo>
                    <a:pt x="13868" y="8808"/>
                    <a:pt x="16711" y="9795"/>
                    <a:pt x="20128" y="10079"/>
                  </a:cubicBezTo>
                  <a:cubicBezTo>
                    <a:pt x="20547" y="10114"/>
                    <a:pt x="20974" y="10139"/>
                    <a:pt x="21409" y="10151"/>
                  </a:cubicBezTo>
                  <a:cubicBezTo>
                    <a:pt x="15311" y="9052"/>
                    <a:pt x="10800" y="1292"/>
                    <a:pt x="10800" y="0"/>
                  </a:cubicBezTo>
                  <a:close/>
                </a:path>
              </a:pathLst>
            </a:custGeom>
            <a:solidFill>
              <a:srgbClr val="FFFFFF"/>
            </a:solidFill>
            <a:ln>
              <a:noFill/>
            </a:ln>
            <a:effectLst/>
          </p:spPr>
          <p:txBody>
            <a:bodyPr wrap="square" lIns="45719" tIns="45719" rIns="45719" bIns="45719" numCol="1" anchor="ctr">
              <a:noAutofit/>
            </a:bodyPr>
            <a:lstStyle/>
            <a:p>
              <a:endParaRPr/>
            </a:p>
          </p:txBody>
        </p:sp>
        <p:pic>
          <p:nvPicPr>
            <p:cNvPr id="398" name="Freccia 15 Freccia 15" descr="Freccia 15 Freccia 15"/>
            <p:cNvPicPr>
              <a:picLocks/>
            </p:cNvPicPr>
            <p:nvPr/>
          </p:nvPicPr>
          <p:blipFill>
            <a:blip r:embed="rId3"/>
            <a:stretch>
              <a:fillRect/>
            </a:stretch>
          </p:blipFill>
          <p:spPr>
            <a:xfrm>
              <a:off x="0" y="-1"/>
              <a:ext cx="786479" cy="1583601"/>
            </a:xfrm>
            <a:prstGeom prst="rect">
              <a:avLst/>
            </a:prstGeom>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 name="Text 0"/>
          <p:cNvSpPr txBox="1"/>
          <p:nvPr/>
        </p:nvSpPr>
        <p:spPr>
          <a:xfrm>
            <a:off x="793790" y="1334453"/>
            <a:ext cx="5821165" cy="687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5500"/>
              </a:lnSpc>
              <a:defRPr sz="4400">
                <a:solidFill>
                  <a:srgbClr val="3F6FF3"/>
                </a:solidFill>
                <a:latin typeface="Outfit Medium"/>
                <a:ea typeface="Outfit Medium"/>
                <a:cs typeface="Outfit Medium"/>
                <a:sym typeface="Outfit Medium"/>
              </a:defRPr>
            </a:lvl1pPr>
          </a:lstStyle>
          <a:p>
            <a:r>
              <a:t>La Corte di Cassazione</a:t>
            </a:r>
          </a:p>
        </p:txBody>
      </p:sp>
      <p:sp>
        <p:nvSpPr>
          <p:cNvPr id="403" name="Shape 1"/>
          <p:cNvSpPr/>
          <p:nvPr/>
        </p:nvSpPr>
        <p:spPr>
          <a:xfrm>
            <a:off x="793790" y="2454205"/>
            <a:ext cx="11073472" cy="4398289"/>
          </a:xfrm>
          <a:prstGeom prst="roundRect">
            <a:avLst>
              <a:gd name="adj" fmla="val 4642"/>
            </a:avLst>
          </a:prstGeom>
          <a:solidFill>
            <a:srgbClr val="CFDBFC"/>
          </a:solidFill>
          <a:ln w="7620">
            <a:solidFill>
              <a:srgbClr val="B5C1E2"/>
            </a:solidFill>
          </a:ln>
          <a:effectLst>
            <a:outerShdw dist="20320" dir="2700000" rotWithShape="0">
              <a:srgbClr val="B5C1E2"/>
            </a:outerShdw>
          </a:effectLst>
        </p:spPr>
        <p:txBody>
          <a:bodyPr lIns="45719" rIns="45719"/>
          <a:lstStyle/>
          <a:p>
            <a:endParaRPr/>
          </a:p>
        </p:txBody>
      </p:sp>
      <p:sp>
        <p:nvSpPr>
          <p:cNvPr id="404" name="Shape 2"/>
          <p:cNvSpPr/>
          <p:nvPr/>
        </p:nvSpPr>
        <p:spPr>
          <a:xfrm>
            <a:off x="1028223" y="2731293"/>
            <a:ext cx="680443" cy="680443"/>
          </a:xfrm>
          <a:prstGeom prst="roundRect">
            <a:avLst>
              <a:gd name="adj" fmla="val 50000"/>
            </a:avLst>
          </a:prstGeom>
          <a:solidFill>
            <a:srgbClr val="A2B9F9"/>
          </a:solidFill>
          <a:ln w="12700">
            <a:miter lim="400000"/>
          </a:ln>
        </p:spPr>
        <p:txBody>
          <a:bodyPr lIns="45719" rIns="45719"/>
          <a:lstStyle/>
          <a:p>
            <a:endParaRPr/>
          </a:p>
        </p:txBody>
      </p:sp>
      <p:sp>
        <p:nvSpPr>
          <p:cNvPr id="405" name="Text 3"/>
          <p:cNvSpPr txBox="1"/>
          <p:nvPr/>
        </p:nvSpPr>
        <p:spPr>
          <a:xfrm>
            <a:off x="1028223" y="3606778"/>
            <a:ext cx="5220000" cy="3385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700"/>
              </a:lnSpc>
              <a:defRPr sz="2200">
                <a:latin typeface="Outfit Medium"/>
                <a:ea typeface="Outfit Medium"/>
                <a:cs typeface="Outfit Medium"/>
                <a:sym typeface="Outfit Medium"/>
              </a:defRPr>
            </a:lvl1pPr>
          </a:lstStyle>
          <a:p>
            <a:r>
              <a:t>Cass. Civ., 9 marzo 2021, n. 6497</a:t>
            </a:r>
          </a:p>
        </p:txBody>
      </p:sp>
      <p:sp>
        <p:nvSpPr>
          <p:cNvPr id="406" name="Text 4"/>
          <p:cNvSpPr txBox="1"/>
          <p:nvPr/>
        </p:nvSpPr>
        <p:spPr>
          <a:xfrm>
            <a:off x="914479" y="4483298"/>
            <a:ext cx="9905189" cy="21121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gn="just">
              <a:lnSpc>
                <a:spcPts val="2800"/>
              </a:lnSpc>
              <a:defRPr sz="1700">
                <a:latin typeface="IBM Plex Sans"/>
                <a:ea typeface="IBM Plex Sans"/>
                <a:cs typeface="IBM Plex Sans"/>
                <a:sym typeface="IBM Plex Sans"/>
              </a:defRPr>
            </a:lvl1pPr>
          </a:lstStyle>
          <a:p>
            <a:r>
              <a:t>l’individuazione di un accomodamento ragionevole costituisce una complessa attività di bilanciamento degli interessi giuridicamente rilevanti per le parti coinvolte, dal cui esito «potrà dirsi ragionevole ogni soluzione organizzativa praticabile che miri a salvaguardare il posto di lavoro del disabile in un’attività utile per l’azienda e che imponga all’imprenditore, oltre che al personale eventualmente coinvolto, un sacrificio che non ecceda i limiti di una tollerabilità considerata accettabile secondo “la comune valutazione sociale”»</a:t>
            </a:r>
          </a:p>
        </p:txBody>
      </p:sp>
      <p:sp>
        <p:nvSpPr>
          <p:cNvPr id="407" name="Bilancia"/>
          <p:cNvSpPr/>
          <p:nvPr/>
        </p:nvSpPr>
        <p:spPr>
          <a:xfrm>
            <a:off x="1039032" y="2783613"/>
            <a:ext cx="658826" cy="5758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226" y="0"/>
                  <a:pt x="9760" y="531"/>
                  <a:pt x="9760" y="1187"/>
                </a:cubicBezTo>
                <a:cubicBezTo>
                  <a:pt x="9760" y="1611"/>
                  <a:pt x="9955" y="1983"/>
                  <a:pt x="10246" y="2193"/>
                </a:cubicBezTo>
                <a:lnTo>
                  <a:pt x="10246" y="2956"/>
                </a:lnTo>
                <a:cubicBezTo>
                  <a:pt x="9939" y="3110"/>
                  <a:pt x="9689" y="3387"/>
                  <a:pt x="9546" y="3734"/>
                </a:cubicBezTo>
                <a:lnTo>
                  <a:pt x="2528" y="3734"/>
                </a:lnTo>
                <a:lnTo>
                  <a:pt x="2528" y="4844"/>
                </a:lnTo>
                <a:lnTo>
                  <a:pt x="3409" y="4844"/>
                </a:lnTo>
                <a:lnTo>
                  <a:pt x="845" y="13979"/>
                </a:lnTo>
                <a:lnTo>
                  <a:pt x="0" y="13979"/>
                </a:lnTo>
                <a:cubicBezTo>
                  <a:pt x="713" y="15444"/>
                  <a:pt x="2079" y="16435"/>
                  <a:pt x="3648" y="16435"/>
                </a:cubicBezTo>
                <a:cubicBezTo>
                  <a:pt x="5218" y="16435"/>
                  <a:pt x="6585" y="15444"/>
                  <a:pt x="7298" y="13979"/>
                </a:cubicBezTo>
                <a:lnTo>
                  <a:pt x="6453" y="13979"/>
                </a:lnTo>
                <a:lnTo>
                  <a:pt x="3888" y="4844"/>
                </a:lnTo>
                <a:lnTo>
                  <a:pt x="9469" y="4844"/>
                </a:lnTo>
                <a:cubicBezTo>
                  <a:pt x="9583" y="5301"/>
                  <a:pt x="9872" y="5673"/>
                  <a:pt x="10246" y="5860"/>
                </a:cubicBezTo>
                <a:lnTo>
                  <a:pt x="10246" y="10137"/>
                </a:lnTo>
                <a:lnTo>
                  <a:pt x="9447" y="13379"/>
                </a:lnTo>
                <a:lnTo>
                  <a:pt x="9447" y="19963"/>
                </a:lnTo>
                <a:lnTo>
                  <a:pt x="6460" y="19963"/>
                </a:lnTo>
                <a:cubicBezTo>
                  <a:pt x="6276" y="19963"/>
                  <a:pt x="6111" y="20093"/>
                  <a:pt x="6046" y="20289"/>
                </a:cubicBezTo>
                <a:lnTo>
                  <a:pt x="5613" y="21600"/>
                </a:lnTo>
                <a:lnTo>
                  <a:pt x="15987" y="21600"/>
                </a:lnTo>
                <a:lnTo>
                  <a:pt x="15552" y="20289"/>
                </a:lnTo>
                <a:cubicBezTo>
                  <a:pt x="15487" y="20093"/>
                  <a:pt x="15322" y="19963"/>
                  <a:pt x="15139" y="19963"/>
                </a:cubicBezTo>
                <a:lnTo>
                  <a:pt x="12153" y="19963"/>
                </a:lnTo>
                <a:lnTo>
                  <a:pt x="12153" y="13379"/>
                </a:lnTo>
                <a:lnTo>
                  <a:pt x="11354" y="10139"/>
                </a:lnTo>
                <a:lnTo>
                  <a:pt x="11354" y="5860"/>
                </a:lnTo>
                <a:cubicBezTo>
                  <a:pt x="11728" y="5673"/>
                  <a:pt x="12016" y="5302"/>
                  <a:pt x="12130" y="4846"/>
                </a:cubicBezTo>
                <a:lnTo>
                  <a:pt x="17710" y="4846"/>
                </a:lnTo>
                <a:lnTo>
                  <a:pt x="15147" y="13979"/>
                </a:lnTo>
                <a:lnTo>
                  <a:pt x="14302" y="13979"/>
                </a:lnTo>
                <a:cubicBezTo>
                  <a:pt x="15015" y="15444"/>
                  <a:pt x="16380" y="16435"/>
                  <a:pt x="17950" y="16435"/>
                </a:cubicBezTo>
                <a:cubicBezTo>
                  <a:pt x="19519" y="16435"/>
                  <a:pt x="20887" y="15444"/>
                  <a:pt x="21600" y="13979"/>
                </a:cubicBezTo>
                <a:lnTo>
                  <a:pt x="20753" y="13979"/>
                </a:lnTo>
                <a:lnTo>
                  <a:pt x="18190" y="4844"/>
                </a:lnTo>
                <a:lnTo>
                  <a:pt x="19072" y="4844"/>
                </a:lnTo>
                <a:lnTo>
                  <a:pt x="19072" y="3734"/>
                </a:lnTo>
                <a:lnTo>
                  <a:pt x="12052" y="3734"/>
                </a:lnTo>
                <a:cubicBezTo>
                  <a:pt x="11909" y="3388"/>
                  <a:pt x="11661" y="3110"/>
                  <a:pt x="11354" y="2956"/>
                </a:cubicBezTo>
                <a:lnTo>
                  <a:pt x="11354" y="2193"/>
                </a:lnTo>
                <a:cubicBezTo>
                  <a:pt x="11645" y="1983"/>
                  <a:pt x="11838" y="1611"/>
                  <a:pt x="11838" y="1187"/>
                </a:cubicBezTo>
                <a:cubicBezTo>
                  <a:pt x="11838" y="531"/>
                  <a:pt x="11374" y="0"/>
                  <a:pt x="10800" y="0"/>
                </a:cubicBezTo>
                <a:close/>
                <a:moveTo>
                  <a:pt x="3486" y="5791"/>
                </a:moveTo>
                <a:lnTo>
                  <a:pt x="3486" y="13979"/>
                </a:lnTo>
                <a:lnTo>
                  <a:pt x="1188" y="13979"/>
                </a:lnTo>
                <a:lnTo>
                  <a:pt x="3486" y="5791"/>
                </a:lnTo>
                <a:close/>
                <a:moveTo>
                  <a:pt x="3812" y="5791"/>
                </a:moveTo>
                <a:lnTo>
                  <a:pt x="6110" y="13979"/>
                </a:lnTo>
                <a:lnTo>
                  <a:pt x="3812" y="13979"/>
                </a:lnTo>
                <a:lnTo>
                  <a:pt x="3812" y="5791"/>
                </a:lnTo>
                <a:close/>
                <a:moveTo>
                  <a:pt x="17788" y="5791"/>
                </a:moveTo>
                <a:lnTo>
                  <a:pt x="17788" y="13979"/>
                </a:lnTo>
                <a:lnTo>
                  <a:pt x="15490" y="13979"/>
                </a:lnTo>
                <a:lnTo>
                  <a:pt x="17788" y="5791"/>
                </a:lnTo>
                <a:close/>
                <a:moveTo>
                  <a:pt x="18114" y="5791"/>
                </a:moveTo>
                <a:lnTo>
                  <a:pt x="20412" y="13979"/>
                </a:lnTo>
                <a:lnTo>
                  <a:pt x="18114" y="13979"/>
                </a:lnTo>
                <a:lnTo>
                  <a:pt x="18114" y="5791"/>
                </a:lnTo>
                <a:close/>
              </a:path>
            </a:pathLst>
          </a:custGeom>
          <a:solidFill>
            <a:srgbClr val="FFFFFF"/>
          </a:solidFill>
          <a:ln w="12700">
            <a:solidFill>
              <a:schemeClr val="accent1"/>
            </a:solidFill>
            <a:miter/>
          </a:ln>
        </p:spPr>
        <p:txBody>
          <a:bodyPr lIns="45719" rIns="45719" anchor="ctr"/>
          <a:lstStyle/>
          <a:p>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Text 0"/>
          <p:cNvSpPr txBox="1"/>
          <p:nvPr/>
        </p:nvSpPr>
        <p:spPr>
          <a:xfrm>
            <a:off x="771643" y="606742"/>
            <a:ext cx="13087113" cy="1360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5400"/>
              </a:lnSpc>
              <a:defRPr sz="4300">
                <a:solidFill>
                  <a:srgbClr val="3F6FF3"/>
                </a:solidFill>
                <a:latin typeface="Outfit Medium"/>
                <a:ea typeface="Outfit Medium"/>
                <a:cs typeface="Outfit Medium"/>
                <a:sym typeface="Outfit Medium"/>
              </a:defRPr>
            </a:lvl1pPr>
          </a:lstStyle>
          <a:p>
            <a:r>
              <a:t>La Suprema Corte di Cassazione e le Sentenze Recenti</a:t>
            </a:r>
          </a:p>
        </p:txBody>
      </p:sp>
      <p:sp>
        <p:nvSpPr>
          <p:cNvPr id="410" name="Text 1"/>
          <p:cNvSpPr txBox="1"/>
          <p:nvPr/>
        </p:nvSpPr>
        <p:spPr>
          <a:xfrm>
            <a:off x="2679378" y="2673548"/>
            <a:ext cx="415299" cy="7456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5700"/>
              </a:lnSpc>
              <a:defRPr sz="5700">
                <a:solidFill>
                  <a:srgbClr val="666666"/>
                </a:solidFill>
                <a:latin typeface="Outfit Medium"/>
                <a:ea typeface="Outfit Medium"/>
                <a:cs typeface="Outfit Medium"/>
                <a:sym typeface="Outfit Medium"/>
              </a:defRPr>
            </a:lvl1pPr>
          </a:lstStyle>
          <a:p>
            <a:r>
              <a:t>8</a:t>
            </a:r>
          </a:p>
        </p:txBody>
      </p:sp>
      <p:sp>
        <p:nvSpPr>
          <p:cNvPr id="411" name="Text 2"/>
          <p:cNvSpPr txBox="1"/>
          <p:nvPr/>
        </p:nvSpPr>
        <p:spPr>
          <a:xfrm>
            <a:off x="1790963" y="3676531"/>
            <a:ext cx="2192010" cy="3356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700"/>
              </a:lnSpc>
              <a:defRPr sz="2100">
                <a:solidFill>
                  <a:srgbClr val="666666"/>
                </a:solidFill>
                <a:latin typeface="Outfit Medium"/>
                <a:ea typeface="Outfit Medium"/>
                <a:cs typeface="Outfit Medium"/>
                <a:sym typeface="Outfit Medium"/>
              </a:defRPr>
            </a:lvl1pPr>
          </a:lstStyle>
          <a:p>
            <a:r>
              <a:t>Pronunce decisive</a:t>
            </a:r>
          </a:p>
        </p:txBody>
      </p:sp>
      <p:sp>
        <p:nvSpPr>
          <p:cNvPr id="412" name="Text 3"/>
          <p:cNvSpPr txBox="1"/>
          <p:nvPr/>
        </p:nvSpPr>
        <p:spPr>
          <a:xfrm>
            <a:off x="1704243" y="4241362"/>
            <a:ext cx="2365569" cy="3239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ctr">
              <a:lnSpc>
                <a:spcPts val="2700"/>
              </a:lnSpc>
              <a:defRPr sz="1700">
                <a:solidFill>
                  <a:srgbClr val="666666"/>
                </a:solidFill>
                <a:latin typeface="IBM Plex Sans"/>
                <a:ea typeface="IBM Plex Sans"/>
                <a:cs typeface="IBM Plex Sans"/>
                <a:sym typeface="IBM Plex Sans"/>
              </a:defRPr>
            </a:lvl1pPr>
          </a:lstStyle>
          <a:p>
            <a:r>
              <a:t>Sentenze nel 2024-2025</a:t>
            </a:r>
          </a:p>
        </p:txBody>
      </p:sp>
      <p:sp>
        <p:nvSpPr>
          <p:cNvPr id="413" name="Text 4"/>
          <p:cNvSpPr txBox="1"/>
          <p:nvPr/>
        </p:nvSpPr>
        <p:spPr>
          <a:xfrm>
            <a:off x="5547955" y="2535793"/>
            <a:ext cx="4289339" cy="4010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3200"/>
              </a:lnSpc>
              <a:defRPr sz="2600">
                <a:solidFill>
                  <a:srgbClr val="3F6FF3"/>
                </a:solidFill>
                <a:latin typeface="Outfit Medium"/>
                <a:ea typeface="Outfit Medium"/>
                <a:cs typeface="Outfit Medium"/>
                <a:sym typeface="Outfit Medium"/>
              </a:defRPr>
            </a:lvl1pPr>
          </a:lstStyle>
          <a:p>
            <a:r>
              <a:t>Evoluzione Giurisprudenziale</a:t>
            </a:r>
          </a:p>
        </p:txBody>
      </p:sp>
      <p:sp>
        <p:nvSpPr>
          <p:cNvPr id="414" name="Text 5"/>
          <p:cNvSpPr txBox="1"/>
          <p:nvPr/>
        </p:nvSpPr>
        <p:spPr>
          <a:xfrm>
            <a:off x="5547955" y="3169562"/>
            <a:ext cx="8318303" cy="10097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700"/>
              </a:lnSpc>
              <a:defRPr sz="1700">
                <a:solidFill>
                  <a:srgbClr val="666666"/>
                </a:solidFill>
                <a:latin typeface="IBM Plex Sans"/>
                <a:ea typeface="IBM Plex Sans"/>
                <a:cs typeface="IBM Plex Sans"/>
                <a:sym typeface="IBM Plex Sans"/>
              </a:defRPr>
            </a:lvl1pPr>
          </a:lstStyle>
          <a:p>
            <a:r>
              <a:t>Otto pronunce fondamentali nel biennio 2024-2025 hanno consolidato i principi di non discriminazione indiretta, creando un corpus giurisprudenziale sempre più robusto e orientato alla tutela sostanziale.</a:t>
            </a:r>
          </a:p>
        </p:txBody>
      </p:sp>
      <p:sp>
        <p:nvSpPr>
          <p:cNvPr id="415" name="Shape 6"/>
          <p:cNvSpPr/>
          <p:nvPr/>
        </p:nvSpPr>
        <p:spPr>
          <a:xfrm>
            <a:off x="5547955" y="4475917"/>
            <a:ext cx="8318303" cy="1995012"/>
          </a:xfrm>
          <a:prstGeom prst="roundRect">
            <a:avLst>
              <a:gd name="adj" fmla="val 9947"/>
            </a:avLst>
          </a:prstGeom>
          <a:solidFill>
            <a:srgbClr val="B7C9FA"/>
          </a:solidFill>
          <a:ln w="12700">
            <a:miter lim="400000"/>
          </a:ln>
        </p:spPr>
        <p:txBody>
          <a:bodyPr lIns="45719" rIns="45719"/>
          <a:lstStyle/>
          <a:p>
            <a:endParaRPr/>
          </a:p>
        </p:txBody>
      </p:sp>
      <p:pic>
        <p:nvPicPr>
          <p:cNvPr id="416" name="Image 0" descr="Image 0"/>
          <p:cNvPicPr>
            <a:picLocks noChangeAspect="1"/>
          </p:cNvPicPr>
          <p:nvPr/>
        </p:nvPicPr>
        <p:blipFill>
          <a:blip r:embed="rId2"/>
          <a:stretch>
            <a:fillRect/>
          </a:stretch>
        </p:blipFill>
        <p:spPr>
          <a:xfrm>
            <a:off x="5768340" y="4817507"/>
            <a:ext cx="275512" cy="220386"/>
          </a:xfrm>
          <a:prstGeom prst="rect">
            <a:avLst/>
          </a:prstGeom>
          <a:ln w="12700">
            <a:miter lim="400000"/>
          </a:ln>
        </p:spPr>
      </p:pic>
      <p:sp>
        <p:nvSpPr>
          <p:cNvPr id="417" name="Text 7"/>
          <p:cNvSpPr txBox="1"/>
          <p:nvPr/>
        </p:nvSpPr>
        <p:spPr>
          <a:xfrm>
            <a:off x="6264235" y="4751308"/>
            <a:ext cx="7381638" cy="13526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nSpc>
                <a:spcPts val="2700"/>
              </a:lnSpc>
              <a:defRPr sz="1700" b="1">
                <a:latin typeface="IBM Plex Sans"/>
                <a:ea typeface="IBM Plex Sans"/>
                <a:cs typeface="IBM Plex Sans"/>
                <a:sym typeface="IBM Plex Sans"/>
              </a:defRPr>
            </a:pPr>
            <a:r>
              <a:t>Ordinanza Cass., 7 gennaio 2025, n. 170:</a:t>
            </a:r>
            <a:r>
              <a:rPr b="0"/>
              <a:t> Introduce l'obbligo di un nuovo procedimento prima del licenziamento per superamento del periodo di comporto, richiedendo una valutazione preventiva degli accomodamenti ragionevoli possibili.</a:t>
            </a:r>
          </a:p>
        </p:txBody>
      </p:sp>
      <p:sp>
        <p:nvSpPr>
          <p:cNvPr id="418" name="Text 8"/>
          <p:cNvSpPr txBox="1"/>
          <p:nvPr/>
        </p:nvSpPr>
        <p:spPr>
          <a:xfrm>
            <a:off x="5547955" y="6718934"/>
            <a:ext cx="8318303" cy="6668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700"/>
              </a:lnSpc>
              <a:defRPr sz="1700">
                <a:solidFill>
                  <a:srgbClr val="666666"/>
                </a:solidFill>
                <a:latin typeface="IBM Plex Sans"/>
                <a:ea typeface="IBM Plex Sans"/>
                <a:cs typeface="IBM Plex Sans"/>
                <a:sym typeface="IBM Plex Sans"/>
              </a:defRPr>
            </a:lvl1pPr>
          </a:lstStyle>
          <a:p>
            <a:r>
              <a:t>Il delicato bilanciamento tra esigenze organizzative aziendali e diritto all'inclusione diventa sempre più centrale nelle decisioni dei giudici di legittimità.</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Text 0"/>
          <p:cNvSpPr txBox="1"/>
          <p:nvPr/>
        </p:nvSpPr>
        <p:spPr>
          <a:xfrm>
            <a:off x="793790" y="871179"/>
            <a:ext cx="13042822" cy="42071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11100"/>
              </a:lnSpc>
              <a:defRPr sz="8900">
                <a:solidFill>
                  <a:srgbClr val="3F6FF3"/>
                </a:solidFill>
                <a:latin typeface="Outfit Medium"/>
                <a:ea typeface="Outfit Medium"/>
                <a:cs typeface="Outfit Medium"/>
                <a:sym typeface="Outfit Medium"/>
              </a:defRPr>
            </a:lvl1pPr>
          </a:lstStyle>
          <a:p>
            <a:r>
              <a:t>Principi Fondamentali degli Accomodamenti Ragionevoli</a:t>
            </a:r>
          </a:p>
        </p:txBody>
      </p:sp>
      <p:sp>
        <p:nvSpPr>
          <p:cNvPr id="421" name="Text 1"/>
          <p:cNvSpPr txBox="1"/>
          <p:nvPr/>
        </p:nvSpPr>
        <p:spPr>
          <a:xfrm>
            <a:off x="793790" y="6995517"/>
            <a:ext cx="9487421" cy="3341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nSpc>
                <a:spcPts val="2800"/>
              </a:lnSpc>
              <a:defRPr sz="1700">
                <a:solidFill>
                  <a:srgbClr val="666666"/>
                </a:solidFill>
                <a:latin typeface="IBM Plex Sans"/>
                <a:ea typeface="IBM Plex Sans"/>
                <a:cs typeface="IBM Plex Sans"/>
                <a:sym typeface="IBM Plex Sans"/>
              </a:defRPr>
            </a:lvl1pPr>
          </a:lstStyle>
          <a:p>
            <a:r>
              <a:t>I concetti cardine che guidano l'applicazione pratica degli accomodamenti nel quotidiano lavorativo.</a:t>
            </a:r>
          </a:p>
        </p:txBody>
      </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000000"/>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2910</Words>
  <Application>Microsoft Office PowerPoint</Application>
  <PresentationFormat>Personalizzato</PresentationFormat>
  <Paragraphs>266</Paragraphs>
  <Slides>31</Slides>
  <Notes>0</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31</vt:i4>
      </vt:variant>
    </vt:vector>
  </HeadingPairs>
  <TitlesOfParts>
    <vt:vector size="39" baseType="lpstr">
      <vt:lpstr>Arial</vt:lpstr>
      <vt:lpstr>Calibri</vt:lpstr>
      <vt:lpstr>Calibri Light</vt:lpstr>
      <vt:lpstr>Helvetica</vt:lpstr>
      <vt:lpstr>Helvetica Neue</vt:lpstr>
      <vt:lpstr>Helvetica Neue Light</vt:lpstr>
      <vt:lpstr>Helvetica Neue Medium</vt:lpstr>
      <vt:lpstr>Office Theme</vt:lpstr>
      <vt:lpstr>Accomodamenti ragionevoli: il diritto all’inclusione lavorativa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P M</cp:lastModifiedBy>
  <cp:revision>1</cp:revision>
  <dcterms:modified xsi:type="dcterms:W3CDTF">2025-10-16T13:18:21Z</dcterms:modified>
</cp:coreProperties>
</file>