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2" r:id="rId4"/>
    <p:sldMasterId id="2147483718" r:id="rId5"/>
  </p:sldMasterIdLst>
  <p:notesMasterIdLst>
    <p:notesMasterId r:id="rId38"/>
  </p:notesMasterIdLst>
  <p:handoutMasterIdLst>
    <p:handoutMasterId r:id="rId39"/>
  </p:handoutMasterIdLst>
  <p:sldIdLst>
    <p:sldId id="3257" r:id="rId6"/>
    <p:sldId id="3480" r:id="rId7"/>
    <p:sldId id="3400" r:id="rId8"/>
    <p:sldId id="3401" r:id="rId9"/>
    <p:sldId id="3402" r:id="rId10"/>
    <p:sldId id="3023" r:id="rId11"/>
    <p:sldId id="3479" r:id="rId12"/>
    <p:sldId id="3390" r:id="rId13"/>
    <p:sldId id="3403" r:id="rId14"/>
    <p:sldId id="3405" r:id="rId15"/>
    <p:sldId id="3406" r:id="rId16"/>
    <p:sldId id="3476" r:id="rId17"/>
    <p:sldId id="3407" r:id="rId18"/>
    <p:sldId id="3404" r:id="rId19"/>
    <p:sldId id="3028" r:id="rId20"/>
    <p:sldId id="3026" r:id="rId21"/>
    <p:sldId id="3481" r:id="rId22"/>
    <p:sldId id="3408" r:id="rId23"/>
    <p:sldId id="3410" r:id="rId24"/>
    <p:sldId id="3411" r:id="rId25"/>
    <p:sldId id="3468" r:id="rId26"/>
    <p:sldId id="3414" r:id="rId27"/>
    <p:sldId id="3415" r:id="rId28"/>
    <p:sldId id="3469" r:id="rId29"/>
    <p:sldId id="3478" r:id="rId30"/>
    <p:sldId id="3474" r:id="rId31"/>
    <p:sldId id="3475" r:id="rId32"/>
    <p:sldId id="3477" r:id="rId33"/>
    <p:sldId id="3472" r:id="rId34"/>
    <p:sldId id="3473" r:id="rId35"/>
    <p:sldId id="3417" r:id="rId36"/>
    <p:sldId id="3416" r:id="rId37"/>
  </p:sldIdLst>
  <p:sldSz cx="9144000" cy="6858000" type="screen4x3"/>
  <p:notesSz cx="6858000" cy="9144000"/>
  <p:defaultTextStyle>
    <a:defPPr>
      <a:defRPr lang="it-IT"/>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6" pos="2953" userDrawn="1">
          <p15:clr>
            <a:srgbClr val="A4A3A4"/>
          </p15:clr>
        </p15:guide>
        <p15:guide id="8" pos="4931" userDrawn="1">
          <p15:clr>
            <a:srgbClr val="A4A3A4"/>
          </p15:clr>
        </p15:guide>
        <p15:guide id="9" pos="4538" userDrawn="1">
          <p15:clr>
            <a:srgbClr val="A4A3A4"/>
          </p15:clr>
        </p15:guide>
        <p15:guide id="10" orient="horz" pos="1761" userDrawn="1">
          <p15:clr>
            <a:srgbClr val="A4A3A4"/>
          </p15:clr>
        </p15:guide>
        <p15:guide id="11" orient="horz" pos="3741" userDrawn="1">
          <p15:clr>
            <a:srgbClr val="A4A3A4"/>
          </p15:clr>
        </p15:guide>
        <p15:guide id="12" pos="1419" userDrawn="1">
          <p15:clr>
            <a:srgbClr val="A4A3A4"/>
          </p15:clr>
        </p15:guide>
        <p15:guide id="13" orient="horz" pos="3298"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F15B"/>
    <a:srgbClr val="F03DAD"/>
    <a:srgbClr val="A3E858"/>
    <a:srgbClr val="EFFF03"/>
    <a:srgbClr val="D0AFC5"/>
    <a:srgbClr val="00953B"/>
    <a:srgbClr val="5FE1FF"/>
    <a:srgbClr val="858989"/>
    <a:srgbClr val="A53515"/>
    <a:srgbClr val="9EA09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8840" autoAdjust="0"/>
    <p:restoredTop sz="93355" autoAdjust="0"/>
  </p:normalViewPr>
  <p:slideViewPr>
    <p:cSldViewPr snapToGrid="0" snapToObjects="1" showGuides="1">
      <p:cViewPr varScale="1">
        <p:scale>
          <a:sx n="92" d="100"/>
          <a:sy n="92" d="100"/>
        </p:scale>
        <p:origin x="520" y="176"/>
      </p:cViewPr>
      <p:guideLst>
        <p:guide orient="horz" pos="2160"/>
        <p:guide pos="2880"/>
        <p:guide pos="2953"/>
        <p:guide pos="4931"/>
        <p:guide pos="4538"/>
        <p:guide orient="horz" pos="1761"/>
        <p:guide orient="horz" pos="3741"/>
        <p:guide pos="1419"/>
        <p:guide orient="horz" pos="3298"/>
      </p:guideLst>
    </p:cSldViewPr>
  </p:slideViewPr>
  <p:outlineViewPr>
    <p:cViewPr>
      <p:scale>
        <a:sx n="33" d="100"/>
        <a:sy n="33" d="100"/>
      </p:scale>
      <p:origin x="0" y="-101856"/>
    </p:cViewPr>
  </p:outlineViewPr>
  <p:notesTextViewPr>
    <p:cViewPr>
      <p:scale>
        <a:sx n="1" d="1"/>
        <a:sy n="1" d="1"/>
      </p:scale>
      <p:origin x="0" y="0"/>
    </p:cViewPr>
  </p:notesTextViewPr>
  <p:sorterViewPr>
    <p:cViewPr>
      <p:scale>
        <a:sx n="100" d="100"/>
        <a:sy n="100" d="100"/>
      </p:scale>
      <p:origin x="0" y="0"/>
    </p:cViewPr>
  </p:sorterViewPr>
  <p:notesViewPr>
    <p:cSldViewPr snapToGrid="0" snapToObjects="1" showGuides="1">
      <p:cViewPr varScale="1">
        <p:scale>
          <a:sx n="64" d="100"/>
          <a:sy n="64" d="100"/>
        </p:scale>
        <p:origin x="3115"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handoutMaster" Target="handoutMasters/handoutMaster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a:extLst>
              <a:ext uri="{FF2B5EF4-FFF2-40B4-BE49-F238E27FC236}">
                <a16:creationId xmlns:a16="http://schemas.microsoft.com/office/drawing/2014/main" id="{19938042-0AD2-6B47-9112-04A85A770FE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a:extLst>
              <a:ext uri="{FF2B5EF4-FFF2-40B4-BE49-F238E27FC236}">
                <a16:creationId xmlns:a16="http://schemas.microsoft.com/office/drawing/2014/main" id="{148D4670-0A8F-9543-944C-0954CF3E73C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CA18DB4-E524-8740-AF8E-3F7E9EC91068}" type="datetimeFigureOut">
              <a:rPr lang="it-IT" smtClean="0"/>
              <a:pPr/>
              <a:t>16/10/25</a:t>
            </a:fld>
            <a:endParaRPr lang="it-IT"/>
          </a:p>
        </p:txBody>
      </p:sp>
      <p:sp>
        <p:nvSpPr>
          <p:cNvPr id="4" name="Segnaposto piè di pagina 3">
            <a:extLst>
              <a:ext uri="{FF2B5EF4-FFF2-40B4-BE49-F238E27FC236}">
                <a16:creationId xmlns:a16="http://schemas.microsoft.com/office/drawing/2014/main" id="{5E03839D-ABFA-F847-8A87-09841AEC227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a:extLst>
              <a:ext uri="{FF2B5EF4-FFF2-40B4-BE49-F238E27FC236}">
                <a16:creationId xmlns:a16="http://schemas.microsoft.com/office/drawing/2014/main" id="{9FB67810-97CA-714E-9008-5F1B604FC06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3984D0F-6305-E34E-AA58-83FF4555602B}" type="slidenum">
              <a:rPr lang="it-IT" smtClean="0"/>
              <a:pPr/>
              <a:t>‹N›</a:t>
            </a:fld>
            <a:endParaRPr lang="it-IT"/>
          </a:p>
        </p:txBody>
      </p:sp>
    </p:spTree>
    <p:extLst>
      <p:ext uri="{BB962C8B-B14F-4D97-AF65-F5344CB8AC3E}">
        <p14:creationId xmlns:p14="http://schemas.microsoft.com/office/powerpoint/2010/main" val="40934536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E31B7B-C9C6-3C4C-B394-46F391D8398E}" type="datetimeFigureOut">
              <a:rPr lang="it-IT" smtClean="0"/>
              <a:pPr/>
              <a:t>16/10/25</a:t>
            </a:fld>
            <a:endParaRPr lang="it-IT"/>
          </a:p>
        </p:txBody>
      </p:sp>
      <p:sp>
        <p:nvSpPr>
          <p:cNvPr id="4" name="Segnaposto immagine diapositiva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it-IT"/>
              <a:t>Modifica gli stili del testo dello schema
Secondo livello
Terzo livello
Quarto livello
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C3086D8-2C5C-4E49-8AF8-1141D1E64B80}" type="slidenum">
              <a:rPr lang="it-IT" smtClean="0"/>
              <a:pPr/>
              <a:t>‹N›</a:t>
            </a:fld>
            <a:endParaRPr lang="it-IT"/>
          </a:p>
        </p:txBody>
      </p:sp>
    </p:spTree>
    <p:extLst>
      <p:ext uri="{BB962C8B-B14F-4D97-AF65-F5344CB8AC3E}">
        <p14:creationId xmlns:p14="http://schemas.microsoft.com/office/powerpoint/2010/main" val="187247390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5795DB-AACB-C22E-7D9C-D2F9D951E9C9}"/>
            </a:ext>
          </a:extLst>
        </p:cNvPr>
        <p:cNvGrpSpPr/>
        <p:nvPr/>
      </p:nvGrpSpPr>
      <p:grpSpPr>
        <a:xfrm>
          <a:off x="0" y="0"/>
          <a:ext cx="0" cy="0"/>
          <a:chOff x="0" y="0"/>
          <a:chExt cx="0" cy="0"/>
        </a:xfrm>
      </p:grpSpPr>
      <p:sp>
        <p:nvSpPr>
          <p:cNvPr id="58370" name="Rectangle 2">
            <a:extLst>
              <a:ext uri="{FF2B5EF4-FFF2-40B4-BE49-F238E27FC236}">
                <a16:creationId xmlns:a16="http://schemas.microsoft.com/office/drawing/2014/main" id="{F62064DB-8889-FEBB-7A25-BF02352A5606}"/>
              </a:ext>
            </a:extLst>
          </p:cNvPr>
          <p:cNvSpPr>
            <a:spLocks noGrp="1" noRot="1" noChangeAspect="1" noChangeArrowheads="1" noTextEdit="1"/>
          </p:cNvSpPr>
          <p:nvPr>
            <p:ph type="sldImg"/>
          </p:nvPr>
        </p:nvSpPr>
        <p:spPr>
          <a:ln/>
        </p:spPr>
      </p:sp>
      <p:sp>
        <p:nvSpPr>
          <p:cNvPr id="58371" name="Rectangle 3">
            <a:extLst>
              <a:ext uri="{FF2B5EF4-FFF2-40B4-BE49-F238E27FC236}">
                <a16:creationId xmlns:a16="http://schemas.microsoft.com/office/drawing/2014/main" id="{D2A4D84B-9E5D-A9E4-590D-757F20195B79}"/>
              </a:ext>
            </a:extLst>
          </p:cNvPr>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it-IT" altLang="it-IT" dirty="0">
              <a:latin typeface="Times New Roman" charset="0"/>
            </a:endParaRPr>
          </a:p>
        </p:txBody>
      </p:sp>
    </p:spTree>
    <p:extLst>
      <p:ext uri="{BB962C8B-B14F-4D97-AF65-F5344CB8AC3E}">
        <p14:creationId xmlns:p14="http://schemas.microsoft.com/office/powerpoint/2010/main" val="11308521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6D6D6F-16FA-4D2B-45CA-B0BACBDF64CB}"/>
            </a:ext>
          </a:extLst>
        </p:cNvPr>
        <p:cNvGrpSpPr/>
        <p:nvPr/>
      </p:nvGrpSpPr>
      <p:grpSpPr>
        <a:xfrm>
          <a:off x="0" y="0"/>
          <a:ext cx="0" cy="0"/>
          <a:chOff x="0" y="0"/>
          <a:chExt cx="0" cy="0"/>
        </a:xfrm>
      </p:grpSpPr>
      <p:sp>
        <p:nvSpPr>
          <p:cNvPr id="58370" name="Rectangle 2">
            <a:extLst>
              <a:ext uri="{FF2B5EF4-FFF2-40B4-BE49-F238E27FC236}">
                <a16:creationId xmlns:a16="http://schemas.microsoft.com/office/drawing/2014/main" id="{8E54596B-0B23-B606-38E0-1763E83CDC08}"/>
              </a:ext>
            </a:extLst>
          </p:cNvPr>
          <p:cNvSpPr>
            <a:spLocks noGrp="1" noRot="1" noChangeAspect="1" noChangeArrowheads="1" noTextEdit="1"/>
          </p:cNvSpPr>
          <p:nvPr>
            <p:ph type="sldImg"/>
          </p:nvPr>
        </p:nvSpPr>
        <p:spPr>
          <a:ln/>
        </p:spPr>
      </p:sp>
      <p:sp>
        <p:nvSpPr>
          <p:cNvPr id="58371" name="Rectangle 3">
            <a:extLst>
              <a:ext uri="{FF2B5EF4-FFF2-40B4-BE49-F238E27FC236}">
                <a16:creationId xmlns:a16="http://schemas.microsoft.com/office/drawing/2014/main" id="{D11E5F54-D68D-F806-B603-A0A017463BF5}"/>
              </a:ext>
            </a:extLst>
          </p:cNvPr>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it-IT" altLang="it-IT" dirty="0">
              <a:latin typeface="Times New Roman" charset="0"/>
            </a:endParaRPr>
          </a:p>
        </p:txBody>
      </p:sp>
    </p:spTree>
    <p:extLst>
      <p:ext uri="{BB962C8B-B14F-4D97-AF65-F5344CB8AC3E}">
        <p14:creationId xmlns:p14="http://schemas.microsoft.com/office/powerpoint/2010/main" val="15651522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1BB66D-C6B1-E913-DE63-80497605A97A}"/>
            </a:ext>
          </a:extLst>
        </p:cNvPr>
        <p:cNvGrpSpPr/>
        <p:nvPr/>
      </p:nvGrpSpPr>
      <p:grpSpPr>
        <a:xfrm>
          <a:off x="0" y="0"/>
          <a:ext cx="0" cy="0"/>
          <a:chOff x="0" y="0"/>
          <a:chExt cx="0" cy="0"/>
        </a:xfrm>
      </p:grpSpPr>
      <p:sp>
        <p:nvSpPr>
          <p:cNvPr id="58370" name="Rectangle 2">
            <a:extLst>
              <a:ext uri="{FF2B5EF4-FFF2-40B4-BE49-F238E27FC236}">
                <a16:creationId xmlns:a16="http://schemas.microsoft.com/office/drawing/2014/main" id="{8B222158-9941-C42D-E5C6-1FAAE35F7AC1}"/>
              </a:ext>
            </a:extLst>
          </p:cNvPr>
          <p:cNvSpPr>
            <a:spLocks noGrp="1" noRot="1" noChangeAspect="1" noChangeArrowheads="1" noTextEdit="1"/>
          </p:cNvSpPr>
          <p:nvPr>
            <p:ph type="sldImg"/>
          </p:nvPr>
        </p:nvSpPr>
        <p:spPr>
          <a:ln/>
        </p:spPr>
      </p:sp>
      <p:sp>
        <p:nvSpPr>
          <p:cNvPr id="58371" name="Rectangle 3">
            <a:extLst>
              <a:ext uri="{FF2B5EF4-FFF2-40B4-BE49-F238E27FC236}">
                <a16:creationId xmlns:a16="http://schemas.microsoft.com/office/drawing/2014/main" id="{D478767F-BD7C-DADB-7DB7-0B861111117E}"/>
              </a:ext>
            </a:extLst>
          </p:cNvPr>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it-IT" altLang="it-IT" dirty="0">
              <a:latin typeface="Times New Roman" charset="0"/>
            </a:endParaRPr>
          </a:p>
        </p:txBody>
      </p:sp>
    </p:spTree>
    <p:extLst>
      <p:ext uri="{BB962C8B-B14F-4D97-AF65-F5344CB8AC3E}">
        <p14:creationId xmlns:p14="http://schemas.microsoft.com/office/powerpoint/2010/main" val="17726069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it-IT" altLang="it-IT" dirty="0">
                <a:latin typeface="Times New Roman" charset="0"/>
              </a:rPr>
              <a:t>Datori di lavoro NESSUN PROBLEMA SUI SOGGETTI</a:t>
            </a:r>
          </a:p>
          <a:p>
            <a:r>
              <a:rPr lang="it-IT" altLang="it-IT" dirty="0">
                <a:latin typeface="Times New Roman" charset="0"/>
              </a:rPr>
              <a:t>Privati</a:t>
            </a:r>
          </a:p>
          <a:p>
            <a:r>
              <a:rPr lang="it-IT" altLang="it-IT" dirty="0">
                <a:latin typeface="Times New Roman" charset="0"/>
              </a:rPr>
              <a:t>Senza</a:t>
            </a:r>
            <a:r>
              <a:rPr lang="it-IT" altLang="it-IT" baseline="0" dirty="0">
                <a:latin typeface="Times New Roman" charset="0"/>
              </a:rPr>
              <a:t> esserne tenuti </a:t>
            </a:r>
            <a:endParaRPr lang="it-IT" altLang="it-IT" dirty="0">
              <a:latin typeface="Times New Roman" charset="0"/>
            </a:endParaRPr>
          </a:p>
        </p:txBody>
      </p:sp>
    </p:spTree>
    <p:extLst>
      <p:ext uri="{BB962C8B-B14F-4D97-AF65-F5344CB8AC3E}">
        <p14:creationId xmlns:p14="http://schemas.microsoft.com/office/powerpoint/2010/main" val="9785725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it-IT" altLang="it-IT" dirty="0">
                <a:latin typeface="Times New Roman" charset="0"/>
              </a:rPr>
              <a:t>Datori di lavoro NESSUN PROBLEMA SUI SOGGETTI</a:t>
            </a:r>
          </a:p>
          <a:p>
            <a:r>
              <a:rPr lang="it-IT" altLang="it-IT" dirty="0">
                <a:latin typeface="Times New Roman" charset="0"/>
              </a:rPr>
              <a:t>Privati</a:t>
            </a:r>
          </a:p>
          <a:p>
            <a:r>
              <a:rPr lang="it-IT" altLang="it-IT" dirty="0">
                <a:latin typeface="Times New Roman" charset="0"/>
              </a:rPr>
              <a:t>Senza</a:t>
            </a:r>
            <a:r>
              <a:rPr lang="it-IT" altLang="it-IT" baseline="0" dirty="0">
                <a:latin typeface="Times New Roman" charset="0"/>
              </a:rPr>
              <a:t> esserne tenuti </a:t>
            </a:r>
            <a:endParaRPr lang="it-IT" altLang="it-IT" dirty="0">
              <a:latin typeface="Times New Roman" charset="0"/>
            </a:endParaRPr>
          </a:p>
        </p:txBody>
      </p:sp>
    </p:spTree>
    <p:extLst>
      <p:ext uri="{BB962C8B-B14F-4D97-AF65-F5344CB8AC3E}">
        <p14:creationId xmlns:p14="http://schemas.microsoft.com/office/powerpoint/2010/main" val="22969548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6F1A0B-6AC4-3E0A-3B15-B30499122697}"/>
            </a:ext>
          </a:extLst>
        </p:cNvPr>
        <p:cNvGrpSpPr/>
        <p:nvPr/>
      </p:nvGrpSpPr>
      <p:grpSpPr>
        <a:xfrm>
          <a:off x="0" y="0"/>
          <a:ext cx="0" cy="0"/>
          <a:chOff x="0" y="0"/>
          <a:chExt cx="0" cy="0"/>
        </a:xfrm>
      </p:grpSpPr>
      <p:sp>
        <p:nvSpPr>
          <p:cNvPr id="58370" name="Rectangle 2">
            <a:extLst>
              <a:ext uri="{FF2B5EF4-FFF2-40B4-BE49-F238E27FC236}">
                <a16:creationId xmlns:a16="http://schemas.microsoft.com/office/drawing/2014/main" id="{74443F65-FBE1-510D-3A1F-18E83550449C}"/>
              </a:ext>
            </a:extLst>
          </p:cNvPr>
          <p:cNvSpPr>
            <a:spLocks noGrp="1" noRot="1" noChangeAspect="1" noChangeArrowheads="1" noTextEdit="1"/>
          </p:cNvSpPr>
          <p:nvPr>
            <p:ph type="sldImg"/>
          </p:nvPr>
        </p:nvSpPr>
        <p:spPr>
          <a:ln/>
        </p:spPr>
      </p:sp>
      <p:sp>
        <p:nvSpPr>
          <p:cNvPr id="58371" name="Rectangle 3">
            <a:extLst>
              <a:ext uri="{FF2B5EF4-FFF2-40B4-BE49-F238E27FC236}">
                <a16:creationId xmlns:a16="http://schemas.microsoft.com/office/drawing/2014/main" id="{864B00FA-FF12-90D0-0A8F-ACE3F4F2C594}"/>
              </a:ext>
            </a:extLst>
          </p:cNvPr>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it-IT" sz="1200" kern="1200" dirty="0">
                <a:solidFill>
                  <a:schemeClr val="tx1"/>
                </a:solidFill>
                <a:effectLst/>
                <a:latin typeface="+mn-lt"/>
                <a:ea typeface="+mn-ea"/>
                <a:cs typeface="+mn-cs"/>
              </a:rPr>
              <a:t>La Commissione europea, con la procedura di infrazione 2014/4231, ha censurato la non conformità con la normativa UE16 dell’articolo 28, commi 2 e 3, del decreto legislativo 15 giugno 2015, n. 81, nella parte in cui definisce i limiti massimi dell’indennità risarcitoria onnicomprensiva prevista per i lavoratori nei casi di</a:t>
            </a:r>
          </a:p>
          <a:p>
            <a:r>
              <a:rPr lang="it-IT" sz="1200" kern="1200" dirty="0">
                <a:solidFill>
                  <a:schemeClr val="tx1"/>
                </a:solidFill>
                <a:effectLst/>
                <a:latin typeface="+mn-lt"/>
                <a:ea typeface="+mn-ea"/>
                <a:cs typeface="+mn-cs"/>
              </a:rPr>
              <a:t>trasformazione, giudizialmente disposta, del contratto a tempo determinato in contratto a tempo</a:t>
            </a:r>
          </a:p>
          <a:p>
            <a:r>
              <a:rPr lang="it-IT" sz="1200" kern="1200" dirty="0">
                <a:solidFill>
                  <a:schemeClr val="tx1"/>
                </a:solidFill>
                <a:effectLst/>
                <a:latin typeface="+mn-lt"/>
                <a:ea typeface="+mn-ea"/>
                <a:cs typeface="+mn-cs"/>
              </a:rPr>
              <a:t>indeterminato. Secondo consolidata giurisprudenza della Corte di giustizia dell’Unione europea, infatti, se</a:t>
            </a:r>
          </a:p>
          <a:p>
            <a:r>
              <a:rPr lang="it-IT" sz="1200" kern="1200" dirty="0">
                <a:solidFill>
                  <a:schemeClr val="tx1"/>
                </a:solidFill>
                <a:effectLst/>
                <a:latin typeface="+mn-lt"/>
                <a:ea typeface="+mn-ea"/>
                <a:cs typeface="+mn-cs"/>
              </a:rPr>
              <a:t>uno Stato membro decide di reprimere la trasgressione del diritto dell’Unione mediante un indennizzo, lo</a:t>
            </a:r>
          </a:p>
          <a:p>
            <a:r>
              <a:rPr lang="it-IT" sz="1200" kern="1200" dirty="0">
                <a:solidFill>
                  <a:schemeClr val="tx1"/>
                </a:solidFill>
                <a:effectLst/>
                <a:latin typeface="+mn-lt"/>
                <a:ea typeface="+mn-ea"/>
                <a:cs typeface="+mn-cs"/>
              </a:rPr>
              <a:t>stesso, perché sia efficace e abbia un effetto dissuasivo, deve essere adeguato, nel senso di consentire</a:t>
            </a:r>
          </a:p>
          <a:p>
            <a:r>
              <a:rPr lang="it-IT" sz="1200" kern="1200" dirty="0">
                <a:solidFill>
                  <a:schemeClr val="tx1"/>
                </a:solidFill>
                <a:effectLst/>
                <a:latin typeface="+mn-lt"/>
                <a:ea typeface="+mn-ea"/>
                <a:cs typeface="+mn-cs"/>
              </a:rPr>
              <a:t>un’integrale riparazione del danno effettivamente subito. Per contro, un massimale fissato a priori sarebbe</a:t>
            </a:r>
          </a:p>
          <a:p>
            <a:r>
              <a:rPr lang="it-IT" sz="1200" kern="1200" dirty="0">
                <a:solidFill>
                  <a:schemeClr val="tx1"/>
                </a:solidFill>
                <a:effectLst/>
                <a:latin typeface="+mn-lt"/>
                <a:ea typeface="+mn-ea"/>
                <a:cs typeface="+mn-cs"/>
              </a:rPr>
              <a:t>privo di effetto deterrente, perché nel caso di abusi di lunga durata il risarcimento spettante sarebbe</a:t>
            </a:r>
          </a:p>
          <a:p>
            <a:r>
              <a:rPr lang="it-IT" sz="1200" kern="1200" dirty="0">
                <a:solidFill>
                  <a:schemeClr val="tx1"/>
                </a:solidFill>
                <a:effectLst/>
                <a:latin typeface="+mn-lt"/>
                <a:ea typeface="+mn-ea"/>
                <a:cs typeface="+mn-cs"/>
              </a:rPr>
              <a:t>comunque limitato ad un massimo legalmente previsto, venendo meno così l’effetto dissuasivo una volta</a:t>
            </a:r>
          </a:p>
          <a:p>
            <a:r>
              <a:rPr lang="it-IT" sz="1200" kern="1200" dirty="0">
                <a:solidFill>
                  <a:schemeClr val="tx1"/>
                </a:solidFill>
                <a:effectLst/>
                <a:latin typeface="+mn-lt"/>
                <a:ea typeface="+mn-ea"/>
                <a:cs typeface="+mn-cs"/>
              </a:rPr>
              <a:t>che sia stato raggiunto l’importo massimo. Al lavoratore dovrebbe, invece, essere data la possibilità di</a:t>
            </a:r>
          </a:p>
          <a:p>
            <a:r>
              <a:rPr lang="it-IT" sz="1200" kern="1200" dirty="0">
                <a:solidFill>
                  <a:schemeClr val="tx1"/>
                </a:solidFill>
                <a:effectLst/>
                <a:latin typeface="+mn-lt"/>
                <a:ea typeface="+mn-ea"/>
                <a:cs typeface="+mn-cs"/>
              </a:rPr>
              <a:t>ottenere il risarcimento dell’intero danno subito senza limiti precostituiti.</a:t>
            </a:r>
          </a:p>
          <a:p>
            <a:endParaRPr lang="it-IT" altLang="it-IT" dirty="0">
              <a:latin typeface="Times New Roman" charset="0"/>
            </a:endParaRPr>
          </a:p>
        </p:txBody>
      </p:sp>
    </p:spTree>
    <p:extLst>
      <p:ext uri="{BB962C8B-B14F-4D97-AF65-F5344CB8AC3E}">
        <p14:creationId xmlns:p14="http://schemas.microsoft.com/office/powerpoint/2010/main" val="9828969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7EEB3-78BA-6FA7-A747-975067A6B61A}"/>
            </a:ext>
          </a:extLst>
        </p:cNvPr>
        <p:cNvGrpSpPr/>
        <p:nvPr/>
      </p:nvGrpSpPr>
      <p:grpSpPr>
        <a:xfrm>
          <a:off x="0" y="0"/>
          <a:ext cx="0" cy="0"/>
          <a:chOff x="0" y="0"/>
          <a:chExt cx="0" cy="0"/>
        </a:xfrm>
      </p:grpSpPr>
      <p:sp>
        <p:nvSpPr>
          <p:cNvPr id="58370" name="Rectangle 2">
            <a:extLst>
              <a:ext uri="{FF2B5EF4-FFF2-40B4-BE49-F238E27FC236}">
                <a16:creationId xmlns:a16="http://schemas.microsoft.com/office/drawing/2014/main" id="{008057ED-B9C4-74B9-80A1-F1CD1E25D80B}"/>
              </a:ext>
            </a:extLst>
          </p:cNvPr>
          <p:cNvSpPr>
            <a:spLocks noGrp="1" noRot="1" noChangeAspect="1" noChangeArrowheads="1" noTextEdit="1"/>
          </p:cNvSpPr>
          <p:nvPr>
            <p:ph type="sldImg"/>
          </p:nvPr>
        </p:nvSpPr>
        <p:spPr>
          <a:ln/>
        </p:spPr>
      </p:sp>
      <p:sp>
        <p:nvSpPr>
          <p:cNvPr id="58371" name="Rectangle 3">
            <a:extLst>
              <a:ext uri="{FF2B5EF4-FFF2-40B4-BE49-F238E27FC236}">
                <a16:creationId xmlns:a16="http://schemas.microsoft.com/office/drawing/2014/main" id="{728B7901-6991-1A06-F706-9C92FAD5B5A0}"/>
              </a:ext>
            </a:extLst>
          </p:cNvPr>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it-IT" altLang="it-IT" dirty="0">
              <a:latin typeface="Times New Roman" charset="0"/>
            </a:endParaRPr>
          </a:p>
        </p:txBody>
      </p:sp>
    </p:spTree>
    <p:extLst>
      <p:ext uri="{BB962C8B-B14F-4D97-AF65-F5344CB8AC3E}">
        <p14:creationId xmlns:p14="http://schemas.microsoft.com/office/powerpoint/2010/main" val="33305917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F86DA6-F8E5-9C48-0C94-B833247ACE07}"/>
            </a:ext>
          </a:extLst>
        </p:cNvPr>
        <p:cNvGrpSpPr/>
        <p:nvPr/>
      </p:nvGrpSpPr>
      <p:grpSpPr>
        <a:xfrm>
          <a:off x="0" y="0"/>
          <a:ext cx="0" cy="0"/>
          <a:chOff x="0" y="0"/>
          <a:chExt cx="0" cy="0"/>
        </a:xfrm>
      </p:grpSpPr>
      <p:sp>
        <p:nvSpPr>
          <p:cNvPr id="58370" name="Rectangle 2">
            <a:extLst>
              <a:ext uri="{FF2B5EF4-FFF2-40B4-BE49-F238E27FC236}">
                <a16:creationId xmlns:a16="http://schemas.microsoft.com/office/drawing/2014/main" id="{3F9638F0-A1B6-0A7E-0D38-0F481447A4AD}"/>
              </a:ext>
            </a:extLst>
          </p:cNvPr>
          <p:cNvSpPr>
            <a:spLocks noGrp="1" noRot="1" noChangeAspect="1" noChangeArrowheads="1" noTextEdit="1"/>
          </p:cNvSpPr>
          <p:nvPr>
            <p:ph type="sldImg"/>
          </p:nvPr>
        </p:nvSpPr>
        <p:spPr>
          <a:ln/>
        </p:spPr>
      </p:sp>
      <p:sp>
        <p:nvSpPr>
          <p:cNvPr id="58371" name="Rectangle 3">
            <a:extLst>
              <a:ext uri="{FF2B5EF4-FFF2-40B4-BE49-F238E27FC236}">
                <a16:creationId xmlns:a16="http://schemas.microsoft.com/office/drawing/2014/main" id="{AA4CC1D1-8BB3-1B1D-5B0E-3368C22D58EE}"/>
              </a:ext>
            </a:extLst>
          </p:cNvPr>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it-IT" altLang="it-IT" dirty="0">
              <a:latin typeface="Times New Roman" charset="0"/>
            </a:endParaRPr>
          </a:p>
        </p:txBody>
      </p:sp>
    </p:spTree>
    <p:extLst>
      <p:ext uri="{BB962C8B-B14F-4D97-AF65-F5344CB8AC3E}">
        <p14:creationId xmlns:p14="http://schemas.microsoft.com/office/powerpoint/2010/main" val="26256452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63B245-CF1C-A3B3-E416-5E0C5AF49710}"/>
            </a:ext>
          </a:extLst>
        </p:cNvPr>
        <p:cNvGrpSpPr/>
        <p:nvPr/>
      </p:nvGrpSpPr>
      <p:grpSpPr>
        <a:xfrm>
          <a:off x="0" y="0"/>
          <a:ext cx="0" cy="0"/>
          <a:chOff x="0" y="0"/>
          <a:chExt cx="0" cy="0"/>
        </a:xfrm>
      </p:grpSpPr>
      <p:sp>
        <p:nvSpPr>
          <p:cNvPr id="58370" name="Rectangle 2">
            <a:extLst>
              <a:ext uri="{FF2B5EF4-FFF2-40B4-BE49-F238E27FC236}">
                <a16:creationId xmlns:a16="http://schemas.microsoft.com/office/drawing/2014/main" id="{DDC6DA1C-3527-50E9-7AB4-A813A7D4D3C5}"/>
              </a:ext>
            </a:extLst>
          </p:cNvPr>
          <p:cNvSpPr>
            <a:spLocks noGrp="1" noRot="1" noChangeAspect="1" noChangeArrowheads="1" noTextEdit="1"/>
          </p:cNvSpPr>
          <p:nvPr>
            <p:ph type="sldImg"/>
          </p:nvPr>
        </p:nvSpPr>
        <p:spPr>
          <a:ln/>
        </p:spPr>
      </p:sp>
      <p:sp>
        <p:nvSpPr>
          <p:cNvPr id="58371" name="Rectangle 3">
            <a:extLst>
              <a:ext uri="{FF2B5EF4-FFF2-40B4-BE49-F238E27FC236}">
                <a16:creationId xmlns:a16="http://schemas.microsoft.com/office/drawing/2014/main" id="{98505899-DF86-8E6B-6C61-CC9D9F8BE3DB}"/>
              </a:ext>
            </a:extLst>
          </p:cNvPr>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it-IT" altLang="it-IT" dirty="0">
              <a:latin typeface="Times New Roman" charset="0"/>
            </a:endParaRPr>
          </a:p>
        </p:txBody>
      </p:sp>
    </p:spTree>
    <p:extLst>
      <p:ext uri="{BB962C8B-B14F-4D97-AF65-F5344CB8AC3E}">
        <p14:creationId xmlns:p14="http://schemas.microsoft.com/office/powerpoint/2010/main" val="6686706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F44A5C-B644-6724-44AC-E59C807756E4}"/>
            </a:ext>
          </a:extLst>
        </p:cNvPr>
        <p:cNvGrpSpPr/>
        <p:nvPr/>
      </p:nvGrpSpPr>
      <p:grpSpPr>
        <a:xfrm>
          <a:off x="0" y="0"/>
          <a:ext cx="0" cy="0"/>
          <a:chOff x="0" y="0"/>
          <a:chExt cx="0" cy="0"/>
        </a:xfrm>
      </p:grpSpPr>
      <p:sp>
        <p:nvSpPr>
          <p:cNvPr id="58370" name="Rectangle 2">
            <a:extLst>
              <a:ext uri="{FF2B5EF4-FFF2-40B4-BE49-F238E27FC236}">
                <a16:creationId xmlns:a16="http://schemas.microsoft.com/office/drawing/2014/main" id="{5F9F1363-85B6-5846-6C76-2979E70F0A86}"/>
              </a:ext>
            </a:extLst>
          </p:cNvPr>
          <p:cNvSpPr>
            <a:spLocks noGrp="1" noRot="1" noChangeAspect="1" noChangeArrowheads="1" noTextEdit="1"/>
          </p:cNvSpPr>
          <p:nvPr>
            <p:ph type="sldImg"/>
          </p:nvPr>
        </p:nvSpPr>
        <p:spPr>
          <a:ln/>
        </p:spPr>
      </p:sp>
      <p:sp>
        <p:nvSpPr>
          <p:cNvPr id="58371" name="Rectangle 3">
            <a:extLst>
              <a:ext uri="{FF2B5EF4-FFF2-40B4-BE49-F238E27FC236}">
                <a16:creationId xmlns:a16="http://schemas.microsoft.com/office/drawing/2014/main" id="{619218A7-A162-146D-E35B-5C7146751ACA}"/>
              </a:ext>
            </a:extLst>
          </p:cNvPr>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it-IT" altLang="it-IT" dirty="0">
              <a:latin typeface="Times New Roman" charset="0"/>
            </a:endParaRPr>
          </a:p>
        </p:txBody>
      </p:sp>
    </p:spTree>
    <p:extLst>
      <p:ext uri="{BB962C8B-B14F-4D97-AF65-F5344CB8AC3E}">
        <p14:creationId xmlns:p14="http://schemas.microsoft.com/office/powerpoint/2010/main" val="21822681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A3A8D4-C42A-EA91-398B-6DC68F140007}"/>
            </a:ext>
          </a:extLst>
        </p:cNvPr>
        <p:cNvGrpSpPr/>
        <p:nvPr/>
      </p:nvGrpSpPr>
      <p:grpSpPr>
        <a:xfrm>
          <a:off x="0" y="0"/>
          <a:ext cx="0" cy="0"/>
          <a:chOff x="0" y="0"/>
          <a:chExt cx="0" cy="0"/>
        </a:xfrm>
      </p:grpSpPr>
      <p:sp>
        <p:nvSpPr>
          <p:cNvPr id="58370" name="Rectangle 2">
            <a:extLst>
              <a:ext uri="{FF2B5EF4-FFF2-40B4-BE49-F238E27FC236}">
                <a16:creationId xmlns:a16="http://schemas.microsoft.com/office/drawing/2014/main" id="{5C1950CF-5B54-6A7C-6F8A-23DC34FD59A4}"/>
              </a:ext>
            </a:extLst>
          </p:cNvPr>
          <p:cNvSpPr>
            <a:spLocks noGrp="1" noRot="1" noChangeAspect="1" noChangeArrowheads="1" noTextEdit="1"/>
          </p:cNvSpPr>
          <p:nvPr>
            <p:ph type="sldImg"/>
          </p:nvPr>
        </p:nvSpPr>
        <p:spPr>
          <a:ln/>
        </p:spPr>
      </p:sp>
      <p:sp>
        <p:nvSpPr>
          <p:cNvPr id="58371" name="Rectangle 3">
            <a:extLst>
              <a:ext uri="{FF2B5EF4-FFF2-40B4-BE49-F238E27FC236}">
                <a16:creationId xmlns:a16="http://schemas.microsoft.com/office/drawing/2014/main" id="{B0772FFB-68D7-4FEF-5603-524DDCAB8B6B}"/>
              </a:ext>
            </a:extLst>
          </p:cNvPr>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it-IT" altLang="it-IT" dirty="0">
              <a:latin typeface="Times New Roman" charset="0"/>
            </a:endParaRPr>
          </a:p>
        </p:txBody>
      </p:sp>
    </p:spTree>
    <p:extLst>
      <p:ext uri="{BB962C8B-B14F-4D97-AF65-F5344CB8AC3E}">
        <p14:creationId xmlns:p14="http://schemas.microsoft.com/office/powerpoint/2010/main" val="33837931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9401E1-2FA3-2A2B-9909-CE6DD06AB988}"/>
            </a:ext>
          </a:extLst>
        </p:cNvPr>
        <p:cNvGrpSpPr/>
        <p:nvPr/>
      </p:nvGrpSpPr>
      <p:grpSpPr>
        <a:xfrm>
          <a:off x="0" y="0"/>
          <a:ext cx="0" cy="0"/>
          <a:chOff x="0" y="0"/>
          <a:chExt cx="0" cy="0"/>
        </a:xfrm>
      </p:grpSpPr>
      <p:sp>
        <p:nvSpPr>
          <p:cNvPr id="58370" name="Rectangle 2">
            <a:extLst>
              <a:ext uri="{FF2B5EF4-FFF2-40B4-BE49-F238E27FC236}">
                <a16:creationId xmlns:a16="http://schemas.microsoft.com/office/drawing/2014/main" id="{199A9F12-B358-9981-F05C-BA18D3313A4B}"/>
              </a:ext>
            </a:extLst>
          </p:cNvPr>
          <p:cNvSpPr>
            <a:spLocks noGrp="1" noRot="1" noChangeAspect="1" noChangeArrowheads="1" noTextEdit="1"/>
          </p:cNvSpPr>
          <p:nvPr>
            <p:ph type="sldImg"/>
          </p:nvPr>
        </p:nvSpPr>
        <p:spPr>
          <a:ln/>
        </p:spPr>
      </p:sp>
      <p:sp>
        <p:nvSpPr>
          <p:cNvPr id="58371" name="Rectangle 3">
            <a:extLst>
              <a:ext uri="{FF2B5EF4-FFF2-40B4-BE49-F238E27FC236}">
                <a16:creationId xmlns:a16="http://schemas.microsoft.com/office/drawing/2014/main" id="{DD460B18-2091-DA23-4D66-76B0531C6FF2}"/>
              </a:ext>
            </a:extLst>
          </p:cNvPr>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it-IT" altLang="it-IT" dirty="0">
              <a:latin typeface="Times New Roman" charset="0"/>
            </a:endParaRPr>
          </a:p>
        </p:txBody>
      </p:sp>
    </p:spTree>
    <p:extLst>
      <p:ext uri="{BB962C8B-B14F-4D97-AF65-F5344CB8AC3E}">
        <p14:creationId xmlns:p14="http://schemas.microsoft.com/office/powerpoint/2010/main" val="8815444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AF48F4-391E-DCD1-6C31-1340C3FE8CF2}"/>
            </a:ext>
          </a:extLst>
        </p:cNvPr>
        <p:cNvGrpSpPr/>
        <p:nvPr/>
      </p:nvGrpSpPr>
      <p:grpSpPr>
        <a:xfrm>
          <a:off x="0" y="0"/>
          <a:ext cx="0" cy="0"/>
          <a:chOff x="0" y="0"/>
          <a:chExt cx="0" cy="0"/>
        </a:xfrm>
      </p:grpSpPr>
      <p:sp>
        <p:nvSpPr>
          <p:cNvPr id="58370" name="Rectangle 2">
            <a:extLst>
              <a:ext uri="{FF2B5EF4-FFF2-40B4-BE49-F238E27FC236}">
                <a16:creationId xmlns:a16="http://schemas.microsoft.com/office/drawing/2014/main" id="{79CD0449-60D4-2758-CFE0-D20D61C94A35}"/>
              </a:ext>
            </a:extLst>
          </p:cNvPr>
          <p:cNvSpPr>
            <a:spLocks noGrp="1" noRot="1" noChangeAspect="1" noChangeArrowheads="1" noTextEdit="1"/>
          </p:cNvSpPr>
          <p:nvPr>
            <p:ph type="sldImg"/>
          </p:nvPr>
        </p:nvSpPr>
        <p:spPr>
          <a:ln/>
        </p:spPr>
      </p:sp>
      <p:sp>
        <p:nvSpPr>
          <p:cNvPr id="58371" name="Rectangle 3">
            <a:extLst>
              <a:ext uri="{FF2B5EF4-FFF2-40B4-BE49-F238E27FC236}">
                <a16:creationId xmlns:a16="http://schemas.microsoft.com/office/drawing/2014/main" id="{FAE7272A-BB02-CC6F-52E3-6AEF0B971551}"/>
              </a:ext>
            </a:extLst>
          </p:cNvPr>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it-IT" altLang="it-IT" dirty="0">
              <a:latin typeface="Times New Roman" charset="0"/>
            </a:endParaRPr>
          </a:p>
        </p:txBody>
      </p:sp>
    </p:spTree>
    <p:extLst>
      <p:ext uri="{BB962C8B-B14F-4D97-AF65-F5344CB8AC3E}">
        <p14:creationId xmlns:p14="http://schemas.microsoft.com/office/powerpoint/2010/main" val="25375672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AD70BA-DD8B-B1E3-F098-4FF090B512E7}"/>
            </a:ext>
          </a:extLst>
        </p:cNvPr>
        <p:cNvGrpSpPr/>
        <p:nvPr/>
      </p:nvGrpSpPr>
      <p:grpSpPr>
        <a:xfrm>
          <a:off x="0" y="0"/>
          <a:ext cx="0" cy="0"/>
          <a:chOff x="0" y="0"/>
          <a:chExt cx="0" cy="0"/>
        </a:xfrm>
      </p:grpSpPr>
      <p:sp>
        <p:nvSpPr>
          <p:cNvPr id="58370" name="Rectangle 2">
            <a:extLst>
              <a:ext uri="{FF2B5EF4-FFF2-40B4-BE49-F238E27FC236}">
                <a16:creationId xmlns:a16="http://schemas.microsoft.com/office/drawing/2014/main" id="{38166C15-E3E7-D721-9F27-7D69A0A19A63}"/>
              </a:ext>
            </a:extLst>
          </p:cNvPr>
          <p:cNvSpPr>
            <a:spLocks noGrp="1" noRot="1" noChangeAspect="1" noChangeArrowheads="1" noTextEdit="1"/>
          </p:cNvSpPr>
          <p:nvPr>
            <p:ph type="sldImg"/>
          </p:nvPr>
        </p:nvSpPr>
        <p:spPr>
          <a:ln/>
        </p:spPr>
      </p:sp>
      <p:sp>
        <p:nvSpPr>
          <p:cNvPr id="58371" name="Rectangle 3">
            <a:extLst>
              <a:ext uri="{FF2B5EF4-FFF2-40B4-BE49-F238E27FC236}">
                <a16:creationId xmlns:a16="http://schemas.microsoft.com/office/drawing/2014/main" id="{206FEA91-DBA0-5739-A446-0D667BDD8D40}"/>
              </a:ext>
            </a:extLst>
          </p:cNvPr>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it-IT" altLang="it-IT" dirty="0">
              <a:latin typeface="Times New Roman" charset="0"/>
            </a:endParaRPr>
          </a:p>
        </p:txBody>
      </p:sp>
    </p:spTree>
    <p:extLst>
      <p:ext uri="{BB962C8B-B14F-4D97-AF65-F5344CB8AC3E}">
        <p14:creationId xmlns:p14="http://schemas.microsoft.com/office/powerpoint/2010/main" val="22615358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0E112B-2667-652C-7241-C89CFDC627C5}"/>
            </a:ext>
          </a:extLst>
        </p:cNvPr>
        <p:cNvGrpSpPr/>
        <p:nvPr/>
      </p:nvGrpSpPr>
      <p:grpSpPr>
        <a:xfrm>
          <a:off x="0" y="0"/>
          <a:ext cx="0" cy="0"/>
          <a:chOff x="0" y="0"/>
          <a:chExt cx="0" cy="0"/>
        </a:xfrm>
      </p:grpSpPr>
      <p:sp>
        <p:nvSpPr>
          <p:cNvPr id="58370" name="Rectangle 2">
            <a:extLst>
              <a:ext uri="{FF2B5EF4-FFF2-40B4-BE49-F238E27FC236}">
                <a16:creationId xmlns:a16="http://schemas.microsoft.com/office/drawing/2014/main" id="{B1753ABF-4252-1305-0935-140B7B228480}"/>
              </a:ext>
            </a:extLst>
          </p:cNvPr>
          <p:cNvSpPr>
            <a:spLocks noGrp="1" noRot="1" noChangeAspect="1" noChangeArrowheads="1" noTextEdit="1"/>
          </p:cNvSpPr>
          <p:nvPr>
            <p:ph type="sldImg"/>
          </p:nvPr>
        </p:nvSpPr>
        <p:spPr>
          <a:ln/>
        </p:spPr>
      </p:sp>
      <p:sp>
        <p:nvSpPr>
          <p:cNvPr id="58371" name="Rectangle 3">
            <a:extLst>
              <a:ext uri="{FF2B5EF4-FFF2-40B4-BE49-F238E27FC236}">
                <a16:creationId xmlns:a16="http://schemas.microsoft.com/office/drawing/2014/main" id="{60B770DB-DB72-E2F9-CAB1-635E7435BB88}"/>
              </a:ext>
            </a:extLst>
          </p:cNvPr>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it-IT" altLang="it-IT" dirty="0">
              <a:latin typeface="Times New Roman" charset="0"/>
            </a:endParaRPr>
          </a:p>
        </p:txBody>
      </p:sp>
    </p:spTree>
    <p:extLst>
      <p:ext uri="{BB962C8B-B14F-4D97-AF65-F5344CB8AC3E}">
        <p14:creationId xmlns:p14="http://schemas.microsoft.com/office/powerpoint/2010/main" val="8819914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89F2FB-3173-C9E0-9698-22368700BBC9}"/>
            </a:ext>
          </a:extLst>
        </p:cNvPr>
        <p:cNvGrpSpPr/>
        <p:nvPr/>
      </p:nvGrpSpPr>
      <p:grpSpPr>
        <a:xfrm>
          <a:off x="0" y="0"/>
          <a:ext cx="0" cy="0"/>
          <a:chOff x="0" y="0"/>
          <a:chExt cx="0" cy="0"/>
        </a:xfrm>
      </p:grpSpPr>
      <p:sp>
        <p:nvSpPr>
          <p:cNvPr id="58370" name="Rectangle 2">
            <a:extLst>
              <a:ext uri="{FF2B5EF4-FFF2-40B4-BE49-F238E27FC236}">
                <a16:creationId xmlns:a16="http://schemas.microsoft.com/office/drawing/2014/main" id="{B8CD1811-DE93-85B7-0F0F-1CF5AB2A9697}"/>
              </a:ext>
            </a:extLst>
          </p:cNvPr>
          <p:cNvSpPr>
            <a:spLocks noGrp="1" noRot="1" noChangeAspect="1" noChangeArrowheads="1" noTextEdit="1"/>
          </p:cNvSpPr>
          <p:nvPr>
            <p:ph type="sldImg"/>
          </p:nvPr>
        </p:nvSpPr>
        <p:spPr>
          <a:ln/>
        </p:spPr>
      </p:sp>
      <p:sp>
        <p:nvSpPr>
          <p:cNvPr id="58371" name="Rectangle 3">
            <a:extLst>
              <a:ext uri="{FF2B5EF4-FFF2-40B4-BE49-F238E27FC236}">
                <a16:creationId xmlns:a16="http://schemas.microsoft.com/office/drawing/2014/main" id="{FDFA5789-9878-D469-B427-5D6B150D2A66}"/>
              </a:ext>
            </a:extLst>
          </p:cNvPr>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it-IT" altLang="it-IT" dirty="0">
              <a:latin typeface="Times New Roman" charset="0"/>
            </a:endParaRPr>
          </a:p>
        </p:txBody>
      </p:sp>
    </p:spTree>
    <p:extLst>
      <p:ext uri="{BB962C8B-B14F-4D97-AF65-F5344CB8AC3E}">
        <p14:creationId xmlns:p14="http://schemas.microsoft.com/office/powerpoint/2010/main" val="4076022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C22EE9-5A36-FD77-278E-3C16FCDFC9C6}"/>
            </a:ext>
          </a:extLst>
        </p:cNvPr>
        <p:cNvGrpSpPr/>
        <p:nvPr/>
      </p:nvGrpSpPr>
      <p:grpSpPr>
        <a:xfrm>
          <a:off x="0" y="0"/>
          <a:ext cx="0" cy="0"/>
          <a:chOff x="0" y="0"/>
          <a:chExt cx="0" cy="0"/>
        </a:xfrm>
      </p:grpSpPr>
      <p:sp>
        <p:nvSpPr>
          <p:cNvPr id="58370" name="Rectangle 2">
            <a:extLst>
              <a:ext uri="{FF2B5EF4-FFF2-40B4-BE49-F238E27FC236}">
                <a16:creationId xmlns:a16="http://schemas.microsoft.com/office/drawing/2014/main" id="{1B0CA971-5F49-5A31-6949-11D6B94854F6}"/>
              </a:ext>
            </a:extLst>
          </p:cNvPr>
          <p:cNvSpPr>
            <a:spLocks noGrp="1" noRot="1" noChangeAspect="1" noChangeArrowheads="1" noTextEdit="1"/>
          </p:cNvSpPr>
          <p:nvPr>
            <p:ph type="sldImg"/>
          </p:nvPr>
        </p:nvSpPr>
        <p:spPr>
          <a:ln/>
        </p:spPr>
      </p:sp>
      <p:sp>
        <p:nvSpPr>
          <p:cNvPr id="58371" name="Rectangle 3">
            <a:extLst>
              <a:ext uri="{FF2B5EF4-FFF2-40B4-BE49-F238E27FC236}">
                <a16:creationId xmlns:a16="http://schemas.microsoft.com/office/drawing/2014/main" id="{DED01580-9CED-F9DF-56AF-49698F996283}"/>
              </a:ext>
            </a:extLst>
          </p:cNvPr>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it-IT" altLang="it-IT" dirty="0">
              <a:latin typeface="Times New Roman" charset="0"/>
            </a:endParaRPr>
          </a:p>
        </p:txBody>
      </p:sp>
    </p:spTree>
    <p:extLst>
      <p:ext uri="{BB962C8B-B14F-4D97-AF65-F5344CB8AC3E}">
        <p14:creationId xmlns:p14="http://schemas.microsoft.com/office/powerpoint/2010/main" val="34061994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ABAFD5-B030-E5FE-9D33-E5C16EAAAA08}"/>
            </a:ext>
          </a:extLst>
        </p:cNvPr>
        <p:cNvGrpSpPr/>
        <p:nvPr/>
      </p:nvGrpSpPr>
      <p:grpSpPr>
        <a:xfrm>
          <a:off x="0" y="0"/>
          <a:ext cx="0" cy="0"/>
          <a:chOff x="0" y="0"/>
          <a:chExt cx="0" cy="0"/>
        </a:xfrm>
      </p:grpSpPr>
      <p:sp>
        <p:nvSpPr>
          <p:cNvPr id="58370" name="Rectangle 2">
            <a:extLst>
              <a:ext uri="{FF2B5EF4-FFF2-40B4-BE49-F238E27FC236}">
                <a16:creationId xmlns:a16="http://schemas.microsoft.com/office/drawing/2014/main" id="{671CA59F-79B0-ECD2-406D-E45ECDC00CAC}"/>
              </a:ext>
            </a:extLst>
          </p:cNvPr>
          <p:cNvSpPr>
            <a:spLocks noGrp="1" noRot="1" noChangeAspect="1" noChangeArrowheads="1" noTextEdit="1"/>
          </p:cNvSpPr>
          <p:nvPr>
            <p:ph type="sldImg"/>
          </p:nvPr>
        </p:nvSpPr>
        <p:spPr>
          <a:ln/>
        </p:spPr>
      </p:sp>
      <p:sp>
        <p:nvSpPr>
          <p:cNvPr id="58371" name="Rectangle 3">
            <a:extLst>
              <a:ext uri="{FF2B5EF4-FFF2-40B4-BE49-F238E27FC236}">
                <a16:creationId xmlns:a16="http://schemas.microsoft.com/office/drawing/2014/main" id="{77174296-8B37-3ECC-4D01-BE08855B5592}"/>
              </a:ext>
            </a:extLst>
          </p:cNvPr>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it-IT" altLang="it-IT" dirty="0">
              <a:latin typeface="Times New Roman" charset="0"/>
            </a:endParaRPr>
          </a:p>
        </p:txBody>
      </p:sp>
    </p:spTree>
    <p:extLst>
      <p:ext uri="{BB962C8B-B14F-4D97-AF65-F5344CB8AC3E}">
        <p14:creationId xmlns:p14="http://schemas.microsoft.com/office/powerpoint/2010/main" val="8319589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30CA0-EB3F-5C52-8538-3C4E2A4F0285}"/>
            </a:ext>
          </a:extLst>
        </p:cNvPr>
        <p:cNvGrpSpPr/>
        <p:nvPr/>
      </p:nvGrpSpPr>
      <p:grpSpPr>
        <a:xfrm>
          <a:off x="0" y="0"/>
          <a:ext cx="0" cy="0"/>
          <a:chOff x="0" y="0"/>
          <a:chExt cx="0" cy="0"/>
        </a:xfrm>
      </p:grpSpPr>
      <p:sp>
        <p:nvSpPr>
          <p:cNvPr id="58370" name="Rectangle 2">
            <a:extLst>
              <a:ext uri="{FF2B5EF4-FFF2-40B4-BE49-F238E27FC236}">
                <a16:creationId xmlns:a16="http://schemas.microsoft.com/office/drawing/2014/main" id="{489515E6-E175-CBA7-9597-6AC20BD2579A}"/>
              </a:ext>
            </a:extLst>
          </p:cNvPr>
          <p:cNvSpPr>
            <a:spLocks noGrp="1" noRot="1" noChangeAspect="1" noChangeArrowheads="1" noTextEdit="1"/>
          </p:cNvSpPr>
          <p:nvPr>
            <p:ph type="sldImg"/>
          </p:nvPr>
        </p:nvSpPr>
        <p:spPr>
          <a:ln/>
        </p:spPr>
      </p:sp>
      <p:sp>
        <p:nvSpPr>
          <p:cNvPr id="58371" name="Rectangle 3">
            <a:extLst>
              <a:ext uri="{FF2B5EF4-FFF2-40B4-BE49-F238E27FC236}">
                <a16:creationId xmlns:a16="http://schemas.microsoft.com/office/drawing/2014/main" id="{4B3CD234-E030-C30B-0C66-94F9FF8DFED8}"/>
              </a:ext>
            </a:extLst>
          </p:cNvPr>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it-IT" altLang="it-IT" dirty="0">
              <a:latin typeface="Times New Roman" charset="0"/>
            </a:endParaRPr>
          </a:p>
        </p:txBody>
      </p:sp>
    </p:spTree>
    <p:extLst>
      <p:ext uri="{BB962C8B-B14F-4D97-AF65-F5344CB8AC3E}">
        <p14:creationId xmlns:p14="http://schemas.microsoft.com/office/powerpoint/2010/main" val="16780057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3876C1-41CF-D3CE-A9FD-5B0142F16E3C}"/>
            </a:ext>
          </a:extLst>
        </p:cNvPr>
        <p:cNvGrpSpPr/>
        <p:nvPr/>
      </p:nvGrpSpPr>
      <p:grpSpPr>
        <a:xfrm>
          <a:off x="0" y="0"/>
          <a:ext cx="0" cy="0"/>
          <a:chOff x="0" y="0"/>
          <a:chExt cx="0" cy="0"/>
        </a:xfrm>
      </p:grpSpPr>
      <p:sp>
        <p:nvSpPr>
          <p:cNvPr id="58370" name="Rectangle 2">
            <a:extLst>
              <a:ext uri="{FF2B5EF4-FFF2-40B4-BE49-F238E27FC236}">
                <a16:creationId xmlns:a16="http://schemas.microsoft.com/office/drawing/2014/main" id="{8465ABD4-5CCF-497A-C758-EB6F4FFC0698}"/>
              </a:ext>
            </a:extLst>
          </p:cNvPr>
          <p:cNvSpPr>
            <a:spLocks noGrp="1" noRot="1" noChangeAspect="1" noChangeArrowheads="1" noTextEdit="1"/>
          </p:cNvSpPr>
          <p:nvPr>
            <p:ph type="sldImg"/>
          </p:nvPr>
        </p:nvSpPr>
        <p:spPr>
          <a:ln/>
        </p:spPr>
      </p:sp>
      <p:sp>
        <p:nvSpPr>
          <p:cNvPr id="58371" name="Rectangle 3">
            <a:extLst>
              <a:ext uri="{FF2B5EF4-FFF2-40B4-BE49-F238E27FC236}">
                <a16:creationId xmlns:a16="http://schemas.microsoft.com/office/drawing/2014/main" id="{8C7163D5-72C5-B008-8761-48B86FF304AC}"/>
              </a:ext>
            </a:extLst>
          </p:cNvPr>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it-IT" altLang="it-IT" dirty="0">
              <a:latin typeface="Times New Roman" charset="0"/>
            </a:endParaRPr>
          </a:p>
        </p:txBody>
      </p:sp>
    </p:spTree>
    <p:extLst>
      <p:ext uri="{BB962C8B-B14F-4D97-AF65-F5344CB8AC3E}">
        <p14:creationId xmlns:p14="http://schemas.microsoft.com/office/powerpoint/2010/main" val="10686133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4164A5-9A23-E112-F00A-089662C47896}"/>
            </a:ext>
          </a:extLst>
        </p:cNvPr>
        <p:cNvGrpSpPr/>
        <p:nvPr/>
      </p:nvGrpSpPr>
      <p:grpSpPr>
        <a:xfrm>
          <a:off x="0" y="0"/>
          <a:ext cx="0" cy="0"/>
          <a:chOff x="0" y="0"/>
          <a:chExt cx="0" cy="0"/>
        </a:xfrm>
      </p:grpSpPr>
      <p:sp>
        <p:nvSpPr>
          <p:cNvPr id="58370" name="Rectangle 2">
            <a:extLst>
              <a:ext uri="{FF2B5EF4-FFF2-40B4-BE49-F238E27FC236}">
                <a16:creationId xmlns:a16="http://schemas.microsoft.com/office/drawing/2014/main" id="{914FCE2D-3593-11F5-4577-4524C24CD761}"/>
              </a:ext>
            </a:extLst>
          </p:cNvPr>
          <p:cNvSpPr>
            <a:spLocks noGrp="1" noRot="1" noChangeAspect="1" noChangeArrowheads="1" noTextEdit="1"/>
          </p:cNvSpPr>
          <p:nvPr>
            <p:ph type="sldImg"/>
          </p:nvPr>
        </p:nvSpPr>
        <p:spPr>
          <a:ln/>
        </p:spPr>
      </p:sp>
      <p:sp>
        <p:nvSpPr>
          <p:cNvPr id="58371" name="Rectangle 3">
            <a:extLst>
              <a:ext uri="{FF2B5EF4-FFF2-40B4-BE49-F238E27FC236}">
                <a16:creationId xmlns:a16="http://schemas.microsoft.com/office/drawing/2014/main" id="{96727D05-C1E9-A4C4-E315-4BD11818228F}"/>
              </a:ext>
            </a:extLst>
          </p:cNvPr>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it-IT" altLang="it-IT" dirty="0">
              <a:latin typeface="Times New Roman" charset="0"/>
            </a:endParaRPr>
          </a:p>
        </p:txBody>
      </p:sp>
    </p:spTree>
    <p:extLst>
      <p:ext uri="{BB962C8B-B14F-4D97-AF65-F5344CB8AC3E}">
        <p14:creationId xmlns:p14="http://schemas.microsoft.com/office/powerpoint/2010/main" val="25881767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it-IT" altLang="it-IT" dirty="0">
                <a:latin typeface="Times New Roman" charset="0"/>
              </a:rPr>
              <a:t>Datori di lavoro NESSUN PROBLEMA SUI SOGGETTI</a:t>
            </a:r>
          </a:p>
          <a:p>
            <a:r>
              <a:rPr lang="it-IT" altLang="it-IT" dirty="0">
                <a:latin typeface="Times New Roman" charset="0"/>
              </a:rPr>
              <a:t>Privati</a:t>
            </a:r>
          </a:p>
          <a:p>
            <a:r>
              <a:rPr lang="it-IT" altLang="it-IT" dirty="0">
                <a:latin typeface="Times New Roman" charset="0"/>
              </a:rPr>
              <a:t>Senza</a:t>
            </a:r>
            <a:r>
              <a:rPr lang="it-IT" altLang="it-IT" baseline="0" dirty="0">
                <a:latin typeface="Times New Roman" charset="0"/>
              </a:rPr>
              <a:t> esserne tenuti </a:t>
            </a:r>
            <a:endParaRPr lang="it-IT" altLang="it-IT" dirty="0">
              <a:latin typeface="Times New Roman" charset="0"/>
            </a:endParaRPr>
          </a:p>
        </p:txBody>
      </p:sp>
    </p:spTree>
    <p:extLst>
      <p:ext uri="{BB962C8B-B14F-4D97-AF65-F5344CB8AC3E}">
        <p14:creationId xmlns:p14="http://schemas.microsoft.com/office/powerpoint/2010/main" val="23063065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8E8A48-3293-1389-181D-281F314F0CD4}"/>
            </a:ext>
          </a:extLst>
        </p:cNvPr>
        <p:cNvGrpSpPr/>
        <p:nvPr/>
      </p:nvGrpSpPr>
      <p:grpSpPr>
        <a:xfrm>
          <a:off x="0" y="0"/>
          <a:ext cx="0" cy="0"/>
          <a:chOff x="0" y="0"/>
          <a:chExt cx="0" cy="0"/>
        </a:xfrm>
      </p:grpSpPr>
      <p:sp>
        <p:nvSpPr>
          <p:cNvPr id="58370" name="Rectangle 2">
            <a:extLst>
              <a:ext uri="{FF2B5EF4-FFF2-40B4-BE49-F238E27FC236}">
                <a16:creationId xmlns:a16="http://schemas.microsoft.com/office/drawing/2014/main" id="{D13B0474-0E41-F151-7240-576858F31A04}"/>
              </a:ext>
            </a:extLst>
          </p:cNvPr>
          <p:cNvSpPr>
            <a:spLocks noGrp="1" noRot="1" noChangeAspect="1" noChangeArrowheads="1" noTextEdit="1"/>
          </p:cNvSpPr>
          <p:nvPr>
            <p:ph type="sldImg"/>
          </p:nvPr>
        </p:nvSpPr>
        <p:spPr>
          <a:ln/>
        </p:spPr>
      </p:sp>
      <p:sp>
        <p:nvSpPr>
          <p:cNvPr id="58371" name="Rectangle 3">
            <a:extLst>
              <a:ext uri="{FF2B5EF4-FFF2-40B4-BE49-F238E27FC236}">
                <a16:creationId xmlns:a16="http://schemas.microsoft.com/office/drawing/2014/main" id="{468D7486-6BE4-D828-0D95-8215AB636FCF}"/>
              </a:ext>
            </a:extLst>
          </p:cNvPr>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it-IT" altLang="it-IT" dirty="0">
              <a:latin typeface="Times New Roman" charset="0"/>
            </a:endParaRPr>
          </a:p>
        </p:txBody>
      </p:sp>
    </p:spTree>
    <p:extLst>
      <p:ext uri="{BB962C8B-B14F-4D97-AF65-F5344CB8AC3E}">
        <p14:creationId xmlns:p14="http://schemas.microsoft.com/office/powerpoint/2010/main" val="11212543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5F6F28-B8C1-0095-F937-7A1D070C2C41}"/>
            </a:ext>
          </a:extLst>
        </p:cNvPr>
        <p:cNvGrpSpPr/>
        <p:nvPr/>
      </p:nvGrpSpPr>
      <p:grpSpPr>
        <a:xfrm>
          <a:off x="0" y="0"/>
          <a:ext cx="0" cy="0"/>
          <a:chOff x="0" y="0"/>
          <a:chExt cx="0" cy="0"/>
        </a:xfrm>
      </p:grpSpPr>
      <p:sp>
        <p:nvSpPr>
          <p:cNvPr id="58370" name="Rectangle 2">
            <a:extLst>
              <a:ext uri="{FF2B5EF4-FFF2-40B4-BE49-F238E27FC236}">
                <a16:creationId xmlns:a16="http://schemas.microsoft.com/office/drawing/2014/main" id="{69C919C4-DE1A-F5F5-CC09-898FFB31D4B6}"/>
              </a:ext>
            </a:extLst>
          </p:cNvPr>
          <p:cNvSpPr>
            <a:spLocks noGrp="1" noRot="1" noChangeAspect="1" noChangeArrowheads="1" noTextEdit="1"/>
          </p:cNvSpPr>
          <p:nvPr>
            <p:ph type="sldImg"/>
          </p:nvPr>
        </p:nvSpPr>
        <p:spPr>
          <a:ln/>
        </p:spPr>
      </p:sp>
      <p:sp>
        <p:nvSpPr>
          <p:cNvPr id="58371" name="Rectangle 3">
            <a:extLst>
              <a:ext uri="{FF2B5EF4-FFF2-40B4-BE49-F238E27FC236}">
                <a16:creationId xmlns:a16="http://schemas.microsoft.com/office/drawing/2014/main" id="{3DCBEFEA-5D70-3960-2CB4-BF1F357D4B8B}"/>
              </a:ext>
            </a:extLst>
          </p:cNvPr>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it-IT" altLang="it-IT" dirty="0">
              <a:latin typeface="Times New Roman" charset="0"/>
            </a:endParaRPr>
          </a:p>
        </p:txBody>
      </p:sp>
    </p:spTree>
    <p:extLst>
      <p:ext uri="{BB962C8B-B14F-4D97-AF65-F5344CB8AC3E}">
        <p14:creationId xmlns:p14="http://schemas.microsoft.com/office/powerpoint/2010/main" val="15525172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953EDF-0EAC-F89D-871C-0CC67A01E44E}"/>
            </a:ext>
          </a:extLst>
        </p:cNvPr>
        <p:cNvGrpSpPr/>
        <p:nvPr/>
      </p:nvGrpSpPr>
      <p:grpSpPr>
        <a:xfrm>
          <a:off x="0" y="0"/>
          <a:ext cx="0" cy="0"/>
          <a:chOff x="0" y="0"/>
          <a:chExt cx="0" cy="0"/>
        </a:xfrm>
      </p:grpSpPr>
      <p:sp>
        <p:nvSpPr>
          <p:cNvPr id="58370" name="Rectangle 2">
            <a:extLst>
              <a:ext uri="{FF2B5EF4-FFF2-40B4-BE49-F238E27FC236}">
                <a16:creationId xmlns:a16="http://schemas.microsoft.com/office/drawing/2014/main" id="{439FB4C5-A8C2-AAA4-5E8C-C5270CAFE7ED}"/>
              </a:ext>
            </a:extLst>
          </p:cNvPr>
          <p:cNvSpPr>
            <a:spLocks noGrp="1" noRot="1" noChangeAspect="1" noChangeArrowheads="1" noTextEdit="1"/>
          </p:cNvSpPr>
          <p:nvPr>
            <p:ph type="sldImg"/>
          </p:nvPr>
        </p:nvSpPr>
        <p:spPr>
          <a:ln/>
        </p:spPr>
      </p:sp>
      <p:sp>
        <p:nvSpPr>
          <p:cNvPr id="58371" name="Rectangle 3">
            <a:extLst>
              <a:ext uri="{FF2B5EF4-FFF2-40B4-BE49-F238E27FC236}">
                <a16:creationId xmlns:a16="http://schemas.microsoft.com/office/drawing/2014/main" id="{4216B29D-F686-FD4F-86FA-3AE5CCEA503F}"/>
              </a:ext>
            </a:extLst>
          </p:cNvPr>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it-IT" altLang="it-IT" dirty="0">
              <a:latin typeface="Times New Roman" charset="0"/>
            </a:endParaRPr>
          </a:p>
        </p:txBody>
      </p:sp>
    </p:spTree>
    <p:extLst>
      <p:ext uri="{BB962C8B-B14F-4D97-AF65-F5344CB8AC3E}">
        <p14:creationId xmlns:p14="http://schemas.microsoft.com/office/powerpoint/2010/main" val="36150844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F4AB9F-3BBA-FD5C-FE95-DB145D0EBA74}"/>
            </a:ext>
          </a:extLst>
        </p:cNvPr>
        <p:cNvGrpSpPr/>
        <p:nvPr/>
      </p:nvGrpSpPr>
      <p:grpSpPr>
        <a:xfrm>
          <a:off x="0" y="0"/>
          <a:ext cx="0" cy="0"/>
          <a:chOff x="0" y="0"/>
          <a:chExt cx="0" cy="0"/>
        </a:xfrm>
      </p:grpSpPr>
      <p:sp>
        <p:nvSpPr>
          <p:cNvPr id="58370" name="Rectangle 2">
            <a:extLst>
              <a:ext uri="{FF2B5EF4-FFF2-40B4-BE49-F238E27FC236}">
                <a16:creationId xmlns:a16="http://schemas.microsoft.com/office/drawing/2014/main" id="{3738D52C-BA0C-C9E4-7AAF-3F228EF2F6B8}"/>
              </a:ext>
            </a:extLst>
          </p:cNvPr>
          <p:cNvSpPr>
            <a:spLocks noGrp="1" noRot="1" noChangeAspect="1" noChangeArrowheads="1" noTextEdit="1"/>
          </p:cNvSpPr>
          <p:nvPr>
            <p:ph type="sldImg"/>
          </p:nvPr>
        </p:nvSpPr>
        <p:spPr>
          <a:ln/>
        </p:spPr>
      </p:sp>
      <p:sp>
        <p:nvSpPr>
          <p:cNvPr id="58371" name="Rectangle 3">
            <a:extLst>
              <a:ext uri="{FF2B5EF4-FFF2-40B4-BE49-F238E27FC236}">
                <a16:creationId xmlns:a16="http://schemas.microsoft.com/office/drawing/2014/main" id="{145B8E08-767B-AC63-1E96-E9BACF64523B}"/>
              </a:ext>
            </a:extLst>
          </p:cNvPr>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it-IT" altLang="it-IT" dirty="0">
              <a:latin typeface="Times New Roman" charset="0"/>
            </a:endParaRPr>
          </a:p>
        </p:txBody>
      </p:sp>
    </p:spTree>
    <p:extLst>
      <p:ext uri="{BB962C8B-B14F-4D97-AF65-F5344CB8AC3E}">
        <p14:creationId xmlns:p14="http://schemas.microsoft.com/office/powerpoint/2010/main" val="27729444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21DEAC-D6CD-018E-1ACD-E9B44B376056}"/>
            </a:ext>
          </a:extLst>
        </p:cNvPr>
        <p:cNvGrpSpPr/>
        <p:nvPr/>
      </p:nvGrpSpPr>
      <p:grpSpPr>
        <a:xfrm>
          <a:off x="0" y="0"/>
          <a:ext cx="0" cy="0"/>
          <a:chOff x="0" y="0"/>
          <a:chExt cx="0" cy="0"/>
        </a:xfrm>
      </p:grpSpPr>
      <p:sp>
        <p:nvSpPr>
          <p:cNvPr id="58370" name="Rectangle 2">
            <a:extLst>
              <a:ext uri="{FF2B5EF4-FFF2-40B4-BE49-F238E27FC236}">
                <a16:creationId xmlns:a16="http://schemas.microsoft.com/office/drawing/2014/main" id="{99AC471D-C056-1103-2857-ADD12D7199F9}"/>
              </a:ext>
            </a:extLst>
          </p:cNvPr>
          <p:cNvSpPr>
            <a:spLocks noGrp="1" noRot="1" noChangeAspect="1" noChangeArrowheads="1" noTextEdit="1"/>
          </p:cNvSpPr>
          <p:nvPr>
            <p:ph type="sldImg"/>
          </p:nvPr>
        </p:nvSpPr>
        <p:spPr>
          <a:ln/>
        </p:spPr>
      </p:sp>
      <p:sp>
        <p:nvSpPr>
          <p:cNvPr id="58371" name="Rectangle 3">
            <a:extLst>
              <a:ext uri="{FF2B5EF4-FFF2-40B4-BE49-F238E27FC236}">
                <a16:creationId xmlns:a16="http://schemas.microsoft.com/office/drawing/2014/main" id="{5856D5DB-DB67-5557-7619-B83D1449C916}"/>
              </a:ext>
            </a:extLst>
          </p:cNvPr>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it-IT" altLang="it-IT" dirty="0">
              <a:latin typeface="Times New Roman" charset="0"/>
            </a:endParaRPr>
          </a:p>
        </p:txBody>
      </p:sp>
    </p:spTree>
    <p:extLst>
      <p:ext uri="{BB962C8B-B14F-4D97-AF65-F5344CB8AC3E}">
        <p14:creationId xmlns:p14="http://schemas.microsoft.com/office/powerpoint/2010/main" val="14518003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3CC266-3C0F-B4D3-3975-A67EABB2F189}"/>
            </a:ext>
          </a:extLst>
        </p:cNvPr>
        <p:cNvGrpSpPr/>
        <p:nvPr/>
      </p:nvGrpSpPr>
      <p:grpSpPr>
        <a:xfrm>
          <a:off x="0" y="0"/>
          <a:ext cx="0" cy="0"/>
          <a:chOff x="0" y="0"/>
          <a:chExt cx="0" cy="0"/>
        </a:xfrm>
      </p:grpSpPr>
      <p:sp>
        <p:nvSpPr>
          <p:cNvPr id="58370" name="Rectangle 2">
            <a:extLst>
              <a:ext uri="{FF2B5EF4-FFF2-40B4-BE49-F238E27FC236}">
                <a16:creationId xmlns:a16="http://schemas.microsoft.com/office/drawing/2014/main" id="{0E8A48CD-7853-9036-8783-85DD5F5BF34A}"/>
              </a:ext>
            </a:extLst>
          </p:cNvPr>
          <p:cNvSpPr>
            <a:spLocks noGrp="1" noRot="1" noChangeAspect="1" noChangeArrowheads="1" noTextEdit="1"/>
          </p:cNvSpPr>
          <p:nvPr>
            <p:ph type="sldImg"/>
          </p:nvPr>
        </p:nvSpPr>
        <p:spPr>
          <a:ln/>
        </p:spPr>
      </p:sp>
      <p:sp>
        <p:nvSpPr>
          <p:cNvPr id="58371" name="Rectangle 3">
            <a:extLst>
              <a:ext uri="{FF2B5EF4-FFF2-40B4-BE49-F238E27FC236}">
                <a16:creationId xmlns:a16="http://schemas.microsoft.com/office/drawing/2014/main" id="{A68E0984-4C13-34DE-0C36-9CEB04ECF168}"/>
              </a:ext>
            </a:extLst>
          </p:cNvPr>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it-IT" altLang="it-IT" dirty="0">
              <a:latin typeface="Times New Roman" charset="0"/>
            </a:endParaRPr>
          </a:p>
        </p:txBody>
      </p:sp>
    </p:spTree>
    <p:extLst>
      <p:ext uri="{BB962C8B-B14F-4D97-AF65-F5344CB8AC3E}">
        <p14:creationId xmlns:p14="http://schemas.microsoft.com/office/powerpoint/2010/main" val="3792865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iapositiva titolo blu">
    <p:bg>
      <p:bgPr>
        <a:solidFill>
          <a:srgbClr val="00953B"/>
        </a:solidFill>
        <a:effectLst/>
      </p:bgPr>
    </p:bg>
    <p:spTree>
      <p:nvGrpSpPr>
        <p:cNvPr id="1" name=""/>
        <p:cNvGrpSpPr/>
        <p:nvPr/>
      </p:nvGrpSpPr>
      <p:grpSpPr>
        <a:xfrm>
          <a:off x="0" y="0"/>
          <a:ext cx="0" cy="0"/>
          <a:chOff x="0" y="0"/>
          <a:chExt cx="0" cy="0"/>
        </a:xfrm>
      </p:grpSpPr>
      <p:sp>
        <p:nvSpPr>
          <p:cNvPr id="17" name="Date Placeholder 3">
            <a:extLst>
              <a:ext uri="{FF2B5EF4-FFF2-40B4-BE49-F238E27FC236}">
                <a16:creationId xmlns:a16="http://schemas.microsoft.com/office/drawing/2014/main" id="{95BB2430-EC54-3F49-B028-DB3136E85082}"/>
              </a:ext>
            </a:extLst>
          </p:cNvPr>
          <p:cNvSpPr>
            <a:spLocks noGrp="1"/>
          </p:cNvSpPr>
          <p:nvPr>
            <p:ph type="dt" sz="half" idx="10"/>
          </p:nvPr>
        </p:nvSpPr>
        <p:spPr>
          <a:xfrm>
            <a:off x="628650" y="3552407"/>
            <a:ext cx="2057400" cy="365125"/>
          </a:xfrm>
        </p:spPr>
        <p:txBody>
          <a:bodyPr/>
          <a:lstStyle>
            <a:lvl1pPr algn="l">
              <a:defRPr sz="1400"/>
            </a:lvl1pPr>
          </a:lstStyle>
          <a:p>
            <a:fld id="{52D90B2A-D901-6F46-AB67-10115A21A05D}" type="datetime1">
              <a:rPr lang="it-IT" smtClean="0"/>
              <a:t>16/10/25</a:t>
            </a:fld>
            <a:endParaRPr lang="it-IT" dirty="0"/>
          </a:p>
        </p:txBody>
      </p:sp>
      <p:sp>
        <p:nvSpPr>
          <p:cNvPr id="9" name="Title 1">
            <a:extLst>
              <a:ext uri="{FF2B5EF4-FFF2-40B4-BE49-F238E27FC236}">
                <a16:creationId xmlns:a16="http://schemas.microsoft.com/office/drawing/2014/main" id="{7C417767-7ADB-4A4C-8F9B-1B2BAE37C737}"/>
              </a:ext>
            </a:extLst>
          </p:cNvPr>
          <p:cNvSpPr>
            <a:spLocks noGrp="1"/>
          </p:cNvSpPr>
          <p:nvPr>
            <p:ph type="title" hasCustomPrompt="1"/>
          </p:nvPr>
        </p:nvSpPr>
        <p:spPr>
          <a:xfrm>
            <a:off x="628650" y="709328"/>
            <a:ext cx="6482704" cy="1200000"/>
          </a:xfrm>
        </p:spPr>
        <p:txBody>
          <a:bodyPr anchor="b" anchorCtr="0">
            <a:noAutofit/>
          </a:bodyPr>
          <a:lstStyle>
            <a:lvl1pPr>
              <a:defRPr sz="3400">
                <a:solidFill>
                  <a:schemeClr val="tx1"/>
                </a:solidFill>
              </a:defRPr>
            </a:lvl1pPr>
          </a:lstStyle>
          <a:p>
            <a:r>
              <a:rPr lang="en-US" dirty="0" err="1"/>
              <a:t>Titolo</a:t>
            </a:r>
            <a:r>
              <a:rPr lang="en-US" dirty="0"/>
              <a:t> </a:t>
            </a:r>
            <a:r>
              <a:rPr lang="en-US" dirty="0" err="1"/>
              <a:t>della</a:t>
            </a:r>
            <a:r>
              <a:rPr lang="en-US" dirty="0"/>
              <a:t> </a:t>
            </a:r>
            <a:r>
              <a:rPr lang="en-US" dirty="0" err="1"/>
              <a:t>presentazione</a:t>
            </a:r>
            <a:endParaRPr lang="en-US" dirty="0"/>
          </a:p>
        </p:txBody>
      </p:sp>
      <p:sp>
        <p:nvSpPr>
          <p:cNvPr id="16" name="Segnaposto testo 3">
            <a:extLst>
              <a:ext uri="{FF2B5EF4-FFF2-40B4-BE49-F238E27FC236}">
                <a16:creationId xmlns:a16="http://schemas.microsoft.com/office/drawing/2014/main" id="{AD832692-70E2-8840-BC23-462696B54078}"/>
              </a:ext>
            </a:extLst>
          </p:cNvPr>
          <p:cNvSpPr>
            <a:spLocks noGrp="1"/>
          </p:cNvSpPr>
          <p:nvPr>
            <p:ph type="body" sz="quarter" idx="14" hasCustomPrompt="1"/>
          </p:nvPr>
        </p:nvSpPr>
        <p:spPr>
          <a:xfrm>
            <a:off x="624662" y="2014073"/>
            <a:ext cx="6480000" cy="1200000"/>
          </a:xfrm>
        </p:spPr>
        <p:txBody>
          <a:bodyPr>
            <a:noAutofit/>
          </a:bodyPr>
          <a:lstStyle>
            <a:lvl1pPr marL="0" indent="0">
              <a:buNone/>
              <a:defRPr sz="3200"/>
            </a:lvl1pPr>
          </a:lstStyle>
          <a:p>
            <a:r>
              <a:rPr lang="it-IT" dirty="0"/>
              <a:t>Sottotitolo della presentazione</a:t>
            </a:r>
          </a:p>
        </p:txBody>
      </p:sp>
    </p:spTree>
    <p:extLst>
      <p:ext uri="{BB962C8B-B14F-4D97-AF65-F5344CB8AC3E}">
        <p14:creationId xmlns:p14="http://schemas.microsoft.com/office/powerpoint/2010/main" val="388898951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2" pos="288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olo e contenuto">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12" name="Content Placeholder 2"/>
          <p:cNvSpPr>
            <a:spLocks noGrp="1"/>
          </p:cNvSpPr>
          <p:nvPr>
            <p:ph sz="quarter" idx="13"/>
          </p:nvPr>
        </p:nvSpPr>
        <p:spPr>
          <a:xfrm>
            <a:off x="685330" y="2367093"/>
            <a:ext cx="7772870" cy="3424107"/>
          </a:xfrm>
        </p:spPr>
        <p:txBody>
          <a:bodyPr/>
          <a:lstStyle/>
          <a:p>
            <a:pPr lvl="0"/>
            <a:r>
              <a:rPr lang="it-IT"/>
              <a:t>Fare clic per modificare gli stili del testo dello schema
Secondo livello
Terzo livello
Quarto livello
Quinto livello</a:t>
            </a:r>
            <a:endParaRPr lang="en-US" dirty="0"/>
          </a:p>
        </p:txBody>
      </p:sp>
      <p:sp>
        <p:nvSpPr>
          <p:cNvPr id="4" name="Date Placeholder 3"/>
          <p:cNvSpPr>
            <a:spLocks noGrp="1"/>
          </p:cNvSpPr>
          <p:nvPr>
            <p:ph type="dt" sz="half" idx="10"/>
          </p:nvPr>
        </p:nvSpPr>
        <p:spPr/>
        <p:txBody>
          <a:bodyPr/>
          <a:lstStyle/>
          <a:p>
            <a:fld id="{AD65BDF4-3754-E740-B9E0-526314B8803F}" type="datetime1">
              <a:rPr lang="it-IT" smtClean="0"/>
              <a:t>16/10/25</a:t>
            </a:fld>
            <a:endParaRPr lang="en-US" dirty="0"/>
          </a:p>
        </p:txBody>
      </p:sp>
      <p:sp>
        <p:nvSpPr>
          <p:cNvPr id="5" name="Footer Placeholder 4"/>
          <p:cNvSpPr>
            <a:spLocks noGrp="1"/>
          </p:cNvSpPr>
          <p:nvPr>
            <p:ph type="ftr" sz="quarter" idx="11"/>
          </p:nvPr>
        </p:nvSpPr>
        <p:spPr/>
        <p:txBody>
          <a:bodyPr/>
          <a:lstStyle/>
          <a:p>
            <a:r>
              <a:rPr lang="en-US"/>
              <a:t>24 gennaio 2024</a:t>
            </a:r>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spTree>
    <p:extLst>
      <p:ext uri="{BB962C8B-B14F-4D97-AF65-F5344CB8AC3E}">
        <p14:creationId xmlns:p14="http://schemas.microsoft.com/office/powerpoint/2010/main" val="19083665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A8A9BA4-F2D3-D013-F31F-A36F6306ABE9}"/>
              </a:ext>
            </a:extLst>
          </p:cNvPr>
          <p:cNvSpPr>
            <a:spLocks noGrp="1"/>
          </p:cNvSpPr>
          <p:nvPr>
            <p:ph type="title"/>
          </p:nvPr>
        </p:nvSpPr>
        <p:spPr/>
        <p:txBody>
          <a:bodyPr/>
          <a:lstStyle/>
          <a:p>
            <a:r>
              <a:rPr lang="it-IT"/>
              <a:t>Fare clic per modificare lo stile del titolo dello schema</a:t>
            </a:r>
          </a:p>
        </p:txBody>
      </p:sp>
      <p:sp>
        <p:nvSpPr>
          <p:cNvPr id="4" name="Segnaposto piè di pagina 3">
            <a:extLst>
              <a:ext uri="{FF2B5EF4-FFF2-40B4-BE49-F238E27FC236}">
                <a16:creationId xmlns:a16="http://schemas.microsoft.com/office/drawing/2014/main" id="{54412E19-F0C0-9401-71B9-BF886D2D3802}"/>
              </a:ext>
            </a:extLst>
          </p:cNvPr>
          <p:cNvSpPr>
            <a:spLocks noGrp="1"/>
          </p:cNvSpPr>
          <p:nvPr>
            <p:ph type="ftr" sz="quarter" idx="11"/>
          </p:nvPr>
        </p:nvSpPr>
        <p:spPr/>
        <p:txBody>
          <a:bodyPr/>
          <a:lstStyle/>
          <a:p>
            <a:pPr algn="r"/>
            <a:r>
              <a:rPr lang="it-IT" dirty="0"/>
              <a:t>Sassari, 17 gennaio 2025</a:t>
            </a:r>
          </a:p>
        </p:txBody>
      </p:sp>
      <p:sp>
        <p:nvSpPr>
          <p:cNvPr id="5" name="Segnaposto numero diapositiva 4">
            <a:extLst>
              <a:ext uri="{FF2B5EF4-FFF2-40B4-BE49-F238E27FC236}">
                <a16:creationId xmlns:a16="http://schemas.microsoft.com/office/drawing/2014/main" id="{C5B2D0F4-5B34-21F0-6235-782D91A8A95D}"/>
              </a:ext>
            </a:extLst>
          </p:cNvPr>
          <p:cNvSpPr>
            <a:spLocks noGrp="1"/>
          </p:cNvSpPr>
          <p:nvPr>
            <p:ph type="sldNum" sz="quarter" idx="12"/>
          </p:nvPr>
        </p:nvSpPr>
        <p:spPr/>
        <p:txBody>
          <a:bodyPr/>
          <a:lstStyle/>
          <a:p>
            <a:fld id="{A9319F9E-F2D9-FB4E-80B1-3EC196E3728B}" type="slidenum">
              <a:rPr lang="it-IT" smtClean="0"/>
              <a:pPr/>
              <a:t>‹N›</a:t>
            </a:fld>
            <a:endParaRPr lang="it-IT" dirty="0"/>
          </a:p>
        </p:txBody>
      </p:sp>
      <p:pic>
        <p:nvPicPr>
          <p:cNvPr id="6" name="Immagine 5">
            <a:extLst>
              <a:ext uri="{FF2B5EF4-FFF2-40B4-BE49-F238E27FC236}">
                <a16:creationId xmlns:a16="http://schemas.microsoft.com/office/drawing/2014/main" id="{1A610F98-8116-D9EB-515C-B547B6018E2D}"/>
              </a:ext>
            </a:extLst>
          </p:cNvPr>
          <p:cNvPicPr>
            <a:picLocks noChangeAspect="1"/>
          </p:cNvPicPr>
          <p:nvPr userDrawn="1"/>
        </p:nvPicPr>
        <p:blipFill>
          <a:blip r:embed="rId2"/>
          <a:stretch>
            <a:fillRect/>
          </a:stretch>
        </p:blipFill>
        <p:spPr>
          <a:xfrm>
            <a:off x="477723" y="6331493"/>
            <a:ext cx="1586518" cy="414839"/>
          </a:xfrm>
          <a:prstGeom prst="rect">
            <a:avLst/>
          </a:prstGeom>
        </p:spPr>
      </p:pic>
    </p:spTree>
    <p:extLst>
      <p:ext uri="{BB962C8B-B14F-4D97-AF65-F5344CB8AC3E}">
        <p14:creationId xmlns:p14="http://schemas.microsoft.com/office/powerpoint/2010/main" val="21081317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Layout personalizza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A4AF924-62D9-7B13-D922-9C769FE89C37}"/>
              </a:ext>
            </a:extLst>
          </p:cNvPr>
          <p:cNvSpPr>
            <a:spLocks noGrp="1"/>
          </p:cNvSpPr>
          <p:nvPr>
            <p:ph type="title"/>
          </p:nvPr>
        </p:nvSpPr>
        <p:spPr/>
        <p:txBody>
          <a:bodyPr/>
          <a:lstStyle/>
          <a:p>
            <a:r>
              <a:rPr lang="it-IT"/>
              <a:t>Fare clic per modificare lo stile del titolo dello schema</a:t>
            </a:r>
          </a:p>
        </p:txBody>
      </p:sp>
      <p:sp>
        <p:nvSpPr>
          <p:cNvPr id="5" name="Segnaposto numero diapositiva 4">
            <a:extLst>
              <a:ext uri="{FF2B5EF4-FFF2-40B4-BE49-F238E27FC236}">
                <a16:creationId xmlns:a16="http://schemas.microsoft.com/office/drawing/2014/main" id="{0676B286-E186-B9E5-2613-E367D59894A5}"/>
              </a:ext>
            </a:extLst>
          </p:cNvPr>
          <p:cNvSpPr>
            <a:spLocks noGrp="1"/>
          </p:cNvSpPr>
          <p:nvPr>
            <p:ph type="sldNum" sz="quarter" idx="12"/>
          </p:nvPr>
        </p:nvSpPr>
        <p:spPr/>
        <p:txBody>
          <a:bodyPr/>
          <a:lstStyle/>
          <a:p>
            <a:fld id="{A9319F9E-F2D9-FB4E-80B1-3EC196E3728B}" type="slidenum">
              <a:rPr lang="it-IT" smtClean="0"/>
              <a:pPr/>
              <a:t>‹N›</a:t>
            </a:fld>
            <a:endParaRPr lang="it-IT" dirty="0"/>
          </a:p>
        </p:txBody>
      </p:sp>
    </p:spTree>
    <p:extLst>
      <p:ext uri="{BB962C8B-B14F-4D97-AF65-F5344CB8AC3E}">
        <p14:creationId xmlns:p14="http://schemas.microsoft.com/office/powerpoint/2010/main" val="25996714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7BE402D-53C2-F6F9-825D-7F8A2D2B7DF7}"/>
              </a:ext>
            </a:extLst>
          </p:cNvPr>
          <p:cNvSpPr>
            <a:spLocks noGrp="1"/>
          </p:cNvSpPr>
          <p:nvPr>
            <p:ph type="ctrTitle"/>
          </p:nvPr>
        </p:nvSpPr>
        <p:spPr>
          <a:xfrm>
            <a:off x="1143000" y="1122363"/>
            <a:ext cx="6858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BB5A006B-31DC-EAD2-206C-B00AAB2EF60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D7522C89-53B5-3894-F08B-60AE6DB98567}"/>
              </a:ext>
            </a:extLst>
          </p:cNvPr>
          <p:cNvSpPr>
            <a:spLocks noGrp="1"/>
          </p:cNvSpPr>
          <p:nvPr>
            <p:ph type="dt" sz="half" idx="10"/>
          </p:nvPr>
        </p:nvSpPr>
        <p:spPr/>
        <p:txBody>
          <a:bodyPr/>
          <a:lstStyle/>
          <a:p>
            <a:fld id="{0ECF597E-B297-EE4D-9578-54F23BDCEF5F}" type="datetimeFigureOut">
              <a:rPr lang="it-IT" smtClean="0"/>
              <a:t>16/10/25</a:t>
            </a:fld>
            <a:endParaRPr lang="it-IT"/>
          </a:p>
        </p:txBody>
      </p:sp>
      <p:sp>
        <p:nvSpPr>
          <p:cNvPr id="5" name="Segnaposto piè di pagina 4">
            <a:extLst>
              <a:ext uri="{FF2B5EF4-FFF2-40B4-BE49-F238E27FC236}">
                <a16:creationId xmlns:a16="http://schemas.microsoft.com/office/drawing/2014/main" id="{D922D6BF-7BD0-4974-F831-A354151A0C76}"/>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42DA0A7E-240A-A823-C1A9-754D3FFBCD7E}"/>
              </a:ext>
            </a:extLst>
          </p:cNvPr>
          <p:cNvSpPr>
            <a:spLocks noGrp="1"/>
          </p:cNvSpPr>
          <p:nvPr>
            <p:ph type="sldNum" sz="quarter" idx="12"/>
          </p:nvPr>
        </p:nvSpPr>
        <p:spPr/>
        <p:txBody>
          <a:bodyPr/>
          <a:lstStyle/>
          <a:p>
            <a:fld id="{680C9195-0315-314D-AEDB-3D042591B0D2}" type="slidenum">
              <a:rPr lang="it-IT" smtClean="0"/>
              <a:t>‹N›</a:t>
            </a:fld>
            <a:endParaRPr lang="it-IT"/>
          </a:p>
        </p:txBody>
      </p:sp>
    </p:spTree>
    <p:extLst>
      <p:ext uri="{BB962C8B-B14F-4D97-AF65-F5344CB8AC3E}">
        <p14:creationId xmlns:p14="http://schemas.microsoft.com/office/powerpoint/2010/main" val="8054744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EDFF66D-BAC6-ABFA-29EF-7F61D66553CB}"/>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8963722D-DD73-C478-3D9C-0397E9DB9477}"/>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0DF37062-9A95-4D01-7F44-BED2ADEB39A9}"/>
              </a:ext>
            </a:extLst>
          </p:cNvPr>
          <p:cNvSpPr>
            <a:spLocks noGrp="1"/>
          </p:cNvSpPr>
          <p:nvPr>
            <p:ph type="dt" sz="half" idx="10"/>
          </p:nvPr>
        </p:nvSpPr>
        <p:spPr/>
        <p:txBody>
          <a:bodyPr/>
          <a:lstStyle/>
          <a:p>
            <a:fld id="{0ECF597E-B297-EE4D-9578-54F23BDCEF5F}" type="datetimeFigureOut">
              <a:rPr lang="it-IT" smtClean="0"/>
              <a:t>16/10/25</a:t>
            </a:fld>
            <a:endParaRPr lang="it-IT"/>
          </a:p>
        </p:txBody>
      </p:sp>
      <p:sp>
        <p:nvSpPr>
          <p:cNvPr id="5" name="Segnaposto piè di pagina 4">
            <a:extLst>
              <a:ext uri="{FF2B5EF4-FFF2-40B4-BE49-F238E27FC236}">
                <a16:creationId xmlns:a16="http://schemas.microsoft.com/office/drawing/2014/main" id="{761360D4-12DC-FEC3-408E-A00A396D790E}"/>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59EF581E-065B-AEA3-CFDE-63A5BDD45317}"/>
              </a:ext>
            </a:extLst>
          </p:cNvPr>
          <p:cNvSpPr>
            <a:spLocks noGrp="1"/>
          </p:cNvSpPr>
          <p:nvPr>
            <p:ph type="sldNum" sz="quarter" idx="12"/>
          </p:nvPr>
        </p:nvSpPr>
        <p:spPr/>
        <p:txBody>
          <a:bodyPr/>
          <a:lstStyle/>
          <a:p>
            <a:fld id="{680C9195-0315-314D-AEDB-3D042591B0D2}" type="slidenum">
              <a:rPr lang="it-IT" smtClean="0"/>
              <a:t>‹N›</a:t>
            </a:fld>
            <a:endParaRPr lang="it-IT"/>
          </a:p>
        </p:txBody>
      </p:sp>
    </p:spTree>
    <p:extLst>
      <p:ext uri="{BB962C8B-B14F-4D97-AF65-F5344CB8AC3E}">
        <p14:creationId xmlns:p14="http://schemas.microsoft.com/office/powerpoint/2010/main" val="29892907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047751D-A4AC-7A5F-9F3C-2513AE141F76}"/>
              </a:ext>
            </a:extLst>
          </p:cNvPr>
          <p:cNvSpPr>
            <a:spLocks noGrp="1"/>
          </p:cNvSpPr>
          <p:nvPr>
            <p:ph type="title"/>
          </p:nvPr>
        </p:nvSpPr>
        <p:spPr>
          <a:xfrm>
            <a:off x="623888" y="1709738"/>
            <a:ext cx="78867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EA2E7F94-B0C7-D202-4E66-67AF5E80FB93}"/>
              </a:ext>
            </a:extLst>
          </p:cNvPr>
          <p:cNvSpPr>
            <a:spLocks noGrp="1"/>
          </p:cNvSpPr>
          <p:nvPr>
            <p:ph type="body" idx="1"/>
          </p:nvPr>
        </p:nvSpPr>
        <p:spPr>
          <a:xfrm>
            <a:off x="623888" y="4589463"/>
            <a:ext cx="78867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9BCEA486-787B-6BEE-2BEF-04EB642E5BF5}"/>
              </a:ext>
            </a:extLst>
          </p:cNvPr>
          <p:cNvSpPr>
            <a:spLocks noGrp="1"/>
          </p:cNvSpPr>
          <p:nvPr>
            <p:ph type="dt" sz="half" idx="10"/>
          </p:nvPr>
        </p:nvSpPr>
        <p:spPr/>
        <p:txBody>
          <a:bodyPr/>
          <a:lstStyle/>
          <a:p>
            <a:fld id="{0ECF597E-B297-EE4D-9578-54F23BDCEF5F}" type="datetimeFigureOut">
              <a:rPr lang="it-IT" smtClean="0"/>
              <a:t>16/10/25</a:t>
            </a:fld>
            <a:endParaRPr lang="it-IT"/>
          </a:p>
        </p:txBody>
      </p:sp>
      <p:sp>
        <p:nvSpPr>
          <p:cNvPr id="5" name="Segnaposto piè di pagina 4">
            <a:extLst>
              <a:ext uri="{FF2B5EF4-FFF2-40B4-BE49-F238E27FC236}">
                <a16:creationId xmlns:a16="http://schemas.microsoft.com/office/drawing/2014/main" id="{92922A4E-C965-9B9C-1BE3-E22BD3AE4347}"/>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3F63F776-06C5-C0C3-EEBC-2190BB1D70E5}"/>
              </a:ext>
            </a:extLst>
          </p:cNvPr>
          <p:cNvSpPr>
            <a:spLocks noGrp="1"/>
          </p:cNvSpPr>
          <p:nvPr>
            <p:ph type="sldNum" sz="quarter" idx="12"/>
          </p:nvPr>
        </p:nvSpPr>
        <p:spPr/>
        <p:txBody>
          <a:bodyPr/>
          <a:lstStyle/>
          <a:p>
            <a:fld id="{680C9195-0315-314D-AEDB-3D042591B0D2}" type="slidenum">
              <a:rPr lang="it-IT" smtClean="0"/>
              <a:t>‹N›</a:t>
            </a:fld>
            <a:endParaRPr lang="it-IT"/>
          </a:p>
        </p:txBody>
      </p:sp>
    </p:spTree>
    <p:extLst>
      <p:ext uri="{BB962C8B-B14F-4D97-AF65-F5344CB8AC3E}">
        <p14:creationId xmlns:p14="http://schemas.microsoft.com/office/powerpoint/2010/main" val="30684297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5F80755-862B-D1C6-2466-E113BEB6EF2B}"/>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6BAB21CA-1C1D-62DF-0F50-E200FBFAF539}"/>
              </a:ext>
            </a:extLst>
          </p:cNvPr>
          <p:cNvSpPr>
            <a:spLocks noGrp="1"/>
          </p:cNvSpPr>
          <p:nvPr>
            <p:ph sz="half" idx="1"/>
          </p:nvPr>
        </p:nvSpPr>
        <p:spPr>
          <a:xfrm>
            <a:off x="628650" y="1825625"/>
            <a:ext cx="386715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976F9138-6F40-174A-2B11-91D91FC05176}"/>
              </a:ext>
            </a:extLst>
          </p:cNvPr>
          <p:cNvSpPr>
            <a:spLocks noGrp="1"/>
          </p:cNvSpPr>
          <p:nvPr>
            <p:ph sz="half" idx="2"/>
          </p:nvPr>
        </p:nvSpPr>
        <p:spPr>
          <a:xfrm>
            <a:off x="4648200" y="1825625"/>
            <a:ext cx="386715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0B994FC9-4721-E1EA-5C37-B15C2BECF441}"/>
              </a:ext>
            </a:extLst>
          </p:cNvPr>
          <p:cNvSpPr>
            <a:spLocks noGrp="1"/>
          </p:cNvSpPr>
          <p:nvPr>
            <p:ph type="dt" sz="half" idx="10"/>
          </p:nvPr>
        </p:nvSpPr>
        <p:spPr/>
        <p:txBody>
          <a:bodyPr/>
          <a:lstStyle/>
          <a:p>
            <a:fld id="{0ECF597E-B297-EE4D-9578-54F23BDCEF5F}" type="datetimeFigureOut">
              <a:rPr lang="it-IT" smtClean="0"/>
              <a:t>16/10/25</a:t>
            </a:fld>
            <a:endParaRPr lang="it-IT"/>
          </a:p>
        </p:txBody>
      </p:sp>
      <p:sp>
        <p:nvSpPr>
          <p:cNvPr id="6" name="Segnaposto piè di pagina 5">
            <a:extLst>
              <a:ext uri="{FF2B5EF4-FFF2-40B4-BE49-F238E27FC236}">
                <a16:creationId xmlns:a16="http://schemas.microsoft.com/office/drawing/2014/main" id="{76EA15A3-3C7E-D543-C37E-F10A83841871}"/>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8E9AE3F3-4527-D27F-AF1C-63F932C64CFA}"/>
              </a:ext>
            </a:extLst>
          </p:cNvPr>
          <p:cNvSpPr>
            <a:spLocks noGrp="1"/>
          </p:cNvSpPr>
          <p:nvPr>
            <p:ph type="sldNum" sz="quarter" idx="12"/>
          </p:nvPr>
        </p:nvSpPr>
        <p:spPr/>
        <p:txBody>
          <a:bodyPr/>
          <a:lstStyle/>
          <a:p>
            <a:fld id="{680C9195-0315-314D-AEDB-3D042591B0D2}" type="slidenum">
              <a:rPr lang="it-IT" smtClean="0"/>
              <a:t>‹N›</a:t>
            </a:fld>
            <a:endParaRPr lang="it-IT"/>
          </a:p>
        </p:txBody>
      </p:sp>
    </p:spTree>
    <p:extLst>
      <p:ext uri="{BB962C8B-B14F-4D97-AF65-F5344CB8AC3E}">
        <p14:creationId xmlns:p14="http://schemas.microsoft.com/office/powerpoint/2010/main" val="29042884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1ACBDFE-B32C-C793-9B2C-CE76A67F6880}"/>
              </a:ext>
            </a:extLst>
          </p:cNvPr>
          <p:cNvSpPr>
            <a:spLocks noGrp="1"/>
          </p:cNvSpPr>
          <p:nvPr>
            <p:ph type="title"/>
          </p:nvPr>
        </p:nvSpPr>
        <p:spPr>
          <a:xfrm>
            <a:off x="630238" y="365125"/>
            <a:ext cx="78867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0807D7D3-DCE7-3AD5-AA91-F27A6F7B912E}"/>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9C698522-20F4-3D98-C927-38FBDBC14FEB}"/>
              </a:ext>
            </a:extLst>
          </p:cNvPr>
          <p:cNvSpPr>
            <a:spLocks noGrp="1"/>
          </p:cNvSpPr>
          <p:nvPr>
            <p:ph sz="half" idx="2"/>
          </p:nvPr>
        </p:nvSpPr>
        <p:spPr>
          <a:xfrm>
            <a:off x="630238" y="2505075"/>
            <a:ext cx="386873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BF827E9B-5516-CDF7-3991-4FB3E156F91E}"/>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34B2E12C-CC66-6DE7-FE86-09ADA714F117}"/>
              </a:ext>
            </a:extLst>
          </p:cNvPr>
          <p:cNvSpPr>
            <a:spLocks noGrp="1"/>
          </p:cNvSpPr>
          <p:nvPr>
            <p:ph sz="quarter" idx="4"/>
          </p:nvPr>
        </p:nvSpPr>
        <p:spPr>
          <a:xfrm>
            <a:off x="4629150" y="2505075"/>
            <a:ext cx="38877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69DE2BB6-A0B7-3BF6-3C66-884FED7BD407}"/>
              </a:ext>
            </a:extLst>
          </p:cNvPr>
          <p:cNvSpPr>
            <a:spLocks noGrp="1"/>
          </p:cNvSpPr>
          <p:nvPr>
            <p:ph type="dt" sz="half" idx="10"/>
          </p:nvPr>
        </p:nvSpPr>
        <p:spPr/>
        <p:txBody>
          <a:bodyPr/>
          <a:lstStyle/>
          <a:p>
            <a:fld id="{0ECF597E-B297-EE4D-9578-54F23BDCEF5F}" type="datetimeFigureOut">
              <a:rPr lang="it-IT" smtClean="0"/>
              <a:t>16/10/25</a:t>
            </a:fld>
            <a:endParaRPr lang="it-IT"/>
          </a:p>
        </p:txBody>
      </p:sp>
      <p:sp>
        <p:nvSpPr>
          <p:cNvPr id="8" name="Segnaposto piè di pagina 7">
            <a:extLst>
              <a:ext uri="{FF2B5EF4-FFF2-40B4-BE49-F238E27FC236}">
                <a16:creationId xmlns:a16="http://schemas.microsoft.com/office/drawing/2014/main" id="{ECDAA46B-729D-D3CC-7A5E-EA93BEF29B0D}"/>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76A87F88-E5BE-2D67-5552-D0F2CB979467}"/>
              </a:ext>
            </a:extLst>
          </p:cNvPr>
          <p:cNvSpPr>
            <a:spLocks noGrp="1"/>
          </p:cNvSpPr>
          <p:nvPr>
            <p:ph type="sldNum" sz="quarter" idx="12"/>
          </p:nvPr>
        </p:nvSpPr>
        <p:spPr/>
        <p:txBody>
          <a:bodyPr/>
          <a:lstStyle/>
          <a:p>
            <a:fld id="{680C9195-0315-314D-AEDB-3D042591B0D2}" type="slidenum">
              <a:rPr lang="it-IT" smtClean="0"/>
              <a:t>‹N›</a:t>
            </a:fld>
            <a:endParaRPr lang="it-IT"/>
          </a:p>
        </p:txBody>
      </p:sp>
    </p:spTree>
    <p:extLst>
      <p:ext uri="{BB962C8B-B14F-4D97-AF65-F5344CB8AC3E}">
        <p14:creationId xmlns:p14="http://schemas.microsoft.com/office/powerpoint/2010/main" val="7130760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CF5E730-DC93-3613-80FD-D439CAE32FD1}"/>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E47C19AA-5B90-A99A-D03C-3F17D07325A6}"/>
              </a:ext>
            </a:extLst>
          </p:cNvPr>
          <p:cNvSpPr>
            <a:spLocks noGrp="1"/>
          </p:cNvSpPr>
          <p:nvPr>
            <p:ph type="dt" sz="half" idx="10"/>
          </p:nvPr>
        </p:nvSpPr>
        <p:spPr/>
        <p:txBody>
          <a:bodyPr/>
          <a:lstStyle/>
          <a:p>
            <a:fld id="{0ECF597E-B297-EE4D-9578-54F23BDCEF5F}" type="datetimeFigureOut">
              <a:rPr lang="it-IT" smtClean="0"/>
              <a:t>16/10/25</a:t>
            </a:fld>
            <a:endParaRPr lang="it-IT"/>
          </a:p>
        </p:txBody>
      </p:sp>
      <p:sp>
        <p:nvSpPr>
          <p:cNvPr id="4" name="Segnaposto piè di pagina 3">
            <a:extLst>
              <a:ext uri="{FF2B5EF4-FFF2-40B4-BE49-F238E27FC236}">
                <a16:creationId xmlns:a16="http://schemas.microsoft.com/office/drawing/2014/main" id="{6135F9EE-95DD-1CA7-3DE9-939FC7FD69C7}"/>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122C6B6F-B15B-372B-7613-9B6E95119BF2}"/>
              </a:ext>
            </a:extLst>
          </p:cNvPr>
          <p:cNvSpPr>
            <a:spLocks noGrp="1"/>
          </p:cNvSpPr>
          <p:nvPr>
            <p:ph type="sldNum" sz="quarter" idx="12"/>
          </p:nvPr>
        </p:nvSpPr>
        <p:spPr/>
        <p:txBody>
          <a:bodyPr/>
          <a:lstStyle/>
          <a:p>
            <a:fld id="{680C9195-0315-314D-AEDB-3D042591B0D2}" type="slidenum">
              <a:rPr lang="it-IT" smtClean="0"/>
              <a:t>‹N›</a:t>
            </a:fld>
            <a:endParaRPr lang="it-IT"/>
          </a:p>
        </p:txBody>
      </p:sp>
    </p:spTree>
    <p:extLst>
      <p:ext uri="{BB962C8B-B14F-4D97-AF65-F5344CB8AC3E}">
        <p14:creationId xmlns:p14="http://schemas.microsoft.com/office/powerpoint/2010/main" val="25614394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06401B42-3872-1265-294A-63A174F2F459}"/>
              </a:ext>
            </a:extLst>
          </p:cNvPr>
          <p:cNvSpPr>
            <a:spLocks noGrp="1"/>
          </p:cNvSpPr>
          <p:nvPr>
            <p:ph type="dt" sz="half" idx="10"/>
          </p:nvPr>
        </p:nvSpPr>
        <p:spPr/>
        <p:txBody>
          <a:bodyPr/>
          <a:lstStyle/>
          <a:p>
            <a:fld id="{0ECF597E-B297-EE4D-9578-54F23BDCEF5F}" type="datetimeFigureOut">
              <a:rPr lang="it-IT" smtClean="0"/>
              <a:t>16/10/25</a:t>
            </a:fld>
            <a:endParaRPr lang="it-IT"/>
          </a:p>
        </p:txBody>
      </p:sp>
      <p:sp>
        <p:nvSpPr>
          <p:cNvPr id="3" name="Segnaposto piè di pagina 2">
            <a:extLst>
              <a:ext uri="{FF2B5EF4-FFF2-40B4-BE49-F238E27FC236}">
                <a16:creationId xmlns:a16="http://schemas.microsoft.com/office/drawing/2014/main" id="{D87D5269-9633-D4E3-F3AC-76151DD092B7}"/>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AC669ED4-F8AE-21AC-A8F1-324193B9DD8A}"/>
              </a:ext>
            </a:extLst>
          </p:cNvPr>
          <p:cNvSpPr>
            <a:spLocks noGrp="1"/>
          </p:cNvSpPr>
          <p:nvPr>
            <p:ph type="sldNum" sz="quarter" idx="12"/>
          </p:nvPr>
        </p:nvSpPr>
        <p:spPr/>
        <p:txBody>
          <a:bodyPr/>
          <a:lstStyle/>
          <a:p>
            <a:fld id="{680C9195-0315-314D-AEDB-3D042591B0D2}" type="slidenum">
              <a:rPr lang="it-IT" smtClean="0"/>
              <a:t>‹N›</a:t>
            </a:fld>
            <a:endParaRPr lang="it-IT"/>
          </a:p>
        </p:txBody>
      </p:sp>
    </p:spTree>
    <p:extLst>
      <p:ext uri="{BB962C8B-B14F-4D97-AF65-F5344CB8AC3E}">
        <p14:creationId xmlns:p14="http://schemas.microsoft.com/office/powerpoint/2010/main" val="19888639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Diapositiva divisorio">
    <p:bg>
      <p:bgPr>
        <a:solidFill>
          <a:srgbClr val="858989"/>
        </a:solidFill>
        <a:effectLst/>
      </p:bgPr>
    </p:bg>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id="{004F783A-A068-C140-8315-D6C677EC24E4}"/>
              </a:ext>
            </a:extLst>
          </p:cNvPr>
          <p:cNvSpPr>
            <a:spLocks noGrp="1"/>
          </p:cNvSpPr>
          <p:nvPr>
            <p:ph type="title" hasCustomPrompt="1"/>
          </p:nvPr>
        </p:nvSpPr>
        <p:spPr>
          <a:xfrm>
            <a:off x="628650" y="709328"/>
            <a:ext cx="7199080" cy="1200000"/>
          </a:xfrm>
        </p:spPr>
        <p:txBody>
          <a:bodyPr anchor="b" anchorCtr="0">
            <a:noAutofit/>
          </a:bodyPr>
          <a:lstStyle>
            <a:lvl1pPr>
              <a:defRPr sz="3400">
                <a:solidFill>
                  <a:schemeClr val="bg1"/>
                </a:solidFill>
              </a:defRPr>
            </a:lvl1pPr>
          </a:lstStyle>
          <a:p>
            <a:r>
              <a:rPr lang="en-US" dirty="0" err="1"/>
              <a:t>Titolo</a:t>
            </a:r>
            <a:r>
              <a:rPr lang="en-US" dirty="0"/>
              <a:t> del </a:t>
            </a:r>
            <a:r>
              <a:rPr lang="en-US" dirty="0" err="1"/>
              <a:t>divisorio</a:t>
            </a:r>
            <a:endParaRPr lang="en-US" dirty="0"/>
          </a:p>
        </p:txBody>
      </p:sp>
      <p:sp>
        <p:nvSpPr>
          <p:cNvPr id="26" name="Segnaposto testo 3">
            <a:extLst>
              <a:ext uri="{FF2B5EF4-FFF2-40B4-BE49-F238E27FC236}">
                <a16:creationId xmlns:a16="http://schemas.microsoft.com/office/drawing/2014/main" id="{EE1426C2-7AED-0040-8736-AC952B0ED954}"/>
              </a:ext>
            </a:extLst>
          </p:cNvPr>
          <p:cNvSpPr>
            <a:spLocks noGrp="1"/>
          </p:cNvSpPr>
          <p:nvPr>
            <p:ph type="body" sz="quarter" idx="14" hasCustomPrompt="1"/>
          </p:nvPr>
        </p:nvSpPr>
        <p:spPr>
          <a:xfrm>
            <a:off x="624662" y="2014073"/>
            <a:ext cx="7203494" cy="1200000"/>
          </a:xfrm>
        </p:spPr>
        <p:txBody>
          <a:bodyPr>
            <a:noAutofit/>
          </a:bodyPr>
          <a:lstStyle>
            <a:lvl1pPr marL="0" indent="0">
              <a:buNone/>
              <a:defRPr sz="3200">
                <a:solidFill>
                  <a:schemeClr val="bg1"/>
                </a:solidFill>
              </a:defRPr>
            </a:lvl1pPr>
          </a:lstStyle>
          <a:p>
            <a:r>
              <a:rPr lang="it-IT" dirty="0"/>
              <a:t>Sottotitolo della presentazione</a:t>
            </a:r>
          </a:p>
        </p:txBody>
      </p:sp>
      <p:sp>
        <p:nvSpPr>
          <p:cNvPr id="12" name="Slide Number Placeholder 5">
            <a:extLst>
              <a:ext uri="{FF2B5EF4-FFF2-40B4-BE49-F238E27FC236}">
                <a16:creationId xmlns:a16="http://schemas.microsoft.com/office/drawing/2014/main" id="{EE0023F2-8B19-8843-881A-C65B87586A3D}"/>
              </a:ext>
            </a:extLst>
          </p:cNvPr>
          <p:cNvSpPr>
            <a:spLocks noGrp="1"/>
          </p:cNvSpPr>
          <p:nvPr>
            <p:ph type="sldNum" sz="quarter" idx="12"/>
          </p:nvPr>
        </p:nvSpPr>
        <p:spPr>
          <a:xfrm>
            <a:off x="7962900" y="6356351"/>
            <a:ext cx="552450" cy="364800"/>
          </a:xfrm>
        </p:spPr>
        <p:txBody>
          <a:bodyPr/>
          <a:lstStyle>
            <a:lvl1pPr>
              <a:defRPr sz="800">
                <a:solidFill>
                  <a:schemeClr val="bg1"/>
                </a:solidFill>
              </a:defRPr>
            </a:lvl1pPr>
          </a:lstStyle>
          <a:p>
            <a:fld id="{A9319F9E-F2D9-FB4E-80B1-3EC196E3728B}" type="slidenum">
              <a:rPr lang="it-IT" smtClean="0"/>
              <a:pPr/>
              <a:t>‹N›</a:t>
            </a:fld>
            <a:endParaRPr lang="it-IT" dirty="0"/>
          </a:p>
        </p:txBody>
      </p:sp>
      <p:sp>
        <p:nvSpPr>
          <p:cNvPr id="15" name="Date Placeholder 3">
            <a:extLst>
              <a:ext uri="{FF2B5EF4-FFF2-40B4-BE49-F238E27FC236}">
                <a16:creationId xmlns:a16="http://schemas.microsoft.com/office/drawing/2014/main" id="{F5EA25C3-27F4-8641-9091-953884452ED5}"/>
              </a:ext>
            </a:extLst>
          </p:cNvPr>
          <p:cNvSpPr>
            <a:spLocks noGrp="1"/>
          </p:cNvSpPr>
          <p:nvPr>
            <p:ph type="dt" sz="half" idx="10"/>
          </p:nvPr>
        </p:nvSpPr>
        <p:spPr>
          <a:xfrm>
            <a:off x="6429375" y="6356351"/>
            <a:ext cx="1307578" cy="365125"/>
          </a:xfrm>
        </p:spPr>
        <p:txBody>
          <a:bodyPr/>
          <a:lstStyle>
            <a:lvl1pPr algn="r">
              <a:defRPr sz="800">
                <a:solidFill>
                  <a:schemeClr val="bg1"/>
                </a:solidFill>
              </a:defRPr>
            </a:lvl1pPr>
          </a:lstStyle>
          <a:p>
            <a:fld id="{80A5B4AF-C93B-3045-97CF-F18A4E2EAA49}" type="datetime1">
              <a:rPr lang="it-IT" smtClean="0"/>
              <a:t>16/10/25</a:t>
            </a:fld>
            <a:endParaRPr lang="it-IT" dirty="0"/>
          </a:p>
        </p:txBody>
      </p:sp>
      <p:cxnSp>
        <p:nvCxnSpPr>
          <p:cNvPr id="18" name="Connettore 1 17">
            <a:extLst>
              <a:ext uri="{FF2B5EF4-FFF2-40B4-BE49-F238E27FC236}">
                <a16:creationId xmlns:a16="http://schemas.microsoft.com/office/drawing/2014/main" id="{CD2E5939-640E-3848-8220-4482299AB429}"/>
              </a:ext>
            </a:extLst>
          </p:cNvPr>
          <p:cNvCxnSpPr>
            <a:cxnSpLocks/>
          </p:cNvCxnSpPr>
          <p:nvPr userDrawn="1"/>
        </p:nvCxnSpPr>
        <p:spPr>
          <a:xfrm>
            <a:off x="7864537" y="6356351"/>
            <a:ext cx="0" cy="364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Connettore 1 21">
            <a:extLst>
              <a:ext uri="{FF2B5EF4-FFF2-40B4-BE49-F238E27FC236}">
                <a16:creationId xmlns:a16="http://schemas.microsoft.com/office/drawing/2014/main" id="{6974D647-E6E1-EE40-8B54-9F0B00D24843}"/>
              </a:ext>
            </a:extLst>
          </p:cNvPr>
          <p:cNvCxnSpPr>
            <a:cxnSpLocks/>
          </p:cNvCxnSpPr>
          <p:nvPr userDrawn="1"/>
        </p:nvCxnSpPr>
        <p:spPr>
          <a:xfrm>
            <a:off x="6333190" y="6356351"/>
            <a:ext cx="0" cy="364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Connettore 1 26">
            <a:extLst>
              <a:ext uri="{FF2B5EF4-FFF2-40B4-BE49-F238E27FC236}">
                <a16:creationId xmlns:a16="http://schemas.microsoft.com/office/drawing/2014/main" id="{C366441C-189C-4641-9221-7DDB4CE0BCD5}"/>
              </a:ext>
            </a:extLst>
          </p:cNvPr>
          <p:cNvCxnSpPr/>
          <p:nvPr userDrawn="1"/>
        </p:nvCxnSpPr>
        <p:spPr>
          <a:xfrm>
            <a:off x="2849179" y="6345673"/>
            <a:ext cx="0" cy="364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ooter Placeholder 4">
            <a:extLst>
              <a:ext uri="{FF2B5EF4-FFF2-40B4-BE49-F238E27FC236}">
                <a16:creationId xmlns:a16="http://schemas.microsoft.com/office/drawing/2014/main" id="{1876CCAA-CF68-46FB-8E11-FF4B1D12AFC0}"/>
              </a:ext>
            </a:extLst>
          </p:cNvPr>
          <p:cNvSpPr>
            <a:spLocks noGrp="1"/>
          </p:cNvSpPr>
          <p:nvPr>
            <p:ph type="ftr" sz="quarter" idx="11"/>
          </p:nvPr>
        </p:nvSpPr>
        <p:spPr>
          <a:xfrm>
            <a:off x="3030552" y="6345674"/>
            <a:ext cx="3194103" cy="364800"/>
          </a:xfrm>
        </p:spPr>
        <p:txBody>
          <a:bodyPr/>
          <a:lstStyle>
            <a:lvl1pPr algn="r">
              <a:defRPr sz="800">
                <a:solidFill>
                  <a:schemeClr val="bg1"/>
                </a:solidFill>
              </a:defRPr>
            </a:lvl1pPr>
          </a:lstStyle>
          <a:p>
            <a:r>
              <a:rPr lang="it-IT"/>
              <a:t>24 gennaio 2024</a:t>
            </a:r>
            <a:endParaRPr lang="it-IT" dirty="0"/>
          </a:p>
        </p:txBody>
      </p:sp>
    </p:spTree>
    <p:extLst>
      <p:ext uri="{BB962C8B-B14F-4D97-AF65-F5344CB8AC3E}">
        <p14:creationId xmlns:p14="http://schemas.microsoft.com/office/powerpoint/2010/main" val="350413482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1620">
          <p15:clr>
            <a:srgbClr val="FBAE40"/>
          </p15:clr>
        </p15:guide>
        <p15:guide id="2" pos="2880">
          <p15:clr>
            <a:srgbClr val="FBAE40"/>
          </p15:clr>
        </p15:guide>
        <p15:guide id="3" orient="horz" pos="303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BBB44FC-3D26-26E8-E693-33B2B1041B56}"/>
              </a:ext>
            </a:extLst>
          </p:cNvPr>
          <p:cNvSpPr>
            <a:spLocks noGrp="1"/>
          </p:cNvSpPr>
          <p:nvPr>
            <p:ph type="title"/>
          </p:nvPr>
        </p:nvSpPr>
        <p:spPr>
          <a:xfrm>
            <a:off x="630238" y="457200"/>
            <a:ext cx="2949575"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8A2E0FAD-F5B2-99E1-5710-32D0268FBACC}"/>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79E80FC6-80B0-BBB2-7795-4A84E478372F}"/>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E09694E6-677C-5DB5-69E6-CC45C210F85B}"/>
              </a:ext>
            </a:extLst>
          </p:cNvPr>
          <p:cNvSpPr>
            <a:spLocks noGrp="1"/>
          </p:cNvSpPr>
          <p:nvPr>
            <p:ph type="dt" sz="half" idx="10"/>
          </p:nvPr>
        </p:nvSpPr>
        <p:spPr/>
        <p:txBody>
          <a:bodyPr/>
          <a:lstStyle/>
          <a:p>
            <a:fld id="{0ECF597E-B297-EE4D-9578-54F23BDCEF5F}" type="datetimeFigureOut">
              <a:rPr lang="it-IT" smtClean="0"/>
              <a:t>16/10/25</a:t>
            </a:fld>
            <a:endParaRPr lang="it-IT"/>
          </a:p>
        </p:txBody>
      </p:sp>
      <p:sp>
        <p:nvSpPr>
          <p:cNvPr id="6" name="Segnaposto piè di pagina 5">
            <a:extLst>
              <a:ext uri="{FF2B5EF4-FFF2-40B4-BE49-F238E27FC236}">
                <a16:creationId xmlns:a16="http://schemas.microsoft.com/office/drawing/2014/main" id="{C139B930-F71D-6899-1F5B-B8FAC163582E}"/>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C8FCAA3F-7169-B532-ACD2-0A1777A4FD3B}"/>
              </a:ext>
            </a:extLst>
          </p:cNvPr>
          <p:cNvSpPr>
            <a:spLocks noGrp="1"/>
          </p:cNvSpPr>
          <p:nvPr>
            <p:ph type="sldNum" sz="quarter" idx="12"/>
          </p:nvPr>
        </p:nvSpPr>
        <p:spPr/>
        <p:txBody>
          <a:bodyPr/>
          <a:lstStyle/>
          <a:p>
            <a:fld id="{680C9195-0315-314D-AEDB-3D042591B0D2}" type="slidenum">
              <a:rPr lang="it-IT" smtClean="0"/>
              <a:t>‹N›</a:t>
            </a:fld>
            <a:endParaRPr lang="it-IT"/>
          </a:p>
        </p:txBody>
      </p:sp>
    </p:spTree>
    <p:extLst>
      <p:ext uri="{BB962C8B-B14F-4D97-AF65-F5344CB8AC3E}">
        <p14:creationId xmlns:p14="http://schemas.microsoft.com/office/powerpoint/2010/main" val="7081379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6C518F1-9513-D8A2-9611-19C2EA13E6D4}"/>
              </a:ext>
            </a:extLst>
          </p:cNvPr>
          <p:cNvSpPr>
            <a:spLocks noGrp="1"/>
          </p:cNvSpPr>
          <p:nvPr>
            <p:ph type="title"/>
          </p:nvPr>
        </p:nvSpPr>
        <p:spPr>
          <a:xfrm>
            <a:off x="630238" y="457200"/>
            <a:ext cx="2949575"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1F1CECE8-FA1A-B9C0-A1C4-A9127CD6B50B}"/>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F120C0FF-8201-6674-16DC-36EA97DF5AD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03CBE02D-70F4-2846-A103-1D329B9D755A}"/>
              </a:ext>
            </a:extLst>
          </p:cNvPr>
          <p:cNvSpPr>
            <a:spLocks noGrp="1"/>
          </p:cNvSpPr>
          <p:nvPr>
            <p:ph type="dt" sz="half" idx="10"/>
          </p:nvPr>
        </p:nvSpPr>
        <p:spPr/>
        <p:txBody>
          <a:bodyPr/>
          <a:lstStyle/>
          <a:p>
            <a:fld id="{0ECF597E-B297-EE4D-9578-54F23BDCEF5F}" type="datetimeFigureOut">
              <a:rPr lang="it-IT" smtClean="0"/>
              <a:t>16/10/25</a:t>
            </a:fld>
            <a:endParaRPr lang="it-IT"/>
          </a:p>
        </p:txBody>
      </p:sp>
      <p:sp>
        <p:nvSpPr>
          <p:cNvPr id="6" name="Segnaposto piè di pagina 5">
            <a:extLst>
              <a:ext uri="{FF2B5EF4-FFF2-40B4-BE49-F238E27FC236}">
                <a16:creationId xmlns:a16="http://schemas.microsoft.com/office/drawing/2014/main" id="{BBD6144A-B4D3-2986-CAC6-0AD0CE0512C9}"/>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B11F16B0-72C3-80AA-5379-3A1C39EF3399}"/>
              </a:ext>
            </a:extLst>
          </p:cNvPr>
          <p:cNvSpPr>
            <a:spLocks noGrp="1"/>
          </p:cNvSpPr>
          <p:nvPr>
            <p:ph type="sldNum" sz="quarter" idx="12"/>
          </p:nvPr>
        </p:nvSpPr>
        <p:spPr/>
        <p:txBody>
          <a:bodyPr/>
          <a:lstStyle/>
          <a:p>
            <a:fld id="{680C9195-0315-314D-AEDB-3D042591B0D2}" type="slidenum">
              <a:rPr lang="it-IT" smtClean="0"/>
              <a:t>‹N›</a:t>
            </a:fld>
            <a:endParaRPr lang="it-IT"/>
          </a:p>
        </p:txBody>
      </p:sp>
    </p:spTree>
    <p:extLst>
      <p:ext uri="{BB962C8B-B14F-4D97-AF65-F5344CB8AC3E}">
        <p14:creationId xmlns:p14="http://schemas.microsoft.com/office/powerpoint/2010/main" val="8724050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A6F8FB9-07DD-0C3E-5603-F164B3CCC99A}"/>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A756A123-839C-7460-C6E3-6313C55FAB5F}"/>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E9F1C6C9-F34E-DD36-6ECC-87460675CCD6}"/>
              </a:ext>
            </a:extLst>
          </p:cNvPr>
          <p:cNvSpPr>
            <a:spLocks noGrp="1"/>
          </p:cNvSpPr>
          <p:nvPr>
            <p:ph type="dt" sz="half" idx="10"/>
          </p:nvPr>
        </p:nvSpPr>
        <p:spPr/>
        <p:txBody>
          <a:bodyPr/>
          <a:lstStyle/>
          <a:p>
            <a:fld id="{0ECF597E-B297-EE4D-9578-54F23BDCEF5F}" type="datetimeFigureOut">
              <a:rPr lang="it-IT" smtClean="0"/>
              <a:t>16/10/25</a:t>
            </a:fld>
            <a:endParaRPr lang="it-IT"/>
          </a:p>
        </p:txBody>
      </p:sp>
      <p:sp>
        <p:nvSpPr>
          <p:cNvPr id="5" name="Segnaposto piè di pagina 4">
            <a:extLst>
              <a:ext uri="{FF2B5EF4-FFF2-40B4-BE49-F238E27FC236}">
                <a16:creationId xmlns:a16="http://schemas.microsoft.com/office/drawing/2014/main" id="{BF16F04A-E3C8-ED05-613D-3D51D4B5DFB7}"/>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E9BC54FB-B771-6E26-7704-D7FAE8CDE7C9}"/>
              </a:ext>
            </a:extLst>
          </p:cNvPr>
          <p:cNvSpPr>
            <a:spLocks noGrp="1"/>
          </p:cNvSpPr>
          <p:nvPr>
            <p:ph type="sldNum" sz="quarter" idx="12"/>
          </p:nvPr>
        </p:nvSpPr>
        <p:spPr/>
        <p:txBody>
          <a:bodyPr/>
          <a:lstStyle/>
          <a:p>
            <a:fld id="{680C9195-0315-314D-AEDB-3D042591B0D2}" type="slidenum">
              <a:rPr lang="it-IT" smtClean="0"/>
              <a:t>‹N›</a:t>
            </a:fld>
            <a:endParaRPr lang="it-IT"/>
          </a:p>
        </p:txBody>
      </p:sp>
    </p:spTree>
    <p:extLst>
      <p:ext uri="{BB962C8B-B14F-4D97-AF65-F5344CB8AC3E}">
        <p14:creationId xmlns:p14="http://schemas.microsoft.com/office/powerpoint/2010/main" val="14899064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78785C57-C17D-C6D7-DFF4-9740754FE425}"/>
              </a:ext>
            </a:extLst>
          </p:cNvPr>
          <p:cNvSpPr>
            <a:spLocks noGrp="1"/>
          </p:cNvSpPr>
          <p:nvPr>
            <p:ph type="title" orient="vert"/>
          </p:nvPr>
        </p:nvSpPr>
        <p:spPr>
          <a:xfrm>
            <a:off x="6543675" y="365125"/>
            <a:ext cx="1971675"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D40CF36E-2DC5-5739-B2E9-A3801DE17135}"/>
              </a:ext>
            </a:extLst>
          </p:cNvPr>
          <p:cNvSpPr>
            <a:spLocks noGrp="1"/>
          </p:cNvSpPr>
          <p:nvPr>
            <p:ph type="body" orient="vert" idx="1"/>
          </p:nvPr>
        </p:nvSpPr>
        <p:spPr>
          <a:xfrm>
            <a:off x="628650" y="365125"/>
            <a:ext cx="5762625"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D6BB572A-17A4-A157-664B-047E26461355}"/>
              </a:ext>
            </a:extLst>
          </p:cNvPr>
          <p:cNvSpPr>
            <a:spLocks noGrp="1"/>
          </p:cNvSpPr>
          <p:nvPr>
            <p:ph type="dt" sz="half" idx="10"/>
          </p:nvPr>
        </p:nvSpPr>
        <p:spPr/>
        <p:txBody>
          <a:bodyPr/>
          <a:lstStyle/>
          <a:p>
            <a:fld id="{0ECF597E-B297-EE4D-9578-54F23BDCEF5F}" type="datetimeFigureOut">
              <a:rPr lang="it-IT" smtClean="0"/>
              <a:t>16/10/25</a:t>
            </a:fld>
            <a:endParaRPr lang="it-IT"/>
          </a:p>
        </p:txBody>
      </p:sp>
      <p:sp>
        <p:nvSpPr>
          <p:cNvPr id="5" name="Segnaposto piè di pagina 4">
            <a:extLst>
              <a:ext uri="{FF2B5EF4-FFF2-40B4-BE49-F238E27FC236}">
                <a16:creationId xmlns:a16="http://schemas.microsoft.com/office/drawing/2014/main" id="{B9118F43-76D5-EF17-F9B7-6172552153B9}"/>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94659D5F-C4F4-7978-A762-5AA6407AF463}"/>
              </a:ext>
            </a:extLst>
          </p:cNvPr>
          <p:cNvSpPr>
            <a:spLocks noGrp="1"/>
          </p:cNvSpPr>
          <p:nvPr>
            <p:ph type="sldNum" sz="quarter" idx="12"/>
          </p:nvPr>
        </p:nvSpPr>
        <p:spPr/>
        <p:txBody>
          <a:bodyPr/>
          <a:lstStyle/>
          <a:p>
            <a:fld id="{680C9195-0315-314D-AEDB-3D042591B0D2}" type="slidenum">
              <a:rPr lang="it-IT" smtClean="0"/>
              <a:t>‹N›</a:t>
            </a:fld>
            <a:endParaRPr lang="it-IT"/>
          </a:p>
        </p:txBody>
      </p:sp>
    </p:spTree>
    <p:extLst>
      <p:ext uri="{BB962C8B-B14F-4D97-AF65-F5344CB8AC3E}">
        <p14:creationId xmlns:p14="http://schemas.microsoft.com/office/powerpoint/2010/main" val="23744175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olo e test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8650" y="733335"/>
            <a:ext cx="7886700" cy="432355"/>
          </a:xfrm>
        </p:spPr>
        <p:txBody>
          <a:bodyPr>
            <a:noAutofit/>
          </a:bodyPr>
          <a:lstStyle>
            <a:lvl1pPr>
              <a:defRPr sz="3000">
                <a:solidFill>
                  <a:srgbClr val="00953B"/>
                </a:solidFill>
                <a:latin typeface="+mn-lt"/>
              </a:defRPr>
            </a:lvl1pPr>
          </a:lstStyle>
          <a:p>
            <a:r>
              <a:rPr lang="en-US" dirty="0" err="1"/>
              <a:t>Titolo</a:t>
            </a:r>
            <a:r>
              <a:rPr lang="en-US" dirty="0"/>
              <a:t> </a:t>
            </a:r>
            <a:r>
              <a:rPr lang="en-US" dirty="0" err="1"/>
              <a:t>della</a:t>
            </a:r>
            <a:r>
              <a:rPr lang="en-US" dirty="0"/>
              <a:t> </a:t>
            </a:r>
          </a:p>
        </p:txBody>
      </p:sp>
      <p:sp>
        <p:nvSpPr>
          <p:cNvPr id="24" name="Segnaposto testo 3">
            <a:extLst>
              <a:ext uri="{FF2B5EF4-FFF2-40B4-BE49-F238E27FC236}">
                <a16:creationId xmlns:a16="http://schemas.microsoft.com/office/drawing/2014/main" id="{E181BF49-E0AD-C948-BD57-669CA0D09457}"/>
              </a:ext>
            </a:extLst>
          </p:cNvPr>
          <p:cNvSpPr>
            <a:spLocks noGrp="1"/>
          </p:cNvSpPr>
          <p:nvPr>
            <p:ph type="body" sz="quarter" idx="15" hasCustomPrompt="1"/>
          </p:nvPr>
        </p:nvSpPr>
        <p:spPr>
          <a:xfrm>
            <a:off x="628650" y="1139896"/>
            <a:ext cx="7886700" cy="768000"/>
          </a:xfrm>
        </p:spPr>
        <p:txBody>
          <a:bodyPr>
            <a:noAutofit/>
          </a:bodyPr>
          <a:lstStyle>
            <a:lvl1pPr marL="0" indent="0">
              <a:buNone/>
              <a:defRPr sz="2800">
                <a:solidFill>
                  <a:schemeClr val="accent3"/>
                </a:solidFill>
              </a:defRPr>
            </a:lvl1pPr>
          </a:lstStyle>
          <a:p>
            <a:r>
              <a:rPr lang="it-IT" dirty="0"/>
              <a:t>Sottotitolo della slide</a:t>
            </a:r>
          </a:p>
        </p:txBody>
      </p:sp>
      <p:sp>
        <p:nvSpPr>
          <p:cNvPr id="25" name="Segnaposto testo 11">
            <a:extLst>
              <a:ext uri="{FF2B5EF4-FFF2-40B4-BE49-F238E27FC236}">
                <a16:creationId xmlns:a16="http://schemas.microsoft.com/office/drawing/2014/main" id="{B5BF2C85-0388-2240-87D9-CBA04689FB8A}"/>
              </a:ext>
            </a:extLst>
          </p:cNvPr>
          <p:cNvSpPr>
            <a:spLocks noGrp="1"/>
          </p:cNvSpPr>
          <p:nvPr>
            <p:ph type="body" sz="quarter" idx="14"/>
          </p:nvPr>
        </p:nvSpPr>
        <p:spPr>
          <a:xfrm>
            <a:off x="628650" y="2067609"/>
            <a:ext cx="7886700" cy="4057056"/>
          </a:xfrm>
        </p:spPr>
        <p:txBody>
          <a:bodyPr/>
          <a:lstStyle>
            <a:lvl1pPr>
              <a:lnSpc>
                <a:spcPct val="100000"/>
              </a:lnSpc>
              <a:buClr>
                <a:srgbClr val="00953B"/>
              </a:buClr>
              <a:defRPr/>
            </a:lvl1pPr>
          </a:lstStyle>
          <a:p>
            <a:r>
              <a:rPr lang="it-IT" dirty="0"/>
              <a:t>Modifica gli stili del testo dello schema
Secondo livello
Terzo livello
Quarto livello
Quinto livello</a:t>
            </a:r>
          </a:p>
        </p:txBody>
      </p:sp>
      <p:cxnSp>
        <p:nvCxnSpPr>
          <p:cNvPr id="29" name="Connettore 1 28">
            <a:extLst>
              <a:ext uri="{FF2B5EF4-FFF2-40B4-BE49-F238E27FC236}">
                <a16:creationId xmlns:a16="http://schemas.microsoft.com/office/drawing/2014/main" id="{6974D647-E6E1-EE40-8B54-9F0B00D24843}"/>
              </a:ext>
            </a:extLst>
          </p:cNvPr>
          <p:cNvCxnSpPr>
            <a:cxnSpLocks/>
          </p:cNvCxnSpPr>
          <p:nvPr userDrawn="1"/>
        </p:nvCxnSpPr>
        <p:spPr>
          <a:xfrm>
            <a:off x="6333190" y="6356351"/>
            <a:ext cx="0" cy="3648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0" name="Date Placeholder 3">
            <a:extLst>
              <a:ext uri="{FF2B5EF4-FFF2-40B4-BE49-F238E27FC236}">
                <a16:creationId xmlns:a16="http://schemas.microsoft.com/office/drawing/2014/main" id="{F5EA25C3-27F4-8641-9091-953884452ED5}"/>
              </a:ext>
            </a:extLst>
          </p:cNvPr>
          <p:cNvSpPr>
            <a:spLocks noGrp="1"/>
          </p:cNvSpPr>
          <p:nvPr>
            <p:ph type="dt" sz="half" idx="10"/>
          </p:nvPr>
        </p:nvSpPr>
        <p:spPr>
          <a:xfrm>
            <a:off x="6429375" y="6356351"/>
            <a:ext cx="1307578" cy="365125"/>
          </a:xfrm>
        </p:spPr>
        <p:txBody>
          <a:bodyPr/>
          <a:lstStyle>
            <a:lvl1pPr algn="r">
              <a:defRPr sz="800">
                <a:solidFill>
                  <a:schemeClr val="tx2"/>
                </a:solidFill>
              </a:defRPr>
            </a:lvl1pPr>
          </a:lstStyle>
          <a:p>
            <a:fld id="{5F821E1F-E720-8F42-8C0C-D86D6B2C3417}" type="datetime1">
              <a:rPr lang="it-IT" smtClean="0"/>
              <a:t>16/10/25</a:t>
            </a:fld>
            <a:endParaRPr lang="it-IT" dirty="0"/>
          </a:p>
        </p:txBody>
      </p:sp>
      <p:cxnSp>
        <p:nvCxnSpPr>
          <p:cNvPr id="31" name="Connettore 1 30">
            <a:extLst>
              <a:ext uri="{FF2B5EF4-FFF2-40B4-BE49-F238E27FC236}">
                <a16:creationId xmlns:a16="http://schemas.microsoft.com/office/drawing/2014/main" id="{CD2E5939-640E-3848-8220-4482299AB429}"/>
              </a:ext>
            </a:extLst>
          </p:cNvPr>
          <p:cNvCxnSpPr>
            <a:cxnSpLocks/>
          </p:cNvCxnSpPr>
          <p:nvPr userDrawn="1"/>
        </p:nvCxnSpPr>
        <p:spPr>
          <a:xfrm>
            <a:off x="7864537" y="6356351"/>
            <a:ext cx="0" cy="36480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32" name="Slide Number Placeholder 5">
            <a:extLst>
              <a:ext uri="{FF2B5EF4-FFF2-40B4-BE49-F238E27FC236}">
                <a16:creationId xmlns:a16="http://schemas.microsoft.com/office/drawing/2014/main" id="{EE0023F2-8B19-8843-881A-C65B87586A3D}"/>
              </a:ext>
            </a:extLst>
          </p:cNvPr>
          <p:cNvSpPr>
            <a:spLocks noGrp="1"/>
          </p:cNvSpPr>
          <p:nvPr>
            <p:ph type="sldNum" sz="quarter" idx="12"/>
          </p:nvPr>
        </p:nvSpPr>
        <p:spPr>
          <a:xfrm>
            <a:off x="7962900" y="6356351"/>
            <a:ext cx="552450" cy="364800"/>
          </a:xfrm>
        </p:spPr>
        <p:txBody>
          <a:bodyPr/>
          <a:lstStyle>
            <a:lvl1pPr>
              <a:defRPr sz="800">
                <a:solidFill>
                  <a:schemeClr val="tx2"/>
                </a:solidFill>
              </a:defRPr>
            </a:lvl1pPr>
          </a:lstStyle>
          <a:p>
            <a:fld id="{A9319F9E-F2D9-FB4E-80B1-3EC196E3728B}" type="slidenum">
              <a:rPr lang="it-IT" smtClean="0"/>
              <a:pPr/>
              <a:t>‹N›</a:t>
            </a:fld>
            <a:endParaRPr lang="it-IT" dirty="0"/>
          </a:p>
        </p:txBody>
      </p:sp>
      <p:cxnSp>
        <p:nvCxnSpPr>
          <p:cNvPr id="19" name="Connettore 1 22">
            <a:extLst>
              <a:ext uri="{FF2B5EF4-FFF2-40B4-BE49-F238E27FC236}">
                <a16:creationId xmlns:a16="http://schemas.microsoft.com/office/drawing/2014/main" id="{C40BD2FC-CE4B-464D-A9DC-C473B63F814E}"/>
              </a:ext>
            </a:extLst>
          </p:cNvPr>
          <p:cNvCxnSpPr/>
          <p:nvPr userDrawn="1"/>
        </p:nvCxnSpPr>
        <p:spPr>
          <a:xfrm>
            <a:off x="2840992" y="6346664"/>
            <a:ext cx="0" cy="3648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0" name="Footer Placeholder 4">
            <a:extLst>
              <a:ext uri="{FF2B5EF4-FFF2-40B4-BE49-F238E27FC236}">
                <a16:creationId xmlns:a16="http://schemas.microsoft.com/office/drawing/2014/main" id="{54C63BA2-61B7-5E43-ADC5-3B9B0AE1E9DE}"/>
              </a:ext>
            </a:extLst>
          </p:cNvPr>
          <p:cNvSpPr>
            <a:spLocks noGrp="1"/>
          </p:cNvSpPr>
          <p:nvPr>
            <p:ph type="ftr" sz="quarter" idx="11"/>
          </p:nvPr>
        </p:nvSpPr>
        <p:spPr>
          <a:xfrm>
            <a:off x="2968577" y="6345674"/>
            <a:ext cx="3256079" cy="364800"/>
          </a:xfrm>
        </p:spPr>
        <p:txBody>
          <a:bodyPr/>
          <a:lstStyle>
            <a:lvl1pPr algn="r">
              <a:defRPr sz="800">
                <a:solidFill>
                  <a:schemeClr val="tx2"/>
                </a:solidFill>
              </a:defRPr>
            </a:lvl1pPr>
          </a:lstStyle>
          <a:p>
            <a:r>
              <a:rPr lang="it-IT"/>
              <a:t>24 gennaio 2024</a:t>
            </a:r>
            <a:endParaRPr lang="it-IT" dirty="0"/>
          </a:p>
        </p:txBody>
      </p:sp>
    </p:spTree>
    <p:extLst>
      <p:ext uri="{BB962C8B-B14F-4D97-AF65-F5344CB8AC3E}">
        <p14:creationId xmlns:p14="http://schemas.microsoft.com/office/powerpoint/2010/main" val="1796771025"/>
      </p:ext>
    </p:extLst>
  </p:cSld>
  <p:clrMapOvr>
    <a:masterClrMapping/>
  </p:clrMapOvr>
  <p:extLst>
    <p:ext uri="{DCECCB84-F9BA-43D5-87BE-67443E8EF086}">
      <p15:sldGuideLst xmlns:p15="http://schemas.microsoft.com/office/powerpoint/2012/main">
        <p15:guide id="2" pos="28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olo e immagine">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2071793"/>
            <a:ext cx="7897813" cy="4052872"/>
          </a:xfrm>
        </p:spPr>
        <p:txBody>
          <a:bodyPr>
            <a:normAutofit/>
          </a:bodyPr>
          <a:lstStyle>
            <a:lvl1pPr>
              <a:lnSpc>
                <a:spcPct val="100000"/>
              </a:lnSpc>
              <a:buClr>
                <a:srgbClr val="00953B"/>
              </a:buClr>
              <a:defRPr sz="1800"/>
            </a:lvl1pPr>
          </a:lstStyle>
          <a:p>
            <a:pPr lvl="0"/>
            <a:r>
              <a:rPr lang="it-IT" dirty="0"/>
              <a:t>Modifica gli stili del testo dello schema
Secondo livello
Terzo livello
Quarto livello
Quinto livello</a:t>
            </a:r>
            <a:endParaRPr lang="en-US" dirty="0"/>
          </a:p>
        </p:txBody>
      </p:sp>
      <p:cxnSp>
        <p:nvCxnSpPr>
          <p:cNvPr id="16" name="Connettore 1 15">
            <a:extLst>
              <a:ext uri="{FF2B5EF4-FFF2-40B4-BE49-F238E27FC236}">
                <a16:creationId xmlns:a16="http://schemas.microsoft.com/office/drawing/2014/main" id="{FCBA7CEC-572E-0F4B-95CA-8636D869376A}"/>
              </a:ext>
            </a:extLst>
          </p:cNvPr>
          <p:cNvCxnSpPr>
            <a:cxnSpLocks/>
          </p:cNvCxnSpPr>
          <p:nvPr userDrawn="1"/>
        </p:nvCxnSpPr>
        <p:spPr>
          <a:xfrm>
            <a:off x="7864537" y="6356351"/>
            <a:ext cx="0" cy="36480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Slide Number Placeholder 5">
            <a:extLst>
              <a:ext uri="{FF2B5EF4-FFF2-40B4-BE49-F238E27FC236}">
                <a16:creationId xmlns:a16="http://schemas.microsoft.com/office/drawing/2014/main" id="{EE0023F2-8B19-8843-881A-C65B87586A3D}"/>
              </a:ext>
            </a:extLst>
          </p:cNvPr>
          <p:cNvSpPr>
            <a:spLocks noGrp="1"/>
          </p:cNvSpPr>
          <p:nvPr>
            <p:ph type="sldNum" sz="quarter" idx="12"/>
          </p:nvPr>
        </p:nvSpPr>
        <p:spPr>
          <a:xfrm>
            <a:off x="7962900" y="6356351"/>
            <a:ext cx="552450" cy="364800"/>
          </a:xfrm>
        </p:spPr>
        <p:txBody>
          <a:bodyPr/>
          <a:lstStyle>
            <a:lvl1pPr>
              <a:defRPr sz="800">
                <a:solidFill>
                  <a:schemeClr val="tx2"/>
                </a:solidFill>
              </a:defRPr>
            </a:lvl1pPr>
          </a:lstStyle>
          <a:p>
            <a:fld id="{A9319F9E-F2D9-FB4E-80B1-3EC196E3728B}" type="slidenum">
              <a:rPr lang="it-IT" smtClean="0"/>
              <a:pPr/>
              <a:t>‹N›</a:t>
            </a:fld>
            <a:endParaRPr lang="it-IT" dirty="0"/>
          </a:p>
        </p:txBody>
      </p:sp>
      <p:sp>
        <p:nvSpPr>
          <p:cNvPr id="18" name="Date Placeholder 3">
            <a:extLst>
              <a:ext uri="{FF2B5EF4-FFF2-40B4-BE49-F238E27FC236}">
                <a16:creationId xmlns:a16="http://schemas.microsoft.com/office/drawing/2014/main" id="{F5EA25C3-27F4-8641-9091-953884452ED5}"/>
              </a:ext>
            </a:extLst>
          </p:cNvPr>
          <p:cNvSpPr>
            <a:spLocks noGrp="1"/>
          </p:cNvSpPr>
          <p:nvPr>
            <p:ph type="dt" sz="half" idx="10"/>
          </p:nvPr>
        </p:nvSpPr>
        <p:spPr>
          <a:xfrm>
            <a:off x="6429375" y="6356351"/>
            <a:ext cx="1307578" cy="365125"/>
          </a:xfrm>
        </p:spPr>
        <p:txBody>
          <a:bodyPr/>
          <a:lstStyle>
            <a:lvl1pPr algn="r">
              <a:defRPr sz="800">
                <a:solidFill>
                  <a:schemeClr val="tx2"/>
                </a:solidFill>
              </a:defRPr>
            </a:lvl1pPr>
          </a:lstStyle>
          <a:p>
            <a:fld id="{71B41B81-0C70-6245-AA0C-4C3CA88065CC}" type="datetime1">
              <a:rPr lang="it-IT" smtClean="0"/>
              <a:t>16/10/25</a:t>
            </a:fld>
            <a:endParaRPr lang="it-IT" dirty="0"/>
          </a:p>
        </p:txBody>
      </p:sp>
      <p:cxnSp>
        <p:nvCxnSpPr>
          <p:cNvPr id="19" name="Connettore 1 18">
            <a:extLst>
              <a:ext uri="{FF2B5EF4-FFF2-40B4-BE49-F238E27FC236}">
                <a16:creationId xmlns:a16="http://schemas.microsoft.com/office/drawing/2014/main" id="{CD2E5939-640E-3848-8220-4482299AB429}"/>
              </a:ext>
            </a:extLst>
          </p:cNvPr>
          <p:cNvCxnSpPr>
            <a:cxnSpLocks/>
          </p:cNvCxnSpPr>
          <p:nvPr userDrawn="1"/>
        </p:nvCxnSpPr>
        <p:spPr>
          <a:xfrm>
            <a:off x="7864537" y="6356351"/>
            <a:ext cx="0" cy="36480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2" name="Connettore 1 31">
            <a:extLst>
              <a:ext uri="{FF2B5EF4-FFF2-40B4-BE49-F238E27FC236}">
                <a16:creationId xmlns:a16="http://schemas.microsoft.com/office/drawing/2014/main" id="{6974D647-E6E1-EE40-8B54-9F0B00D24843}"/>
              </a:ext>
            </a:extLst>
          </p:cNvPr>
          <p:cNvCxnSpPr>
            <a:cxnSpLocks/>
          </p:cNvCxnSpPr>
          <p:nvPr userDrawn="1"/>
        </p:nvCxnSpPr>
        <p:spPr>
          <a:xfrm>
            <a:off x="6333190" y="6356351"/>
            <a:ext cx="0" cy="3648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4" name="Connettore 1 22">
            <a:extLst>
              <a:ext uri="{FF2B5EF4-FFF2-40B4-BE49-F238E27FC236}">
                <a16:creationId xmlns:a16="http://schemas.microsoft.com/office/drawing/2014/main" id="{F750015B-BF6B-458F-9A91-CBEF77BF5B28}"/>
              </a:ext>
            </a:extLst>
          </p:cNvPr>
          <p:cNvCxnSpPr/>
          <p:nvPr userDrawn="1"/>
        </p:nvCxnSpPr>
        <p:spPr>
          <a:xfrm>
            <a:off x="2840992" y="6346664"/>
            <a:ext cx="0" cy="3648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6" name="Footer Placeholder 4">
            <a:extLst>
              <a:ext uri="{FF2B5EF4-FFF2-40B4-BE49-F238E27FC236}">
                <a16:creationId xmlns:a16="http://schemas.microsoft.com/office/drawing/2014/main" id="{A3F0D496-50AC-406F-8FE6-652879909C48}"/>
              </a:ext>
            </a:extLst>
          </p:cNvPr>
          <p:cNvSpPr>
            <a:spLocks noGrp="1"/>
          </p:cNvSpPr>
          <p:nvPr>
            <p:ph type="ftr" sz="quarter" idx="11"/>
          </p:nvPr>
        </p:nvSpPr>
        <p:spPr>
          <a:xfrm>
            <a:off x="2968577" y="6345674"/>
            <a:ext cx="3256079" cy="364800"/>
          </a:xfrm>
        </p:spPr>
        <p:txBody>
          <a:bodyPr/>
          <a:lstStyle>
            <a:lvl1pPr algn="r">
              <a:defRPr sz="800">
                <a:solidFill>
                  <a:schemeClr val="tx2"/>
                </a:solidFill>
              </a:defRPr>
            </a:lvl1pPr>
          </a:lstStyle>
          <a:p>
            <a:r>
              <a:rPr lang="it-IT"/>
              <a:t>24 gennaio 2024</a:t>
            </a:r>
            <a:endParaRPr lang="it-IT" dirty="0"/>
          </a:p>
        </p:txBody>
      </p:sp>
      <p:sp>
        <p:nvSpPr>
          <p:cNvPr id="22" name="Title 1">
            <a:extLst>
              <a:ext uri="{FF2B5EF4-FFF2-40B4-BE49-F238E27FC236}">
                <a16:creationId xmlns:a16="http://schemas.microsoft.com/office/drawing/2014/main" id="{01570563-48C7-D44F-9151-7E93646FE2AF}"/>
              </a:ext>
            </a:extLst>
          </p:cNvPr>
          <p:cNvSpPr>
            <a:spLocks noGrp="1"/>
          </p:cNvSpPr>
          <p:nvPr>
            <p:ph type="title" hasCustomPrompt="1"/>
          </p:nvPr>
        </p:nvSpPr>
        <p:spPr>
          <a:xfrm>
            <a:off x="628650" y="733335"/>
            <a:ext cx="7886700" cy="432355"/>
          </a:xfrm>
        </p:spPr>
        <p:txBody>
          <a:bodyPr>
            <a:noAutofit/>
          </a:bodyPr>
          <a:lstStyle>
            <a:lvl1pPr>
              <a:defRPr sz="3000">
                <a:solidFill>
                  <a:srgbClr val="00953B"/>
                </a:solidFill>
                <a:latin typeface="+mn-lt"/>
              </a:defRPr>
            </a:lvl1pPr>
          </a:lstStyle>
          <a:p>
            <a:r>
              <a:rPr lang="en-US" dirty="0" err="1"/>
              <a:t>Titolo</a:t>
            </a:r>
            <a:r>
              <a:rPr lang="en-US" dirty="0"/>
              <a:t> </a:t>
            </a:r>
            <a:r>
              <a:rPr lang="en-US" dirty="0" err="1"/>
              <a:t>della</a:t>
            </a:r>
            <a:r>
              <a:rPr lang="en-US" dirty="0"/>
              <a:t> </a:t>
            </a:r>
          </a:p>
        </p:txBody>
      </p:sp>
      <p:sp>
        <p:nvSpPr>
          <p:cNvPr id="23" name="Segnaposto testo 3">
            <a:extLst>
              <a:ext uri="{FF2B5EF4-FFF2-40B4-BE49-F238E27FC236}">
                <a16:creationId xmlns:a16="http://schemas.microsoft.com/office/drawing/2014/main" id="{DDDFDBAA-6916-A945-9EEB-2A9BB33AB003}"/>
              </a:ext>
            </a:extLst>
          </p:cNvPr>
          <p:cNvSpPr>
            <a:spLocks noGrp="1"/>
          </p:cNvSpPr>
          <p:nvPr>
            <p:ph type="body" sz="quarter" idx="15" hasCustomPrompt="1"/>
          </p:nvPr>
        </p:nvSpPr>
        <p:spPr>
          <a:xfrm>
            <a:off x="628650" y="1139896"/>
            <a:ext cx="7886700" cy="768000"/>
          </a:xfrm>
        </p:spPr>
        <p:txBody>
          <a:bodyPr>
            <a:noAutofit/>
          </a:bodyPr>
          <a:lstStyle>
            <a:lvl1pPr marL="0" indent="0">
              <a:buNone/>
              <a:defRPr sz="2800">
                <a:solidFill>
                  <a:schemeClr val="accent3"/>
                </a:solidFill>
              </a:defRPr>
            </a:lvl1pPr>
          </a:lstStyle>
          <a:p>
            <a:r>
              <a:rPr lang="it-IT" dirty="0"/>
              <a:t>Sottotitolo della slide</a:t>
            </a:r>
          </a:p>
        </p:txBody>
      </p:sp>
    </p:spTree>
    <p:extLst>
      <p:ext uri="{BB962C8B-B14F-4D97-AF65-F5344CB8AC3E}">
        <p14:creationId xmlns:p14="http://schemas.microsoft.com/office/powerpoint/2010/main" val="1344416556"/>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guide id="3" pos="537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olo e contenuto su due colonne">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DFF2F356-B2DA-2942-BE53-3EFBDB527309}"/>
              </a:ext>
            </a:extLst>
          </p:cNvPr>
          <p:cNvSpPr>
            <a:spLocks noGrp="1"/>
          </p:cNvSpPr>
          <p:nvPr>
            <p:ph sz="half" idx="1"/>
          </p:nvPr>
        </p:nvSpPr>
        <p:spPr>
          <a:xfrm>
            <a:off x="628650" y="2071794"/>
            <a:ext cx="3816000" cy="4052872"/>
          </a:xfrm>
        </p:spPr>
        <p:txBody>
          <a:bodyPr/>
          <a:lstStyle>
            <a:lvl1pPr>
              <a:lnSpc>
                <a:spcPct val="100000"/>
              </a:lnSpc>
              <a:buClr>
                <a:srgbClr val="00953B"/>
              </a:buClr>
              <a:defRPr/>
            </a:lvl1pPr>
          </a:lstStyle>
          <a:p>
            <a:pPr lvl="0"/>
            <a:r>
              <a:rPr lang="it-IT" dirty="0"/>
              <a:t>Modifica gli stili del testo dello schema
Secondo livello
Terzo livello
Quarto livello
Quinto livello</a:t>
            </a:r>
            <a:endParaRPr lang="en-US" dirty="0"/>
          </a:p>
        </p:txBody>
      </p:sp>
      <p:sp>
        <p:nvSpPr>
          <p:cNvPr id="13" name="Content Placeholder 3">
            <a:extLst>
              <a:ext uri="{FF2B5EF4-FFF2-40B4-BE49-F238E27FC236}">
                <a16:creationId xmlns:a16="http://schemas.microsoft.com/office/drawing/2014/main" id="{E416066D-6ED2-AD4F-A1F6-FAF669DC5A62}"/>
              </a:ext>
            </a:extLst>
          </p:cNvPr>
          <p:cNvSpPr>
            <a:spLocks noGrp="1"/>
          </p:cNvSpPr>
          <p:nvPr>
            <p:ph sz="half" idx="2"/>
          </p:nvPr>
        </p:nvSpPr>
        <p:spPr>
          <a:xfrm>
            <a:off x="4699350" y="2071794"/>
            <a:ext cx="3816000" cy="4052872"/>
          </a:xfrm>
        </p:spPr>
        <p:txBody>
          <a:bodyPr/>
          <a:lstStyle>
            <a:lvl1pPr>
              <a:lnSpc>
                <a:spcPct val="100000"/>
              </a:lnSpc>
              <a:buClr>
                <a:srgbClr val="00953B"/>
              </a:buClr>
              <a:defRPr/>
            </a:lvl1pPr>
          </a:lstStyle>
          <a:p>
            <a:pPr lvl="0"/>
            <a:r>
              <a:rPr lang="it-IT" dirty="0"/>
              <a:t>Modifica gli stili del testo dello schema
Secondo livello
Terzo livello
Quarto livello
Quinto livello</a:t>
            </a:r>
            <a:endParaRPr lang="en-US" dirty="0"/>
          </a:p>
        </p:txBody>
      </p:sp>
      <p:cxnSp>
        <p:nvCxnSpPr>
          <p:cNvPr id="27" name="Connettore 1 26">
            <a:extLst>
              <a:ext uri="{FF2B5EF4-FFF2-40B4-BE49-F238E27FC236}">
                <a16:creationId xmlns:a16="http://schemas.microsoft.com/office/drawing/2014/main" id="{6974D647-E6E1-EE40-8B54-9F0B00D24843}"/>
              </a:ext>
            </a:extLst>
          </p:cNvPr>
          <p:cNvCxnSpPr>
            <a:cxnSpLocks/>
          </p:cNvCxnSpPr>
          <p:nvPr userDrawn="1"/>
        </p:nvCxnSpPr>
        <p:spPr>
          <a:xfrm>
            <a:off x="6333190" y="6356351"/>
            <a:ext cx="0" cy="3648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Date Placeholder 3">
            <a:extLst>
              <a:ext uri="{FF2B5EF4-FFF2-40B4-BE49-F238E27FC236}">
                <a16:creationId xmlns:a16="http://schemas.microsoft.com/office/drawing/2014/main" id="{F5EA25C3-27F4-8641-9091-953884452ED5}"/>
              </a:ext>
            </a:extLst>
          </p:cNvPr>
          <p:cNvSpPr>
            <a:spLocks noGrp="1"/>
          </p:cNvSpPr>
          <p:nvPr>
            <p:ph type="dt" sz="half" idx="10"/>
          </p:nvPr>
        </p:nvSpPr>
        <p:spPr>
          <a:xfrm>
            <a:off x="6429375" y="6356351"/>
            <a:ext cx="1307578" cy="365125"/>
          </a:xfrm>
        </p:spPr>
        <p:txBody>
          <a:bodyPr/>
          <a:lstStyle>
            <a:lvl1pPr algn="r">
              <a:defRPr sz="800">
                <a:solidFill>
                  <a:schemeClr val="tx2"/>
                </a:solidFill>
              </a:defRPr>
            </a:lvl1pPr>
          </a:lstStyle>
          <a:p>
            <a:fld id="{629C6ED0-0DB3-E94A-BAAF-7F4052951D49}" type="datetime1">
              <a:rPr lang="it-IT" smtClean="0"/>
              <a:t>16/10/25</a:t>
            </a:fld>
            <a:endParaRPr lang="it-IT" dirty="0"/>
          </a:p>
        </p:txBody>
      </p:sp>
      <p:sp>
        <p:nvSpPr>
          <p:cNvPr id="29" name="Slide Number Placeholder 5">
            <a:extLst>
              <a:ext uri="{FF2B5EF4-FFF2-40B4-BE49-F238E27FC236}">
                <a16:creationId xmlns:a16="http://schemas.microsoft.com/office/drawing/2014/main" id="{EE0023F2-8B19-8843-881A-C65B87586A3D}"/>
              </a:ext>
            </a:extLst>
          </p:cNvPr>
          <p:cNvSpPr>
            <a:spLocks noGrp="1"/>
          </p:cNvSpPr>
          <p:nvPr>
            <p:ph type="sldNum" sz="quarter" idx="12"/>
          </p:nvPr>
        </p:nvSpPr>
        <p:spPr>
          <a:xfrm>
            <a:off x="7962900" y="6356351"/>
            <a:ext cx="552450" cy="364800"/>
          </a:xfrm>
        </p:spPr>
        <p:txBody>
          <a:bodyPr/>
          <a:lstStyle>
            <a:lvl1pPr>
              <a:defRPr sz="800">
                <a:solidFill>
                  <a:schemeClr val="tx2"/>
                </a:solidFill>
              </a:defRPr>
            </a:lvl1pPr>
          </a:lstStyle>
          <a:p>
            <a:fld id="{A9319F9E-F2D9-FB4E-80B1-3EC196E3728B}" type="slidenum">
              <a:rPr lang="it-IT" smtClean="0"/>
              <a:pPr/>
              <a:t>‹N›</a:t>
            </a:fld>
            <a:endParaRPr lang="it-IT" dirty="0"/>
          </a:p>
        </p:txBody>
      </p:sp>
      <p:cxnSp>
        <p:nvCxnSpPr>
          <p:cNvPr id="30" name="Connettore 1 29">
            <a:extLst>
              <a:ext uri="{FF2B5EF4-FFF2-40B4-BE49-F238E27FC236}">
                <a16:creationId xmlns:a16="http://schemas.microsoft.com/office/drawing/2014/main" id="{CD2E5939-640E-3848-8220-4482299AB429}"/>
              </a:ext>
            </a:extLst>
          </p:cNvPr>
          <p:cNvCxnSpPr>
            <a:cxnSpLocks/>
          </p:cNvCxnSpPr>
          <p:nvPr userDrawn="1"/>
        </p:nvCxnSpPr>
        <p:spPr>
          <a:xfrm>
            <a:off x="7864537" y="6356351"/>
            <a:ext cx="0" cy="36480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Connettore 1 22">
            <a:extLst>
              <a:ext uri="{FF2B5EF4-FFF2-40B4-BE49-F238E27FC236}">
                <a16:creationId xmlns:a16="http://schemas.microsoft.com/office/drawing/2014/main" id="{CF46E10A-1842-4919-AF59-028DC99C5EE4}"/>
              </a:ext>
            </a:extLst>
          </p:cNvPr>
          <p:cNvCxnSpPr/>
          <p:nvPr userDrawn="1"/>
        </p:nvCxnSpPr>
        <p:spPr>
          <a:xfrm>
            <a:off x="2840992" y="6346664"/>
            <a:ext cx="0" cy="3648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Footer Placeholder 4">
            <a:extLst>
              <a:ext uri="{FF2B5EF4-FFF2-40B4-BE49-F238E27FC236}">
                <a16:creationId xmlns:a16="http://schemas.microsoft.com/office/drawing/2014/main" id="{97EA635B-C37B-4217-B455-B5DAC979901B}"/>
              </a:ext>
            </a:extLst>
          </p:cNvPr>
          <p:cNvSpPr>
            <a:spLocks noGrp="1"/>
          </p:cNvSpPr>
          <p:nvPr>
            <p:ph type="ftr" sz="quarter" idx="11"/>
          </p:nvPr>
        </p:nvSpPr>
        <p:spPr>
          <a:xfrm>
            <a:off x="2968577" y="6345674"/>
            <a:ext cx="3256079" cy="364800"/>
          </a:xfrm>
        </p:spPr>
        <p:txBody>
          <a:bodyPr/>
          <a:lstStyle>
            <a:lvl1pPr algn="r">
              <a:defRPr sz="800">
                <a:solidFill>
                  <a:schemeClr val="tx2"/>
                </a:solidFill>
              </a:defRPr>
            </a:lvl1pPr>
          </a:lstStyle>
          <a:p>
            <a:r>
              <a:rPr lang="it-IT"/>
              <a:t>24 gennaio 2024</a:t>
            </a:r>
            <a:endParaRPr lang="it-IT" dirty="0"/>
          </a:p>
        </p:txBody>
      </p:sp>
      <p:sp>
        <p:nvSpPr>
          <p:cNvPr id="20" name="Segnaposto testo 3">
            <a:extLst>
              <a:ext uri="{FF2B5EF4-FFF2-40B4-BE49-F238E27FC236}">
                <a16:creationId xmlns:a16="http://schemas.microsoft.com/office/drawing/2014/main" id="{FF18B8BF-1F49-CA45-B27C-709671200D72}"/>
              </a:ext>
            </a:extLst>
          </p:cNvPr>
          <p:cNvSpPr>
            <a:spLocks noGrp="1"/>
          </p:cNvSpPr>
          <p:nvPr>
            <p:ph type="body" sz="quarter" idx="15" hasCustomPrompt="1"/>
          </p:nvPr>
        </p:nvSpPr>
        <p:spPr>
          <a:xfrm>
            <a:off x="628650" y="1139896"/>
            <a:ext cx="7886700" cy="768000"/>
          </a:xfrm>
        </p:spPr>
        <p:txBody>
          <a:bodyPr>
            <a:noAutofit/>
          </a:bodyPr>
          <a:lstStyle>
            <a:lvl1pPr marL="0" indent="0">
              <a:buNone/>
              <a:defRPr sz="2800">
                <a:solidFill>
                  <a:schemeClr val="accent3"/>
                </a:solidFill>
              </a:defRPr>
            </a:lvl1pPr>
          </a:lstStyle>
          <a:p>
            <a:r>
              <a:rPr lang="it-IT" dirty="0"/>
              <a:t>Sottotitolo della slide</a:t>
            </a:r>
          </a:p>
        </p:txBody>
      </p:sp>
      <p:sp>
        <p:nvSpPr>
          <p:cNvPr id="15" name="Title 1">
            <a:extLst>
              <a:ext uri="{FF2B5EF4-FFF2-40B4-BE49-F238E27FC236}">
                <a16:creationId xmlns:a16="http://schemas.microsoft.com/office/drawing/2014/main" id="{1C0A93BB-8D18-1B4A-8581-76FBAD8B0F61}"/>
              </a:ext>
            </a:extLst>
          </p:cNvPr>
          <p:cNvSpPr>
            <a:spLocks noGrp="1"/>
          </p:cNvSpPr>
          <p:nvPr>
            <p:ph type="title" hasCustomPrompt="1"/>
          </p:nvPr>
        </p:nvSpPr>
        <p:spPr>
          <a:xfrm>
            <a:off x="628650" y="733335"/>
            <a:ext cx="7886700" cy="432355"/>
          </a:xfrm>
        </p:spPr>
        <p:txBody>
          <a:bodyPr>
            <a:noAutofit/>
          </a:bodyPr>
          <a:lstStyle>
            <a:lvl1pPr>
              <a:defRPr sz="3000">
                <a:solidFill>
                  <a:srgbClr val="00953B"/>
                </a:solidFill>
                <a:latin typeface="+mn-lt"/>
              </a:defRPr>
            </a:lvl1pPr>
          </a:lstStyle>
          <a:p>
            <a:r>
              <a:rPr lang="en-US" dirty="0" err="1"/>
              <a:t>Titolo</a:t>
            </a:r>
            <a:r>
              <a:rPr lang="en-US" dirty="0"/>
              <a:t> </a:t>
            </a:r>
            <a:r>
              <a:rPr lang="en-US" dirty="0" err="1"/>
              <a:t>della</a:t>
            </a:r>
            <a:r>
              <a:rPr lang="en-US" dirty="0"/>
              <a:t> </a:t>
            </a:r>
          </a:p>
        </p:txBody>
      </p:sp>
    </p:spTree>
    <p:extLst>
      <p:ext uri="{BB962C8B-B14F-4D97-AF65-F5344CB8AC3E}">
        <p14:creationId xmlns:p14="http://schemas.microsoft.com/office/powerpoint/2010/main" val="14938166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olo e contenuto su due colonne">
    <p:spTree>
      <p:nvGrpSpPr>
        <p:cNvPr id="1" name=""/>
        <p:cNvGrpSpPr/>
        <p:nvPr/>
      </p:nvGrpSpPr>
      <p:grpSpPr>
        <a:xfrm>
          <a:off x="0" y="0"/>
          <a:ext cx="0" cy="0"/>
          <a:chOff x="0" y="0"/>
          <a:chExt cx="0" cy="0"/>
        </a:xfrm>
      </p:grpSpPr>
      <p:sp>
        <p:nvSpPr>
          <p:cNvPr id="17" name="Segnaposto contenuto 2">
            <a:extLst>
              <a:ext uri="{FF2B5EF4-FFF2-40B4-BE49-F238E27FC236}">
                <a16:creationId xmlns:a16="http://schemas.microsoft.com/office/drawing/2014/main" id="{13E277F2-B328-5F40-81CD-4203F0F6F1BD}"/>
              </a:ext>
            </a:extLst>
          </p:cNvPr>
          <p:cNvSpPr>
            <a:spLocks noGrp="1"/>
          </p:cNvSpPr>
          <p:nvPr>
            <p:ph idx="16" hasCustomPrompt="1"/>
          </p:nvPr>
        </p:nvSpPr>
        <p:spPr>
          <a:xfrm>
            <a:off x="624972" y="2321083"/>
            <a:ext cx="3816000" cy="1574720"/>
          </a:xfrm>
          <a:solidFill>
            <a:schemeClr val="bg1">
              <a:lumMod val="95000"/>
            </a:schemeClr>
          </a:solidFill>
          <a:ln>
            <a:noFill/>
          </a:ln>
        </p:spPr>
        <p:txBody>
          <a:bodyPr lIns="72000" tIns="72000" rIns="72000" bIns="72000">
            <a:normAutofit/>
          </a:bodyPr>
          <a:lstStyle>
            <a:lvl1pPr>
              <a:buClr>
                <a:srgbClr val="A53515"/>
              </a:buClr>
              <a:defRPr sz="1400"/>
            </a:lvl1pPr>
            <a:lvl2pPr>
              <a:defRPr sz="1100"/>
            </a:lvl2pPr>
            <a:lvl3pPr>
              <a:defRPr sz="1100"/>
            </a:lvl3pPr>
            <a:lvl4pPr>
              <a:defRPr sz="1100"/>
            </a:lvl4pPr>
            <a:lvl5pPr>
              <a:defRPr sz="1100"/>
            </a:lvl5pPr>
          </a:lstStyle>
          <a:p>
            <a:pPr lvl="0"/>
            <a:r>
              <a:rPr lang="it-IT" dirty="0"/>
              <a:t>Fare clic per modificare gli stili del testo dello schema</a:t>
            </a:r>
          </a:p>
        </p:txBody>
      </p:sp>
      <p:sp>
        <p:nvSpPr>
          <p:cNvPr id="24" name="Segnaposto testo 9">
            <a:extLst>
              <a:ext uri="{FF2B5EF4-FFF2-40B4-BE49-F238E27FC236}">
                <a16:creationId xmlns:a16="http://schemas.microsoft.com/office/drawing/2014/main" id="{A9749299-BD52-604E-8967-3A4609154EE4}"/>
              </a:ext>
            </a:extLst>
          </p:cNvPr>
          <p:cNvSpPr>
            <a:spLocks noGrp="1"/>
          </p:cNvSpPr>
          <p:nvPr>
            <p:ph type="body" sz="quarter" idx="17" hasCustomPrompt="1"/>
          </p:nvPr>
        </p:nvSpPr>
        <p:spPr>
          <a:xfrm>
            <a:off x="624972" y="1854985"/>
            <a:ext cx="3816000" cy="480000"/>
          </a:xfrm>
          <a:solidFill>
            <a:srgbClr val="00953B"/>
          </a:solidFill>
          <a:ln>
            <a:noFill/>
          </a:ln>
        </p:spPr>
        <p:txBody>
          <a:bodyPr lIns="72000" tIns="72000" rIns="72000" bIns="72000" anchor="ctr">
            <a:normAutofit/>
          </a:bodyPr>
          <a:lstStyle>
            <a:lvl1pPr marL="0" indent="0" algn="ctr">
              <a:buFontTx/>
              <a:buNone/>
              <a:defRPr sz="1400" b="0">
                <a:solidFill>
                  <a:schemeClr val="bg1"/>
                </a:solidFill>
              </a:defRPr>
            </a:lvl1pPr>
          </a:lstStyle>
          <a:p>
            <a:pPr lvl="0"/>
            <a:r>
              <a:rPr lang="it-IT" dirty="0"/>
              <a:t>TITOLO DEL PARAGRAFO</a:t>
            </a:r>
          </a:p>
        </p:txBody>
      </p:sp>
      <p:sp>
        <p:nvSpPr>
          <p:cNvPr id="29" name="Segnaposto contenuto 2">
            <a:extLst>
              <a:ext uri="{FF2B5EF4-FFF2-40B4-BE49-F238E27FC236}">
                <a16:creationId xmlns:a16="http://schemas.microsoft.com/office/drawing/2014/main" id="{497C6625-3665-D641-805F-26A4ABF0D800}"/>
              </a:ext>
            </a:extLst>
          </p:cNvPr>
          <p:cNvSpPr>
            <a:spLocks noGrp="1"/>
          </p:cNvSpPr>
          <p:nvPr>
            <p:ph idx="18" hasCustomPrompt="1"/>
          </p:nvPr>
        </p:nvSpPr>
        <p:spPr>
          <a:xfrm>
            <a:off x="624972" y="4549945"/>
            <a:ext cx="3816000" cy="1574720"/>
          </a:xfrm>
          <a:solidFill>
            <a:schemeClr val="bg1">
              <a:lumMod val="95000"/>
            </a:schemeClr>
          </a:solidFill>
          <a:ln>
            <a:noFill/>
          </a:ln>
        </p:spPr>
        <p:txBody>
          <a:bodyPr lIns="72000" tIns="72000" rIns="72000" bIns="72000">
            <a:noAutofit/>
          </a:bodyPr>
          <a:lstStyle>
            <a:lvl1pPr>
              <a:lnSpc>
                <a:spcPct val="100000"/>
              </a:lnSpc>
              <a:buClr>
                <a:srgbClr val="A53515"/>
              </a:buClr>
              <a:defRPr sz="1400"/>
            </a:lvl1pPr>
            <a:lvl2pPr>
              <a:defRPr sz="1100"/>
            </a:lvl2pPr>
            <a:lvl3pPr>
              <a:defRPr sz="1100"/>
            </a:lvl3pPr>
            <a:lvl4pPr>
              <a:defRPr sz="1100"/>
            </a:lvl4pPr>
            <a:lvl5pPr>
              <a:defRPr sz="1100"/>
            </a:lvl5pPr>
          </a:lstStyle>
          <a:p>
            <a:pPr lvl="0"/>
            <a:r>
              <a:rPr lang="it-IT" dirty="0"/>
              <a:t>Fare clic per modificare gli stili del testo dello schema</a:t>
            </a:r>
          </a:p>
        </p:txBody>
      </p:sp>
      <p:sp>
        <p:nvSpPr>
          <p:cNvPr id="30" name="Segnaposto testo 9">
            <a:extLst>
              <a:ext uri="{FF2B5EF4-FFF2-40B4-BE49-F238E27FC236}">
                <a16:creationId xmlns:a16="http://schemas.microsoft.com/office/drawing/2014/main" id="{1A479F04-DECE-6444-8B61-57059B6C4DDB}"/>
              </a:ext>
            </a:extLst>
          </p:cNvPr>
          <p:cNvSpPr>
            <a:spLocks noGrp="1"/>
          </p:cNvSpPr>
          <p:nvPr>
            <p:ph type="body" sz="quarter" idx="19" hasCustomPrompt="1"/>
          </p:nvPr>
        </p:nvSpPr>
        <p:spPr>
          <a:xfrm>
            <a:off x="624972" y="4083848"/>
            <a:ext cx="3816000" cy="480000"/>
          </a:xfrm>
          <a:solidFill>
            <a:srgbClr val="00953B"/>
          </a:solidFill>
          <a:ln>
            <a:noFill/>
          </a:ln>
        </p:spPr>
        <p:txBody>
          <a:bodyPr lIns="72000" tIns="72000" rIns="72000" bIns="72000" anchor="ctr">
            <a:normAutofit/>
          </a:bodyPr>
          <a:lstStyle>
            <a:lvl1pPr marL="0" indent="0" algn="ctr">
              <a:buFontTx/>
              <a:buNone/>
              <a:defRPr sz="1400" b="0">
                <a:solidFill>
                  <a:schemeClr val="bg1"/>
                </a:solidFill>
              </a:defRPr>
            </a:lvl1pPr>
          </a:lstStyle>
          <a:p>
            <a:pPr lvl="0"/>
            <a:r>
              <a:rPr lang="it-IT" dirty="0"/>
              <a:t>TITOLO DEL PARAGRAFO</a:t>
            </a:r>
          </a:p>
        </p:txBody>
      </p:sp>
      <p:sp>
        <p:nvSpPr>
          <p:cNvPr id="31" name="Segnaposto contenuto 2">
            <a:extLst>
              <a:ext uri="{FF2B5EF4-FFF2-40B4-BE49-F238E27FC236}">
                <a16:creationId xmlns:a16="http://schemas.microsoft.com/office/drawing/2014/main" id="{1C4BCD71-8C31-F146-9713-A2087CF172C2}"/>
              </a:ext>
            </a:extLst>
          </p:cNvPr>
          <p:cNvSpPr>
            <a:spLocks noGrp="1"/>
          </p:cNvSpPr>
          <p:nvPr>
            <p:ph idx="20" hasCustomPrompt="1"/>
          </p:nvPr>
        </p:nvSpPr>
        <p:spPr>
          <a:xfrm>
            <a:off x="4708582" y="2321083"/>
            <a:ext cx="3816000" cy="1574720"/>
          </a:xfrm>
          <a:solidFill>
            <a:schemeClr val="bg1">
              <a:lumMod val="95000"/>
            </a:schemeClr>
          </a:solidFill>
          <a:ln>
            <a:noFill/>
          </a:ln>
        </p:spPr>
        <p:txBody>
          <a:bodyPr lIns="72000" tIns="72000" rIns="72000" bIns="72000">
            <a:normAutofit/>
          </a:bodyPr>
          <a:lstStyle>
            <a:lvl1pPr>
              <a:buClr>
                <a:srgbClr val="A53515"/>
              </a:buClr>
              <a:defRPr sz="1400"/>
            </a:lvl1pPr>
            <a:lvl2pPr>
              <a:defRPr sz="1100"/>
            </a:lvl2pPr>
            <a:lvl3pPr>
              <a:defRPr sz="1100"/>
            </a:lvl3pPr>
            <a:lvl4pPr>
              <a:defRPr sz="1100"/>
            </a:lvl4pPr>
            <a:lvl5pPr>
              <a:defRPr sz="1100"/>
            </a:lvl5pPr>
          </a:lstStyle>
          <a:p>
            <a:pPr lvl="0"/>
            <a:r>
              <a:rPr lang="it-IT" dirty="0"/>
              <a:t>Fare clic per modificare gli stili del testo dello schema</a:t>
            </a:r>
          </a:p>
        </p:txBody>
      </p:sp>
      <p:sp>
        <p:nvSpPr>
          <p:cNvPr id="32" name="Segnaposto testo 9">
            <a:extLst>
              <a:ext uri="{FF2B5EF4-FFF2-40B4-BE49-F238E27FC236}">
                <a16:creationId xmlns:a16="http://schemas.microsoft.com/office/drawing/2014/main" id="{962AF026-6429-514B-AE3D-541AE355BDE4}"/>
              </a:ext>
            </a:extLst>
          </p:cNvPr>
          <p:cNvSpPr>
            <a:spLocks noGrp="1"/>
          </p:cNvSpPr>
          <p:nvPr>
            <p:ph type="body" sz="quarter" idx="21" hasCustomPrompt="1"/>
          </p:nvPr>
        </p:nvSpPr>
        <p:spPr>
          <a:xfrm>
            <a:off x="4708582" y="1854985"/>
            <a:ext cx="3816000" cy="480000"/>
          </a:xfrm>
          <a:solidFill>
            <a:srgbClr val="00953B"/>
          </a:solidFill>
          <a:ln>
            <a:noFill/>
          </a:ln>
        </p:spPr>
        <p:txBody>
          <a:bodyPr lIns="72000" tIns="72000" rIns="72000" bIns="72000" anchor="ctr">
            <a:normAutofit/>
          </a:bodyPr>
          <a:lstStyle>
            <a:lvl1pPr marL="0" indent="0" algn="ctr">
              <a:buFontTx/>
              <a:buNone/>
              <a:defRPr sz="1400" b="0">
                <a:solidFill>
                  <a:schemeClr val="bg1"/>
                </a:solidFill>
              </a:defRPr>
            </a:lvl1pPr>
          </a:lstStyle>
          <a:p>
            <a:pPr lvl="0"/>
            <a:r>
              <a:rPr lang="it-IT" dirty="0"/>
              <a:t>TITOLO DEL PARAGRAFO</a:t>
            </a:r>
          </a:p>
        </p:txBody>
      </p:sp>
      <p:sp>
        <p:nvSpPr>
          <p:cNvPr id="33" name="Segnaposto contenuto 2">
            <a:extLst>
              <a:ext uri="{FF2B5EF4-FFF2-40B4-BE49-F238E27FC236}">
                <a16:creationId xmlns:a16="http://schemas.microsoft.com/office/drawing/2014/main" id="{B8F48BA3-25AE-9A47-AE4B-0BBF42EEE203}"/>
              </a:ext>
            </a:extLst>
          </p:cNvPr>
          <p:cNvSpPr>
            <a:spLocks noGrp="1"/>
          </p:cNvSpPr>
          <p:nvPr>
            <p:ph idx="22" hasCustomPrompt="1"/>
          </p:nvPr>
        </p:nvSpPr>
        <p:spPr>
          <a:xfrm>
            <a:off x="4708582" y="4549945"/>
            <a:ext cx="3816000" cy="1574720"/>
          </a:xfrm>
          <a:solidFill>
            <a:schemeClr val="bg1">
              <a:lumMod val="95000"/>
            </a:schemeClr>
          </a:solidFill>
          <a:ln>
            <a:noFill/>
          </a:ln>
        </p:spPr>
        <p:txBody>
          <a:bodyPr lIns="72000" tIns="72000" rIns="72000" bIns="72000">
            <a:noAutofit/>
          </a:bodyPr>
          <a:lstStyle>
            <a:lvl1pPr>
              <a:lnSpc>
                <a:spcPct val="100000"/>
              </a:lnSpc>
              <a:buClr>
                <a:srgbClr val="A53515"/>
              </a:buClr>
              <a:defRPr sz="1400"/>
            </a:lvl1pPr>
            <a:lvl2pPr>
              <a:defRPr sz="1100"/>
            </a:lvl2pPr>
            <a:lvl3pPr>
              <a:defRPr sz="1100"/>
            </a:lvl3pPr>
            <a:lvl4pPr>
              <a:defRPr sz="1100"/>
            </a:lvl4pPr>
            <a:lvl5pPr>
              <a:defRPr sz="1100"/>
            </a:lvl5pPr>
          </a:lstStyle>
          <a:p>
            <a:pPr lvl="0"/>
            <a:r>
              <a:rPr lang="it-IT" dirty="0"/>
              <a:t>Fare clic per modificare gli stili del testo dello schema</a:t>
            </a:r>
          </a:p>
        </p:txBody>
      </p:sp>
      <p:sp>
        <p:nvSpPr>
          <p:cNvPr id="34" name="Segnaposto testo 9">
            <a:extLst>
              <a:ext uri="{FF2B5EF4-FFF2-40B4-BE49-F238E27FC236}">
                <a16:creationId xmlns:a16="http://schemas.microsoft.com/office/drawing/2014/main" id="{4B41FC4C-49E1-2D48-AC19-104A05AFCF17}"/>
              </a:ext>
            </a:extLst>
          </p:cNvPr>
          <p:cNvSpPr>
            <a:spLocks noGrp="1"/>
          </p:cNvSpPr>
          <p:nvPr>
            <p:ph type="body" sz="quarter" idx="23" hasCustomPrompt="1"/>
          </p:nvPr>
        </p:nvSpPr>
        <p:spPr>
          <a:xfrm>
            <a:off x="4708582" y="4083848"/>
            <a:ext cx="3816000" cy="480000"/>
          </a:xfrm>
          <a:solidFill>
            <a:srgbClr val="00953B"/>
          </a:solidFill>
          <a:ln>
            <a:noFill/>
          </a:ln>
        </p:spPr>
        <p:txBody>
          <a:bodyPr lIns="72000" tIns="72000" rIns="72000" bIns="72000" anchor="ctr">
            <a:normAutofit/>
          </a:bodyPr>
          <a:lstStyle>
            <a:lvl1pPr marL="0" indent="0" algn="ctr">
              <a:buFontTx/>
              <a:buNone/>
              <a:defRPr sz="1400" b="0">
                <a:solidFill>
                  <a:schemeClr val="bg1"/>
                </a:solidFill>
              </a:defRPr>
            </a:lvl1pPr>
          </a:lstStyle>
          <a:p>
            <a:pPr lvl="0"/>
            <a:r>
              <a:rPr lang="it-IT" dirty="0"/>
              <a:t>TITOLO DEL PARAGRAFO</a:t>
            </a:r>
          </a:p>
        </p:txBody>
      </p:sp>
      <p:cxnSp>
        <p:nvCxnSpPr>
          <p:cNvPr id="23" name="Connettore 1 22">
            <a:extLst>
              <a:ext uri="{FF2B5EF4-FFF2-40B4-BE49-F238E27FC236}">
                <a16:creationId xmlns:a16="http://schemas.microsoft.com/office/drawing/2014/main" id="{B6EE6E14-F7B3-674F-B6E0-688B79ED0E5A}"/>
              </a:ext>
            </a:extLst>
          </p:cNvPr>
          <p:cNvCxnSpPr>
            <a:cxnSpLocks/>
          </p:cNvCxnSpPr>
          <p:nvPr userDrawn="1"/>
        </p:nvCxnSpPr>
        <p:spPr>
          <a:xfrm>
            <a:off x="7864537" y="6356351"/>
            <a:ext cx="0" cy="36480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35" name="Date Placeholder 3">
            <a:extLst>
              <a:ext uri="{FF2B5EF4-FFF2-40B4-BE49-F238E27FC236}">
                <a16:creationId xmlns:a16="http://schemas.microsoft.com/office/drawing/2014/main" id="{F5EA25C3-27F4-8641-9091-953884452ED5}"/>
              </a:ext>
            </a:extLst>
          </p:cNvPr>
          <p:cNvSpPr>
            <a:spLocks noGrp="1"/>
          </p:cNvSpPr>
          <p:nvPr>
            <p:ph type="dt" sz="half" idx="10"/>
          </p:nvPr>
        </p:nvSpPr>
        <p:spPr>
          <a:xfrm>
            <a:off x="6429375" y="6356351"/>
            <a:ext cx="1307578" cy="365125"/>
          </a:xfrm>
        </p:spPr>
        <p:txBody>
          <a:bodyPr/>
          <a:lstStyle>
            <a:lvl1pPr algn="r">
              <a:defRPr sz="800">
                <a:solidFill>
                  <a:schemeClr val="tx2"/>
                </a:solidFill>
              </a:defRPr>
            </a:lvl1pPr>
          </a:lstStyle>
          <a:p>
            <a:fld id="{032BA8C0-93CA-7F44-8544-7C5CE254C58D}" type="datetime1">
              <a:rPr lang="it-IT" smtClean="0"/>
              <a:t>16/10/25</a:t>
            </a:fld>
            <a:endParaRPr lang="it-IT" dirty="0"/>
          </a:p>
        </p:txBody>
      </p:sp>
      <p:sp>
        <p:nvSpPr>
          <p:cNvPr id="36" name="Slide Number Placeholder 5">
            <a:extLst>
              <a:ext uri="{FF2B5EF4-FFF2-40B4-BE49-F238E27FC236}">
                <a16:creationId xmlns:a16="http://schemas.microsoft.com/office/drawing/2014/main" id="{EE0023F2-8B19-8843-881A-C65B87586A3D}"/>
              </a:ext>
            </a:extLst>
          </p:cNvPr>
          <p:cNvSpPr>
            <a:spLocks noGrp="1"/>
          </p:cNvSpPr>
          <p:nvPr>
            <p:ph type="sldNum" sz="quarter" idx="12"/>
          </p:nvPr>
        </p:nvSpPr>
        <p:spPr>
          <a:xfrm>
            <a:off x="7962900" y="6356351"/>
            <a:ext cx="552450" cy="364800"/>
          </a:xfrm>
        </p:spPr>
        <p:txBody>
          <a:bodyPr/>
          <a:lstStyle>
            <a:lvl1pPr>
              <a:defRPr sz="800">
                <a:solidFill>
                  <a:schemeClr val="tx2"/>
                </a:solidFill>
              </a:defRPr>
            </a:lvl1pPr>
          </a:lstStyle>
          <a:p>
            <a:fld id="{A9319F9E-F2D9-FB4E-80B1-3EC196E3728B}" type="slidenum">
              <a:rPr lang="it-IT" smtClean="0"/>
              <a:pPr/>
              <a:t>‹N›</a:t>
            </a:fld>
            <a:endParaRPr lang="it-IT" dirty="0"/>
          </a:p>
        </p:txBody>
      </p:sp>
      <p:cxnSp>
        <p:nvCxnSpPr>
          <p:cNvPr id="37" name="Connettore 1 36">
            <a:extLst>
              <a:ext uri="{FF2B5EF4-FFF2-40B4-BE49-F238E27FC236}">
                <a16:creationId xmlns:a16="http://schemas.microsoft.com/office/drawing/2014/main" id="{6974D647-E6E1-EE40-8B54-9F0B00D24843}"/>
              </a:ext>
            </a:extLst>
          </p:cNvPr>
          <p:cNvCxnSpPr>
            <a:cxnSpLocks/>
          </p:cNvCxnSpPr>
          <p:nvPr userDrawn="1"/>
        </p:nvCxnSpPr>
        <p:spPr>
          <a:xfrm>
            <a:off x="6333190" y="6356351"/>
            <a:ext cx="0" cy="3648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8" name="Connettore 1 22">
            <a:extLst>
              <a:ext uri="{FF2B5EF4-FFF2-40B4-BE49-F238E27FC236}">
                <a16:creationId xmlns:a16="http://schemas.microsoft.com/office/drawing/2014/main" id="{7C7CA6E1-98E5-476C-992D-27946D27E151}"/>
              </a:ext>
            </a:extLst>
          </p:cNvPr>
          <p:cNvCxnSpPr/>
          <p:nvPr userDrawn="1"/>
        </p:nvCxnSpPr>
        <p:spPr>
          <a:xfrm>
            <a:off x="2840992" y="6346664"/>
            <a:ext cx="0" cy="3648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9" name="Footer Placeholder 4">
            <a:extLst>
              <a:ext uri="{FF2B5EF4-FFF2-40B4-BE49-F238E27FC236}">
                <a16:creationId xmlns:a16="http://schemas.microsoft.com/office/drawing/2014/main" id="{017FAD83-C170-4A61-90A9-B4E25C95F038}"/>
              </a:ext>
            </a:extLst>
          </p:cNvPr>
          <p:cNvSpPr>
            <a:spLocks noGrp="1"/>
          </p:cNvSpPr>
          <p:nvPr>
            <p:ph type="ftr" sz="quarter" idx="11"/>
          </p:nvPr>
        </p:nvSpPr>
        <p:spPr>
          <a:xfrm>
            <a:off x="2968577" y="6345674"/>
            <a:ext cx="3256079" cy="364800"/>
          </a:xfrm>
        </p:spPr>
        <p:txBody>
          <a:bodyPr/>
          <a:lstStyle>
            <a:lvl1pPr algn="r">
              <a:defRPr sz="800">
                <a:solidFill>
                  <a:schemeClr val="tx2"/>
                </a:solidFill>
              </a:defRPr>
            </a:lvl1pPr>
          </a:lstStyle>
          <a:p>
            <a:r>
              <a:rPr lang="it-IT"/>
              <a:t>24 gennaio 2024</a:t>
            </a:r>
            <a:endParaRPr lang="it-IT" dirty="0"/>
          </a:p>
        </p:txBody>
      </p:sp>
      <p:sp>
        <p:nvSpPr>
          <p:cNvPr id="26" name="Segnaposto testo 3">
            <a:extLst>
              <a:ext uri="{FF2B5EF4-FFF2-40B4-BE49-F238E27FC236}">
                <a16:creationId xmlns:a16="http://schemas.microsoft.com/office/drawing/2014/main" id="{7ADD0AB6-D003-9D42-8B96-3D8B505CE3CA}"/>
              </a:ext>
            </a:extLst>
          </p:cNvPr>
          <p:cNvSpPr>
            <a:spLocks noGrp="1"/>
          </p:cNvSpPr>
          <p:nvPr>
            <p:ph type="body" sz="quarter" idx="15" hasCustomPrompt="1"/>
          </p:nvPr>
        </p:nvSpPr>
        <p:spPr>
          <a:xfrm>
            <a:off x="628650" y="1139896"/>
            <a:ext cx="7886700" cy="768000"/>
          </a:xfrm>
        </p:spPr>
        <p:txBody>
          <a:bodyPr>
            <a:noAutofit/>
          </a:bodyPr>
          <a:lstStyle>
            <a:lvl1pPr marL="0" indent="0">
              <a:buNone/>
              <a:defRPr sz="2800">
                <a:solidFill>
                  <a:schemeClr val="accent3"/>
                </a:solidFill>
              </a:defRPr>
            </a:lvl1pPr>
          </a:lstStyle>
          <a:p>
            <a:r>
              <a:rPr lang="it-IT" dirty="0"/>
              <a:t>Sottotitolo della slide</a:t>
            </a:r>
          </a:p>
        </p:txBody>
      </p:sp>
      <p:sp>
        <p:nvSpPr>
          <p:cNvPr id="21" name="Title 1">
            <a:extLst>
              <a:ext uri="{FF2B5EF4-FFF2-40B4-BE49-F238E27FC236}">
                <a16:creationId xmlns:a16="http://schemas.microsoft.com/office/drawing/2014/main" id="{8AA63D88-9D1B-0C45-8481-57ADEF915310}"/>
              </a:ext>
            </a:extLst>
          </p:cNvPr>
          <p:cNvSpPr>
            <a:spLocks noGrp="1"/>
          </p:cNvSpPr>
          <p:nvPr>
            <p:ph type="title" hasCustomPrompt="1"/>
          </p:nvPr>
        </p:nvSpPr>
        <p:spPr>
          <a:xfrm>
            <a:off x="628650" y="733335"/>
            <a:ext cx="7886700" cy="432355"/>
          </a:xfrm>
        </p:spPr>
        <p:txBody>
          <a:bodyPr>
            <a:noAutofit/>
          </a:bodyPr>
          <a:lstStyle>
            <a:lvl1pPr>
              <a:defRPr sz="3000">
                <a:solidFill>
                  <a:srgbClr val="00953B"/>
                </a:solidFill>
                <a:latin typeface="+mn-lt"/>
              </a:defRPr>
            </a:lvl1pPr>
          </a:lstStyle>
          <a:p>
            <a:r>
              <a:rPr lang="en-US" dirty="0" err="1"/>
              <a:t>Titolo</a:t>
            </a:r>
            <a:r>
              <a:rPr lang="en-US" dirty="0"/>
              <a:t> </a:t>
            </a:r>
            <a:r>
              <a:rPr lang="en-US" dirty="0" err="1"/>
              <a:t>della</a:t>
            </a:r>
            <a:r>
              <a:rPr lang="en-US" dirty="0"/>
              <a:t> </a:t>
            </a:r>
          </a:p>
        </p:txBody>
      </p:sp>
    </p:spTree>
    <p:extLst>
      <p:ext uri="{BB962C8B-B14F-4D97-AF65-F5344CB8AC3E}">
        <p14:creationId xmlns:p14="http://schemas.microsoft.com/office/powerpoint/2010/main" val="32009721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lide Immagine">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DFF2F356-B2DA-2942-BE53-3EFBDB527309}"/>
              </a:ext>
            </a:extLst>
          </p:cNvPr>
          <p:cNvSpPr>
            <a:spLocks noGrp="1"/>
          </p:cNvSpPr>
          <p:nvPr>
            <p:ph sz="half" idx="1"/>
          </p:nvPr>
        </p:nvSpPr>
        <p:spPr>
          <a:xfrm>
            <a:off x="-40769" y="2055136"/>
            <a:ext cx="9216000" cy="4083113"/>
          </a:xfrm>
        </p:spPr>
        <p:txBody>
          <a:bodyPr/>
          <a:lstStyle>
            <a:lvl1pPr>
              <a:lnSpc>
                <a:spcPct val="100000"/>
              </a:lnSpc>
              <a:buClr>
                <a:srgbClr val="00953B"/>
              </a:buClr>
              <a:defRPr/>
            </a:lvl1pPr>
          </a:lstStyle>
          <a:p>
            <a:pPr lvl="0"/>
            <a:r>
              <a:rPr lang="it-IT" dirty="0"/>
              <a:t>Modifica gli stili del testo dello schema
Secondo livello
Terzo livello
Quarto livello
Quinto livello</a:t>
            </a:r>
            <a:endParaRPr lang="en-US" dirty="0"/>
          </a:p>
        </p:txBody>
      </p:sp>
      <p:cxnSp>
        <p:nvCxnSpPr>
          <p:cNvPr id="14" name="Connettore 1 22">
            <a:extLst>
              <a:ext uri="{FF2B5EF4-FFF2-40B4-BE49-F238E27FC236}">
                <a16:creationId xmlns:a16="http://schemas.microsoft.com/office/drawing/2014/main" id="{BE2CC0C3-FBB3-4F06-A3F6-5FC6261B08F2}"/>
              </a:ext>
            </a:extLst>
          </p:cNvPr>
          <p:cNvCxnSpPr/>
          <p:nvPr userDrawn="1"/>
        </p:nvCxnSpPr>
        <p:spPr>
          <a:xfrm>
            <a:off x="2840992" y="6346664"/>
            <a:ext cx="0" cy="3648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Footer Placeholder 4">
            <a:extLst>
              <a:ext uri="{FF2B5EF4-FFF2-40B4-BE49-F238E27FC236}">
                <a16:creationId xmlns:a16="http://schemas.microsoft.com/office/drawing/2014/main" id="{B1041E23-9CA9-4291-A4B4-42161422CC5C}"/>
              </a:ext>
            </a:extLst>
          </p:cNvPr>
          <p:cNvSpPr>
            <a:spLocks noGrp="1"/>
          </p:cNvSpPr>
          <p:nvPr>
            <p:ph type="ftr" sz="quarter" idx="11"/>
          </p:nvPr>
        </p:nvSpPr>
        <p:spPr>
          <a:xfrm>
            <a:off x="2968577" y="6345674"/>
            <a:ext cx="3256079" cy="364800"/>
          </a:xfrm>
        </p:spPr>
        <p:txBody>
          <a:bodyPr/>
          <a:lstStyle>
            <a:lvl1pPr algn="r">
              <a:defRPr sz="800">
                <a:solidFill>
                  <a:schemeClr val="tx2"/>
                </a:solidFill>
              </a:defRPr>
            </a:lvl1pPr>
          </a:lstStyle>
          <a:p>
            <a:r>
              <a:rPr lang="it-IT"/>
              <a:t>24 gennaio 2024</a:t>
            </a:r>
            <a:endParaRPr lang="it-IT" dirty="0"/>
          </a:p>
        </p:txBody>
      </p:sp>
      <p:cxnSp>
        <p:nvCxnSpPr>
          <p:cNvPr id="20" name="Connettore 1 22">
            <a:extLst>
              <a:ext uri="{FF2B5EF4-FFF2-40B4-BE49-F238E27FC236}">
                <a16:creationId xmlns:a16="http://schemas.microsoft.com/office/drawing/2014/main" id="{1CE48040-B550-4AC6-A03C-175889323137}"/>
              </a:ext>
            </a:extLst>
          </p:cNvPr>
          <p:cNvCxnSpPr>
            <a:cxnSpLocks/>
          </p:cNvCxnSpPr>
          <p:nvPr userDrawn="1"/>
        </p:nvCxnSpPr>
        <p:spPr>
          <a:xfrm>
            <a:off x="7864537" y="6356351"/>
            <a:ext cx="0" cy="36480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2" name="Date Placeholder 3">
            <a:extLst>
              <a:ext uri="{FF2B5EF4-FFF2-40B4-BE49-F238E27FC236}">
                <a16:creationId xmlns:a16="http://schemas.microsoft.com/office/drawing/2014/main" id="{1D0100E8-9612-45C3-9BDF-465E30790FDE}"/>
              </a:ext>
            </a:extLst>
          </p:cNvPr>
          <p:cNvSpPr>
            <a:spLocks noGrp="1"/>
          </p:cNvSpPr>
          <p:nvPr>
            <p:ph type="dt" sz="half" idx="10"/>
          </p:nvPr>
        </p:nvSpPr>
        <p:spPr>
          <a:xfrm>
            <a:off x="6429375" y="6356351"/>
            <a:ext cx="1307578" cy="365125"/>
          </a:xfrm>
        </p:spPr>
        <p:txBody>
          <a:bodyPr/>
          <a:lstStyle>
            <a:lvl1pPr algn="r">
              <a:defRPr sz="800">
                <a:solidFill>
                  <a:schemeClr val="tx2"/>
                </a:solidFill>
              </a:defRPr>
            </a:lvl1pPr>
          </a:lstStyle>
          <a:p>
            <a:fld id="{05B32C93-0E25-0941-B7C2-6A58D0AD5B89}" type="datetime1">
              <a:rPr lang="it-IT" smtClean="0"/>
              <a:t>16/10/25</a:t>
            </a:fld>
            <a:endParaRPr lang="it-IT" dirty="0"/>
          </a:p>
        </p:txBody>
      </p:sp>
      <p:sp>
        <p:nvSpPr>
          <p:cNvPr id="25" name="Slide Number Placeholder 5">
            <a:extLst>
              <a:ext uri="{FF2B5EF4-FFF2-40B4-BE49-F238E27FC236}">
                <a16:creationId xmlns:a16="http://schemas.microsoft.com/office/drawing/2014/main" id="{311E6F9A-902F-47A7-8224-1BDC88032258}"/>
              </a:ext>
            </a:extLst>
          </p:cNvPr>
          <p:cNvSpPr>
            <a:spLocks noGrp="1"/>
          </p:cNvSpPr>
          <p:nvPr>
            <p:ph type="sldNum" sz="quarter" idx="12"/>
          </p:nvPr>
        </p:nvSpPr>
        <p:spPr>
          <a:xfrm>
            <a:off x="7962900" y="6356351"/>
            <a:ext cx="552450" cy="364800"/>
          </a:xfrm>
        </p:spPr>
        <p:txBody>
          <a:bodyPr/>
          <a:lstStyle>
            <a:lvl1pPr>
              <a:defRPr sz="800">
                <a:solidFill>
                  <a:schemeClr val="tx2"/>
                </a:solidFill>
              </a:defRPr>
            </a:lvl1pPr>
          </a:lstStyle>
          <a:p>
            <a:fld id="{A9319F9E-F2D9-FB4E-80B1-3EC196E3728B}" type="slidenum">
              <a:rPr lang="it-IT" smtClean="0"/>
              <a:pPr/>
              <a:t>‹N›</a:t>
            </a:fld>
            <a:endParaRPr lang="it-IT" dirty="0"/>
          </a:p>
        </p:txBody>
      </p:sp>
      <p:cxnSp>
        <p:nvCxnSpPr>
          <p:cNvPr id="26" name="Connettore 1 36">
            <a:extLst>
              <a:ext uri="{FF2B5EF4-FFF2-40B4-BE49-F238E27FC236}">
                <a16:creationId xmlns:a16="http://schemas.microsoft.com/office/drawing/2014/main" id="{49C166D4-ACAC-4BAF-83ED-6EFFC86D2C3C}"/>
              </a:ext>
            </a:extLst>
          </p:cNvPr>
          <p:cNvCxnSpPr>
            <a:cxnSpLocks/>
          </p:cNvCxnSpPr>
          <p:nvPr userDrawn="1"/>
        </p:nvCxnSpPr>
        <p:spPr>
          <a:xfrm>
            <a:off x="6333190" y="6356351"/>
            <a:ext cx="0" cy="3648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Segnaposto testo 3">
            <a:extLst>
              <a:ext uri="{FF2B5EF4-FFF2-40B4-BE49-F238E27FC236}">
                <a16:creationId xmlns:a16="http://schemas.microsoft.com/office/drawing/2014/main" id="{8517B478-298C-AD49-B350-1CFC573D680C}"/>
              </a:ext>
            </a:extLst>
          </p:cNvPr>
          <p:cNvSpPr>
            <a:spLocks noGrp="1"/>
          </p:cNvSpPr>
          <p:nvPr>
            <p:ph type="body" sz="quarter" idx="15" hasCustomPrompt="1"/>
          </p:nvPr>
        </p:nvSpPr>
        <p:spPr>
          <a:xfrm>
            <a:off x="628650" y="1139896"/>
            <a:ext cx="7886700" cy="768000"/>
          </a:xfrm>
        </p:spPr>
        <p:txBody>
          <a:bodyPr>
            <a:noAutofit/>
          </a:bodyPr>
          <a:lstStyle>
            <a:lvl1pPr marL="0" indent="0">
              <a:buNone/>
              <a:defRPr sz="2800">
                <a:solidFill>
                  <a:schemeClr val="accent3"/>
                </a:solidFill>
              </a:defRPr>
            </a:lvl1pPr>
          </a:lstStyle>
          <a:p>
            <a:r>
              <a:rPr lang="it-IT" dirty="0"/>
              <a:t>Sottotitolo della slide</a:t>
            </a:r>
          </a:p>
        </p:txBody>
      </p:sp>
      <p:sp>
        <p:nvSpPr>
          <p:cNvPr id="21" name="Title 1">
            <a:extLst>
              <a:ext uri="{FF2B5EF4-FFF2-40B4-BE49-F238E27FC236}">
                <a16:creationId xmlns:a16="http://schemas.microsoft.com/office/drawing/2014/main" id="{608DF093-25F0-4042-BC7F-44CBE239CB0F}"/>
              </a:ext>
            </a:extLst>
          </p:cNvPr>
          <p:cNvSpPr>
            <a:spLocks noGrp="1"/>
          </p:cNvSpPr>
          <p:nvPr>
            <p:ph type="title" hasCustomPrompt="1"/>
          </p:nvPr>
        </p:nvSpPr>
        <p:spPr>
          <a:xfrm>
            <a:off x="628650" y="733335"/>
            <a:ext cx="7886700" cy="432355"/>
          </a:xfrm>
        </p:spPr>
        <p:txBody>
          <a:bodyPr>
            <a:noAutofit/>
          </a:bodyPr>
          <a:lstStyle>
            <a:lvl1pPr>
              <a:defRPr sz="3000">
                <a:solidFill>
                  <a:srgbClr val="00953B"/>
                </a:solidFill>
                <a:latin typeface="+mn-lt"/>
              </a:defRPr>
            </a:lvl1pPr>
          </a:lstStyle>
          <a:p>
            <a:r>
              <a:rPr lang="en-US" dirty="0" err="1"/>
              <a:t>Titolo</a:t>
            </a:r>
            <a:r>
              <a:rPr lang="en-US" dirty="0"/>
              <a:t> </a:t>
            </a:r>
            <a:r>
              <a:rPr lang="en-US" dirty="0" err="1"/>
              <a:t>della</a:t>
            </a:r>
            <a:r>
              <a:rPr lang="en-US" dirty="0"/>
              <a:t> </a:t>
            </a:r>
          </a:p>
        </p:txBody>
      </p:sp>
    </p:spTree>
    <p:extLst>
      <p:ext uri="{BB962C8B-B14F-4D97-AF65-F5344CB8AC3E}">
        <p14:creationId xmlns:p14="http://schemas.microsoft.com/office/powerpoint/2010/main" val="26792727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olo">
    <p:spTree>
      <p:nvGrpSpPr>
        <p:cNvPr id="1" name=""/>
        <p:cNvGrpSpPr/>
        <p:nvPr/>
      </p:nvGrpSpPr>
      <p:grpSpPr>
        <a:xfrm>
          <a:off x="0" y="0"/>
          <a:ext cx="0" cy="0"/>
          <a:chOff x="0" y="0"/>
          <a:chExt cx="0" cy="0"/>
        </a:xfrm>
      </p:grpSpPr>
      <p:cxnSp>
        <p:nvCxnSpPr>
          <p:cNvPr id="14" name="Connettore 1 22">
            <a:extLst>
              <a:ext uri="{FF2B5EF4-FFF2-40B4-BE49-F238E27FC236}">
                <a16:creationId xmlns:a16="http://schemas.microsoft.com/office/drawing/2014/main" id="{1A01CAFE-11FC-4C66-845F-19A9941DCDD4}"/>
              </a:ext>
            </a:extLst>
          </p:cNvPr>
          <p:cNvCxnSpPr/>
          <p:nvPr userDrawn="1"/>
        </p:nvCxnSpPr>
        <p:spPr>
          <a:xfrm>
            <a:off x="2840992" y="6346664"/>
            <a:ext cx="0" cy="3648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0" name="Footer Placeholder 4">
            <a:extLst>
              <a:ext uri="{FF2B5EF4-FFF2-40B4-BE49-F238E27FC236}">
                <a16:creationId xmlns:a16="http://schemas.microsoft.com/office/drawing/2014/main" id="{8D8DAFBE-92F9-426A-A771-07AFB3DF755B}"/>
              </a:ext>
            </a:extLst>
          </p:cNvPr>
          <p:cNvSpPr>
            <a:spLocks noGrp="1"/>
          </p:cNvSpPr>
          <p:nvPr>
            <p:ph type="ftr" sz="quarter" idx="11"/>
          </p:nvPr>
        </p:nvSpPr>
        <p:spPr>
          <a:xfrm>
            <a:off x="2968577" y="6345674"/>
            <a:ext cx="3256079" cy="364800"/>
          </a:xfrm>
        </p:spPr>
        <p:txBody>
          <a:bodyPr/>
          <a:lstStyle>
            <a:lvl1pPr algn="r">
              <a:defRPr sz="800">
                <a:solidFill>
                  <a:schemeClr val="tx2"/>
                </a:solidFill>
              </a:defRPr>
            </a:lvl1pPr>
          </a:lstStyle>
          <a:p>
            <a:r>
              <a:rPr lang="it-IT"/>
              <a:t>24 gennaio 2024</a:t>
            </a:r>
            <a:endParaRPr lang="it-IT" dirty="0"/>
          </a:p>
        </p:txBody>
      </p:sp>
      <p:cxnSp>
        <p:nvCxnSpPr>
          <p:cNvPr id="24" name="Connettore 1 22">
            <a:extLst>
              <a:ext uri="{FF2B5EF4-FFF2-40B4-BE49-F238E27FC236}">
                <a16:creationId xmlns:a16="http://schemas.microsoft.com/office/drawing/2014/main" id="{08D83C89-0966-4031-A79C-9D6AF882481E}"/>
              </a:ext>
            </a:extLst>
          </p:cNvPr>
          <p:cNvCxnSpPr>
            <a:cxnSpLocks/>
          </p:cNvCxnSpPr>
          <p:nvPr userDrawn="1"/>
        </p:nvCxnSpPr>
        <p:spPr>
          <a:xfrm>
            <a:off x="7864537" y="6356351"/>
            <a:ext cx="0" cy="36480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5" name="Date Placeholder 3">
            <a:extLst>
              <a:ext uri="{FF2B5EF4-FFF2-40B4-BE49-F238E27FC236}">
                <a16:creationId xmlns:a16="http://schemas.microsoft.com/office/drawing/2014/main" id="{4BE9DE44-2956-413C-84EB-0DDDA184E023}"/>
              </a:ext>
            </a:extLst>
          </p:cNvPr>
          <p:cNvSpPr>
            <a:spLocks noGrp="1"/>
          </p:cNvSpPr>
          <p:nvPr>
            <p:ph type="dt" sz="half" idx="10"/>
          </p:nvPr>
        </p:nvSpPr>
        <p:spPr>
          <a:xfrm>
            <a:off x="6429375" y="6356351"/>
            <a:ext cx="1307578" cy="365125"/>
          </a:xfrm>
        </p:spPr>
        <p:txBody>
          <a:bodyPr/>
          <a:lstStyle>
            <a:lvl1pPr algn="r">
              <a:defRPr sz="800">
                <a:solidFill>
                  <a:schemeClr val="tx2"/>
                </a:solidFill>
              </a:defRPr>
            </a:lvl1pPr>
          </a:lstStyle>
          <a:p>
            <a:fld id="{A98B9EF2-F558-B341-9F81-B501612F310F}" type="datetime1">
              <a:rPr lang="it-IT" smtClean="0"/>
              <a:t>16/10/25</a:t>
            </a:fld>
            <a:endParaRPr lang="it-IT" dirty="0"/>
          </a:p>
        </p:txBody>
      </p:sp>
      <p:sp>
        <p:nvSpPr>
          <p:cNvPr id="26" name="Slide Number Placeholder 5">
            <a:extLst>
              <a:ext uri="{FF2B5EF4-FFF2-40B4-BE49-F238E27FC236}">
                <a16:creationId xmlns:a16="http://schemas.microsoft.com/office/drawing/2014/main" id="{862337C2-C943-4367-B1A6-2D341F3DA7E8}"/>
              </a:ext>
            </a:extLst>
          </p:cNvPr>
          <p:cNvSpPr>
            <a:spLocks noGrp="1"/>
          </p:cNvSpPr>
          <p:nvPr>
            <p:ph type="sldNum" sz="quarter" idx="12"/>
          </p:nvPr>
        </p:nvSpPr>
        <p:spPr>
          <a:xfrm>
            <a:off x="7962900" y="6356351"/>
            <a:ext cx="552450" cy="364800"/>
          </a:xfrm>
        </p:spPr>
        <p:txBody>
          <a:bodyPr/>
          <a:lstStyle>
            <a:lvl1pPr>
              <a:defRPr sz="800">
                <a:solidFill>
                  <a:schemeClr val="tx2"/>
                </a:solidFill>
              </a:defRPr>
            </a:lvl1pPr>
          </a:lstStyle>
          <a:p>
            <a:fld id="{A9319F9E-F2D9-FB4E-80B1-3EC196E3728B}" type="slidenum">
              <a:rPr lang="it-IT" smtClean="0"/>
              <a:pPr/>
              <a:t>‹N›</a:t>
            </a:fld>
            <a:endParaRPr lang="it-IT" dirty="0"/>
          </a:p>
        </p:txBody>
      </p:sp>
      <p:cxnSp>
        <p:nvCxnSpPr>
          <p:cNvPr id="27" name="Connettore 1 36">
            <a:extLst>
              <a:ext uri="{FF2B5EF4-FFF2-40B4-BE49-F238E27FC236}">
                <a16:creationId xmlns:a16="http://schemas.microsoft.com/office/drawing/2014/main" id="{269D1799-E04E-4ED5-B961-390F09789084}"/>
              </a:ext>
            </a:extLst>
          </p:cNvPr>
          <p:cNvCxnSpPr>
            <a:cxnSpLocks/>
          </p:cNvCxnSpPr>
          <p:nvPr userDrawn="1"/>
        </p:nvCxnSpPr>
        <p:spPr>
          <a:xfrm>
            <a:off x="6333190" y="6356351"/>
            <a:ext cx="0" cy="3648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Segnaposto testo 3">
            <a:extLst>
              <a:ext uri="{FF2B5EF4-FFF2-40B4-BE49-F238E27FC236}">
                <a16:creationId xmlns:a16="http://schemas.microsoft.com/office/drawing/2014/main" id="{DAB53A46-513F-9E42-A452-2FEAD11A1413}"/>
              </a:ext>
            </a:extLst>
          </p:cNvPr>
          <p:cNvSpPr>
            <a:spLocks noGrp="1"/>
          </p:cNvSpPr>
          <p:nvPr>
            <p:ph type="body" sz="quarter" idx="15" hasCustomPrompt="1"/>
          </p:nvPr>
        </p:nvSpPr>
        <p:spPr>
          <a:xfrm>
            <a:off x="628650" y="1139896"/>
            <a:ext cx="7886700" cy="768000"/>
          </a:xfrm>
        </p:spPr>
        <p:txBody>
          <a:bodyPr>
            <a:noAutofit/>
          </a:bodyPr>
          <a:lstStyle>
            <a:lvl1pPr marL="0" indent="0">
              <a:buNone/>
              <a:defRPr sz="2800">
                <a:solidFill>
                  <a:schemeClr val="accent3"/>
                </a:solidFill>
              </a:defRPr>
            </a:lvl1pPr>
          </a:lstStyle>
          <a:p>
            <a:r>
              <a:rPr lang="it-IT" dirty="0"/>
              <a:t>Sottotitolo della slide</a:t>
            </a:r>
          </a:p>
        </p:txBody>
      </p:sp>
      <p:pic>
        <p:nvPicPr>
          <p:cNvPr id="12" name="Immagine 11">
            <a:extLst>
              <a:ext uri="{FF2B5EF4-FFF2-40B4-BE49-F238E27FC236}">
                <a16:creationId xmlns:a16="http://schemas.microsoft.com/office/drawing/2014/main" id="{27E20288-0E0C-2347-A519-7D4EB5DCF2E6}"/>
              </a:ext>
            </a:extLst>
          </p:cNvPr>
          <p:cNvPicPr>
            <a:picLocks noChangeAspect="1"/>
          </p:cNvPicPr>
          <p:nvPr userDrawn="1"/>
        </p:nvPicPr>
        <p:blipFill>
          <a:blip r:embed="rId2"/>
          <a:stretch>
            <a:fillRect/>
          </a:stretch>
        </p:blipFill>
        <p:spPr>
          <a:xfrm>
            <a:off x="628650" y="6405107"/>
            <a:ext cx="1287238" cy="305367"/>
          </a:xfrm>
          <a:prstGeom prst="rect">
            <a:avLst/>
          </a:prstGeom>
        </p:spPr>
      </p:pic>
      <p:sp>
        <p:nvSpPr>
          <p:cNvPr id="15" name="Title 1">
            <a:extLst>
              <a:ext uri="{FF2B5EF4-FFF2-40B4-BE49-F238E27FC236}">
                <a16:creationId xmlns:a16="http://schemas.microsoft.com/office/drawing/2014/main" id="{41BA9F53-A214-6344-B07A-489554282FE2}"/>
              </a:ext>
            </a:extLst>
          </p:cNvPr>
          <p:cNvSpPr>
            <a:spLocks noGrp="1"/>
          </p:cNvSpPr>
          <p:nvPr>
            <p:ph type="title" hasCustomPrompt="1"/>
          </p:nvPr>
        </p:nvSpPr>
        <p:spPr>
          <a:xfrm>
            <a:off x="628650" y="733335"/>
            <a:ext cx="7886700" cy="432355"/>
          </a:xfrm>
        </p:spPr>
        <p:txBody>
          <a:bodyPr>
            <a:noAutofit/>
          </a:bodyPr>
          <a:lstStyle>
            <a:lvl1pPr>
              <a:defRPr sz="3000">
                <a:solidFill>
                  <a:srgbClr val="00953B"/>
                </a:solidFill>
                <a:latin typeface="+mn-lt"/>
              </a:defRPr>
            </a:lvl1pPr>
          </a:lstStyle>
          <a:p>
            <a:r>
              <a:rPr lang="en-US" dirty="0" err="1"/>
              <a:t>Titolo</a:t>
            </a:r>
            <a:r>
              <a:rPr lang="en-US" dirty="0"/>
              <a:t> </a:t>
            </a:r>
            <a:r>
              <a:rPr lang="en-US" dirty="0" err="1"/>
              <a:t>della</a:t>
            </a:r>
            <a:r>
              <a:rPr lang="en-US" dirty="0"/>
              <a:t> </a:t>
            </a:r>
          </a:p>
        </p:txBody>
      </p:sp>
    </p:spTree>
    <p:extLst>
      <p:ext uri="{BB962C8B-B14F-4D97-AF65-F5344CB8AC3E}">
        <p14:creationId xmlns:p14="http://schemas.microsoft.com/office/powerpoint/2010/main" val="21833448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Diapositiva blu">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72FB08AB-EE85-0B2F-9C0E-35B7E4F2EF40}"/>
              </a:ext>
            </a:extLst>
          </p:cNvPr>
          <p:cNvPicPr>
            <a:picLocks noChangeAspect="1"/>
          </p:cNvPicPr>
          <p:nvPr userDrawn="1"/>
        </p:nvPicPr>
        <p:blipFill>
          <a:blip r:embed="rId2"/>
          <a:stretch>
            <a:fillRect/>
          </a:stretch>
        </p:blipFill>
        <p:spPr>
          <a:xfrm>
            <a:off x="880533" y="1039502"/>
            <a:ext cx="7382934" cy="4778995"/>
          </a:xfrm>
          <a:prstGeom prst="rect">
            <a:avLst/>
          </a:prstGeom>
        </p:spPr>
      </p:pic>
    </p:spTree>
    <p:extLst>
      <p:ext uri="{BB962C8B-B14F-4D97-AF65-F5344CB8AC3E}">
        <p14:creationId xmlns:p14="http://schemas.microsoft.com/office/powerpoint/2010/main" val="1508118691"/>
      </p:ext>
    </p:extLst>
  </p:cSld>
  <p:clrMapOvr>
    <a:masterClrMapping/>
  </p:clrMapOvr>
  <p:extLst>
    <p:ext uri="{DCECCB84-F9BA-43D5-87BE-67443E8EF086}">
      <p15:sldGuideLst xmlns:p15="http://schemas.microsoft.com/office/powerpoint/2012/main">
        <p15:guide id="2" pos="288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80069"/>
            <a:ext cx="7886700" cy="1325563"/>
          </a:xfrm>
          <a:prstGeom prst="rect">
            <a:avLst/>
          </a:prstGeom>
          <a:noFill/>
        </p:spPr>
        <p:txBody>
          <a:bodyPr vert="horz" lIns="0" tIns="0" rIns="0" bIns="0" rtlCol="0" anchor="t" anchorCtr="0">
            <a:normAutofit/>
          </a:bodyPr>
          <a:lstStyle/>
          <a:p>
            <a:r>
              <a:rPr lang="it-IT" dirty="0"/>
              <a:t>Fare clic per modificare lo stile del titolo </a:t>
            </a:r>
            <a:br>
              <a:rPr lang="it-IT" dirty="0"/>
            </a:br>
            <a:r>
              <a:rPr lang="it-IT" dirty="0"/>
              <a:t>dello schema</a:t>
            </a:r>
            <a:endParaRPr lang="en-US" dirty="0"/>
          </a:p>
        </p:txBody>
      </p:sp>
      <p:sp>
        <p:nvSpPr>
          <p:cNvPr id="3" name="Text Placeholder 2"/>
          <p:cNvSpPr>
            <a:spLocks noGrp="1"/>
          </p:cNvSpPr>
          <p:nvPr>
            <p:ph type="body" idx="1"/>
          </p:nvPr>
        </p:nvSpPr>
        <p:spPr>
          <a:xfrm>
            <a:off x="628650" y="1614345"/>
            <a:ext cx="7886700" cy="4351339"/>
          </a:xfrm>
          <a:prstGeom prst="rect">
            <a:avLst/>
          </a:prstGeom>
        </p:spPr>
        <p:txBody>
          <a:bodyPr vert="horz" lIns="0" tIns="0" rIns="0" bIns="0" rtlCol="0" anchor="t" anchorCtr="0">
            <a:normAutofit/>
          </a:bodyPr>
          <a:lstStyle/>
          <a:p>
            <a:pPr lvl="0"/>
            <a:r>
              <a:rPr lang="it-IT" dirty="0"/>
              <a:t>Modifica gli stili del testo dello schema
Secondo livello
Terzo livello
Quarto livello
Quinto livello</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0" tIns="0" rIns="0" bIns="0" rtlCol="0" anchor="t" anchorCtr="0"/>
          <a:lstStyle>
            <a:lvl1pPr algn="l">
              <a:defRPr sz="900">
                <a:solidFill>
                  <a:schemeClr val="tx1">
                    <a:tint val="75000"/>
                  </a:schemeClr>
                </a:solidFill>
              </a:defRPr>
            </a:lvl1pPr>
          </a:lstStyle>
          <a:p>
            <a:fld id="{B45804C1-07D9-B04F-9DF9-B8E385E42560}" type="datetime1">
              <a:rPr lang="it-IT" smtClean="0"/>
              <a:t>16/10/25</a:t>
            </a:fld>
            <a:endParaRPr lang="it-IT"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0" tIns="0" rIns="0" bIns="0" rtlCol="0" anchor="t" anchorCtr="0"/>
          <a:lstStyle>
            <a:lvl1pPr algn="ctr">
              <a:defRPr sz="900">
                <a:solidFill>
                  <a:schemeClr val="tx1">
                    <a:tint val="75000"/>
                  </a:schemeClr>
                </a:solidFill>
              </a:defRPr>
            </a:lvl1pPr>
          </a:lstStyle>
          <a:p>
            <a:r>
              <a:rPr lang="it-IT"/>
              <a:t>24 gennaio 2024</a:t>
            </a:r>
            <a:endParaRPr lang="it-IT"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0" tIns="0" rIns="0" bIns="0" rtlCol="0" anchor="t" anchorCtr="0"/>
          <a:lstStyle>
            <a:lvl1pPr algn="r">
              <a:defRPr sz="900">
                <a:solidFill>
                  <a:schemeClr val="tx1">
                    <a:tint val="75000"/>
                  </a:schemeClr>
                </a:solidFill>
              </a:defRPr>
            </a:lvl1pPr>
          </a:lstStyle>
          <a:p>
            <a:fld id="{A9319F9E-F2D9-FB4E-80B1-3EC196E3728B}" type="slidenum">
              <a:rPr lang="it-IT" smtClean="0"/>
              <a:pPr/>
              <a:t>‹N›</a:t>
            </a:fld>
            <a:endParaRPr lang="it-IT" dirty="0"/>
          </a:p>
        </p:txBody>
      </p:sp>
    </p:spTree>
    <p:extLst>
      <p:ext uri="{BB962C8B-B14F-4D97-AF65-F5344CB8AC3E}">
        <p14:creationId xmlns:p14="http://schemas.microsoft.com/office/powerpoint/2010/main" val="3199714212"/>
      </p:ext>
    </p:extLst>
  </p:cSld>
  <p:clrMap bg1="lt1" tx1="dk1" bg2="lt2" tx2="dk2" accent1="accent1" accent2="accent2" accent3="accent3" accent4="accent4" accent5="accent5" accent6="accent6" hlink="hlink" folHlink="folHlink"/>
  <p:sldLayoutIdLst>
    <p:sldLayoutId id="2147483703" r:id="rId1"/>
    <p:sldLayoutId id="2147483706" r:id="rId2"/>
    <p:sldLayoutId id="2147483707" r:id="rId3"/>
    <p:sldLayoutId id="2147483708" r:id="rId4"/>
    <p:sldLayoutId id="2147483709" r:id="rId5"/>
    <p:sldLayoutId id="2147483710" r:id="rId6"/>
    <p:sldLayoutId id="2147483711" r:id="rId7"/>
    <p:sldLayoutId id="2147483712" r:id="rId8"/>
    <p:sldLayoutId id="2147483714" r:id="rId9"/>
    <p:sldLayoutId id="2147483715" r:id="rId10"/>
    <p:sldLayoutId id="2147483716" r:id="rId11"/>
    <p:sldLayoutId id="2147483717" r:id="rId12"/>
  </p:sldLayoutIdLst>
  <p:hf hdr="0" dt="0"/>
  <p:txStyles>
    <p:titleStyle>
      <a:lvl1pPr algn="l" defTabSz="685800" rtl="0" eaLnBrk="1" latinLnBrk="0" hangingPunct="1">
        <a:lnSpc>
          <a:spcPct val="90000"/>
        </a:lnSpc>
        <a:spcBef>
          <a:spcPct val="0"/>
        </a:spcBef>
        <a:buNone/>
        <a:defRPr sz="3000" b="1" kern="1200">
          <a:solidFill>
            <a:srgbClr val="00953B"/>
          </a:solidFill>
          <a:latin typeface="+mn-lt"/>
          <a:ea typeface="+mj-ea"/>
          <a:cs typeface="+mj-cs"/>
        </a:defRPr>
      </a:lvl1pPr>
    </p:titleStyle>
    <p:bodyStyle>
      <a:lvl1pPr marL="171450" indent="-171450" algn="l" defTabSz="685800" rtl="0" eaLnBrk="1" latinLnBrk="0" hangingPunct="1">
        <a:lnSpc>
          <a:spcPct val="100000"/>
        </a:lnSpc>
        <a:spcBef>
          <a:spcPts val="750"/>
        </a:spcBef>
        <a:buClr>
          <a:srgbClr val="00953B"/>
        </a:buClr>
        <a:buSzPct val="60000"/>
        <a:buFont typeface="Wingdings" pitchFamily="2" charset="2"/>
        <a:buChar char="§"/>
        <a:defRPr sz="18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5" orient="horz" pos="2922">
          <p15:clr>
            <a:srgbClr val="F26B43"/>
          </p15:clr>
        </p15:guide>
        <p15:guide id="7" orient="horz" pos="758">
          <p15:clr>
            <a:srgbClr val="F26B43"/>
          </p15:clr>
        </p15:guide>
        <p15:guide id="8" orient="horz" pos="2160" userDrawn="1">
          <p15:clr>
            <a:srgbClr val="F26B43"/>
          </p15:clr>
        </p15:guide>
        <p15:guide id="9" pos="2880" userDrawn="1">
          <p15:clr>
            <a:srgbClr val="F26B43"/>
          </p15:clr>
        </p15:guide>
        <p15:guide id="10" pos="389" userDrawn="1">
          <p15:clr>
            <a:srgbClr val="F26B43"/>
          </p15:clr>
        </p15:guide>
        <p15:guide id="11" pos="5371" userDrawn="1">
          <p15:clr>
            <a:srgbClr val="F26B43"/>
          </p15:clr>
        </p15:guide>
        <p15:guide id="12" orient="horz" pos="3741" userDrawn="1">
          <p15:clr>
            <a:srgbClr val="F26B43"/>
          </p15:clr>
        </p15:guide>
        <p15:guide id="13" orient="horz" pos="1011"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58440F4C-286D-0FCD-10AE-AEC56DE1E096}"/>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F4A62518-5849-5F54-2465-9FC1D24DDD5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996DE2E1-724C-C43D-8A8B-18C053F7C282}"/>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ECF597E-B297-EE4D-9578-54F23BDCEF5F}" type="datetimeFigureOut">
              <a:rPr lang="it-IT" smtClean="0"/>
              <a:t>16/10/25</a:t>
            </a:fld>
            <a:endParaRPr lang="it-IT"/>
          </a:p>
        </p:txBody>
      </p:sp>
      <p:sp>
        <p:nvSpPr>
          <p:cNvPr id="5" name="Segnaposto piè di pagina 4">
            <a:extLst>
              <a:ext uri="{FF2B5EF4-FFF2-40B4-BE49-F238E27FC236}">
                <a16:creationId xmlns:a16="http://schemas.microsoft.com/office/drawing/2014/main" id="{9DC23C07-A189-AF97-85E2-2691CC67FBBD}"/>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it-IT"/>
          </a:p>
        </p:txBody>
      </p:sp>
      <p:sp>
        <p:nvSpPr>
          <p:cNvPr id="6" name="Segnaposto numero diapositiva 5">
            <a:extLst>
              <a:ext uri="{FF2B5EF4-FFF2-40B4-BE49-F238E27FC236}">
                <a16:creationId xmlns:a16="http://schemas.microsoft.com/office/drawing/2014/main" id="{C77C7594-A6EF-0FDE-508D-7D756AA0BA17}"/>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80C9195-0315-314D-AEDB-3D042591B0D2}" type="slidenum">
              <a:rPr lang="it-IT" smtClean="0"/>
              <a:t>‹N›</a:t>
            </a:fld>
            <a:endParaRPr lang="it-IT"/>
          </a:p>
        </p:txBody>
      </p:sp>
    </p:spTree>
    <p:extLst>
      <p:ext uri="{BB962C8B-B14F-4D97-AF65-F5344CB8AC3E}">
        <p14:creationId xmlns:p14="http://schemas.microsoft.com/office/powerpoint/2010/main" val="752055676"/>
      </p:ext>
    </p:extLst>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95DBBEE-CBD7-584A-0D66-E9FF186267AE}"/>
              </a:ext>
            </a:extLst>
          </p:cNvPr>
          <p:cNvSpPr>
            <a:spLocks noGrp="1"/>
          </p:cNvSpPr>
          <p:nvPr>
            <p:ph type="title"/>
          </p:nvPr>
        </p:nvSpPr>
        <p:spPr>
          <a:xfrm>
            <a:off x="729341" y="1503948"/>
            <a:ext cx="7629799" cy="1291115"/>
          </a:xfrm>
        </p:spPr>
        <p:txBody>
          <a:bodyPr anchor="ctr">
            <a:noAutofit/>
          </a:bodyPr>
          <a:lstStyle/>
          <a:p>
            <a:r>
              <a:rPr lang="it-IT" sz="3600" dirty="0"/>
              <a:t>Contratto a termine</a:t>
            </a:r>
            <a:br>
              <a:rPr lang="it-IT" sz="3600" dirty="0"/>
            </a:br>
            <a:endParaRPr lang="it-IT" sz="3600" dirty="0"/>
          </a:p>
        </p:txBody>
      </p:sp>
      <p:sp>
        <p:nvSpPr>
          <p:cNvPr id="4" name="Sottotitolo 2">
            <a:extLst>
              <a:ext uri="{FF2B5EF4-FFF2-40B4-BE49-F238E27FC236}">
                <a16:creationId xmlns:a16="http://schemas.microsoft.com/office/drawing/2014/main" id="{D4F309DC-7280-DD0E-3273-25EAFED5641A}"/>
              </a:ext>
            </a:extLst>
          </p:cNvPr>
          <p:cNvSpPr txBox="1">
            <a:spLocks/>
          </p:cNvSpPr>
          <p:nvPr/>
        </p:nvSpPr>
        <p:spPr>
          <a:xfrm>
            <a:off x="729341" y="5381761"/>
            <a:ext cx="4267201" cy="936654"/>
          </a:xfrm>
          <a:prstGeom prst="rect">
            <a:avLst/>
          </a:prstGeom>
        </p:spPr>
        <p:txBody>
          <a:bodyPr vert="horz" lIns="68580" tIns="34290" rIns="68580" bIns="34290" rtlCol="0">
            <a:noAutofit/>
          </a:bodyPr>
          <a:lstStyle>
            <a:lvl1pPr marL="0" indent="0" algn="ctr" defTabSz="914400" rtl="0" eaLnBrk="1" latinLnBrk="0" hangingPunct="1">
              <a:lnSpc>
                <a:spcPct val="120000"/>
              </a:lnSpc>
              <a:spcBef>
                <a:spcPts val="1000"/>
              </a:spcBef>
              <a:buClr>
                <a:schemeClr val="tx1"/>
              </a:buClr>
              <a:buFont typeface="Arial" panose="020B0604020202020204" pitchFamily="34" charset="0"/>
              <a:buNone/>
              <a:defRPr sz="2200" kern="1200" cap="all" baseline="0">
                <a:solidFill>
                  <a:schemeClr val="bg1">
                    <a:lumMod val="50000"/>
                  </a:schemeClr>
                </a:solidFill>
                <a:effectLst/>
                <a:latin typeface="+mn-lt"/>
                <a:ea typeface="+mn-ea"/>
                <a:cs typeface="+mn-cs"/>
              </a:defRPr>
            </a:lvl1pPr>
            <a:lvl2pPr marL="457200" indent="0" algn="ctr" defTabSz="914400" rtl="0" eaLnBrk="1" latinLnBrk="0" hangingPunct="1">
              <a:lnSpc>
                <a:spcPct val="120000"/>
              </a:lnSpc>
              <a:spcBef>
                <a:spcPts val="500"/>
              </a:spcBef>
              <a:buClr>
                <a:schemeClr val="tx1"/>
              </a:buClr>
              <a:buFont typeface="Arial" panose="020B0604020202020204" pitchFamily="34" charset="0"/>
              <a:buNone/>
              <a:defRPr sz="2000" kern="1200" cap="all" baseline="0">
                <a:solidFill>
                  <a:schemeClr val="tx1"/>
                </a:solidFill>
                <a:effectLst/>
                <a:latin typeface="+mn-lt"/>
                <a:ea typeface="+mn-ea"/>
                <a:cs typeface="+mn-cs"/>
              </a:defRPr>
            </a:lvl2pPr>
            <a:lvl3pPr marL="914400" indent="0" algn="ctr" defTabSz="914400" rtl="0" eaLnBrk="1" latinLnBrk="0" hangingPunct="1">
              <a:lnSpc>
                <a:spcPct val="120000"/>
              </a:lnSpc>
              <a:spcBef>
                <a:spcPts val="500"/>
              </a:spcBef>
              <a:buClr>
                <a:schemeClr val="tx1"/>
              </a:buClr>
              <a:buFont typeface="Arial" panose="020B0604020202020204" pitchFamily="34" charset="0"/>
              <a:buNone/>
              <a:defRPr sz="1800" kern="1200" cap="all" baseline="0">
                <a:solidFill>
                  <a:schemeClr val="tx1"/>
                </a:solidFill>
                <a:effectLst/>
                <a:latin typeface="+mn-lt"/>
                <a:ea typeface="+mn-ea"/>
                <a:cs typeface="+mn-cs"/>
              </a:defRPr>
            </a:lvl3pPr>
            <a:lvl4pPr marL="1371600" indent="0" algn="ctr" defTabSz="914400" rtl="0" eaLnBrk="1" latinLnBrk="0" hangingPunct="1">
              <a:lnSpc>
                <a:spcPct val="120000"/>
              </a:lnSpc>
              <a:spcBef>
                <a:spcPts val="500"/>
              </a:spcBef>
              <a:buClr>
                <a:schemeClr val="tx1"/>
              </a:buClr>
              <a:buFont typeface="Arial" panose="020B0604020202020204" pitchFamily="34" charset="0"/>
              <a:buNone/>
              <a:defRPr sz="1600" kern="1200" cap="all" baseline="0">
                <a:solidFill>
                  <a:schemeClr val="tx1"/>
                </a:solidFill>
                <a:effectLst/>
                <a:latin typeface="+mn-lt"/>
                <a:ea typeface="+mn-ea"/>
                <a:cs typeface="+mn-cs"/>
              </a:defRPr>
            </a:lvl4pPr>
            <a:lvl5pPr marL="1828800" indent="0" algn="ctr" defTabSz="914400" rtl="0" eaLnBrk="1" latinLnBrk="0" hangingPunct="1">
              <a:lnSpc>
                <a:spcPct val="120000"/>
              </a:lnSpc>
              <a:spcBef>
                <a:spcPts val="500"/>
              </a:spcBef>
              <a:buClr>
                <a:schemeClr val="tx1"/>
              </a:buClr>
              <a:buFont typeface="Arial" panose="020B0604020202020204" pitchFamily="34" charset="0"/>
              <a:buNone/>
              <a:defRPr sz="1600" kern="1200" cap="all" baseline="0">
                <a:solidFill>
                  <a:schemeClr val="tx1"/>
                </a:solidFill>
                <a:effectLst/>
                <a:latin typeface="+mn-lt"/>
                <a:ea typeface="+mn-ea"/>
                <a:cs typeface="+mn-cs"/>
              </a:defRPr>
            </a:lvl5pPr>
            <a:lvl6pPr marL="2286000" indent="0" algn="ctr" defTabSz="914400" rtl="0" eaLnBrk="1" latinLnBrk="0" hangingPunct="1">
              <a:lnSpc>
                <a:spcPct val="120000"/>
              </a:lnSpc>
              <a:spcBef>
                <a:spcPts val="500"/>
              </a:spcBef>
              <a:buClr>
                <a:schemeClr val="tx1"/>
              </a:buClr>
              <a:buFont typeface="Arial" panose="020B0604020202020204" pitchFamily="34" charset="0"/>
              <a:buNone/>
              <a:defRPr sz="1600" kern="1200" cap="all" baseline="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tx1"/>
              </a:buClr>
              <a:buFont typeface="Arial" panose="020B0604020202020204" pitchFamily="34" charset="0"/>
              <a:buNone/>
              <a:defRPr sz="1600" kern="1200" cap="all" baseline="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tx1"/>
              </a:buClr>
              <a:buFont typeface="Arial" panose="020B0604020202020204" pitchFamily="34" charset="0"/>
              <a:buNone/>
              <a:defRPr sz="1600" kern="1200" cap="all"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tx1"/>
              </a:buClr>
              <a:buFont typeface="Arial" panose="020B0604020202020204" pitchFamily="34" charset="0"/>
              <a:buNone/>
              <a:defRPr sz="1600" kern="1200" cap="all" baseline="0">
                <a:solidFill>
                  <a:schemeClr val="tx1"/>
                </a:solidFill>
                <a:effectLst/>
                <a:latin typeface="+mn-lt"/>
                <a:ea typeface="+mn-ea"/>
                <a:cs typeface="+mn-cs"/>
              </a:defRPr>
            </a:lvl9pPr>
          </a:lstStyle>
          <a:p>
            <a:pPr algn="l">
              <a:lnSpc>
                <a:spcPct val="100000"/>
              </a:lnSpc>
              <a:spcBef>
                <a:spcPts val="0"/>
              </a:spcBef>
            </a:pPr>
            <a:r>
              <a:rPr lang="it-IT" sz="1600" i="1" cap="none" dirty="0">
                <a:solidFill>
                  <a:schemeClr val="tx1"/>
                </a:solidFill>
              </a:rPr>
              <a:t>Dott. Giuseppe Buscema </a:t>
            </a:r>
          </a:p>
          <a:p>
            <a:pPr algn="l">
              <a:lnSpc>
                <a:spcPct val="100000"/>
              </a:lnSpc>
              <a:spcBef>
                <a:spcPts val="0"/>
              </a:spcBef>
            </a:pPr>
            <a:r>
              <a:rPr lang="it-IT" sz="1300" i="1" cap="none" dirty="0">
                <a:solidFill>
                  <a:schemeClr val="tx1"/>
                </a:solidFill>
              </a:rPr>
              <a:t>Consulente del lavoro, Commercialista, Revisore legale</a:t>
            </a:r>
          </a:p>
          <a:p>
            <a:pPr algn="l">
              <a:lnSpc>
                <a:spcPct val="100000"/>
              </a:lnSpc>
              <a:spcBef>
                <a:spcPts val="0"/>
              </a:spcBef>
            </a:pPr>
            <a:r>
              <a:rPr lang="it-IT" sz="1300" i="1" cap="none" dirty="0">
                <a:solidFill>
                  <a:schemeClr val="tx1"/>
                </a:solidFill>
              </a:rPr>
              <a:t>Componente Centro Studi Il Lavoro continua</a:t>
            </a:r>
          </a:p>
        </p:txBody>
      </p:sp>
      <p:sp>
        <p:nvSpPr>
          <p:cNvPr id="5" name="CasellaDiTesto 4">
            <a:extLst>
              <a:ext uri="{FF2B5EF4-FFF2-40B4-BE49-F238E27FC236}">
                <a16:creationId xmlns:a16="http://schemas.microsoft.com/office/drawing/2014/main" id="{DCA313F5-AEA2-7984-21EE-FC1970D81578}"/>
              </a:ext>
            </a:extLst>
          </p:cNvPr>
          <p:cNvSpPr txBox="1"/>
          <p:nvPr/>
        </p:nvSpPr>
        <p:spPr>
          <a:xfrm>
            <a:off x="5513155" y="5140981"/>
            <a:ext cx="2693585" cy="323165"/>
          </a:xfrm>
          <a:prstGeom prst="rect">
            <a:avLst/>
          </a:prstGeom>
          <a:noFill/>
        </p:spPr>
        <p:txBody>
          <a:bodyPr wrap="square" rtlCol="0">
            <a:spAutoFit/>
          </a:bodyPr>
          <a:lstStyle/>
          <a:p>
            <a:pPr algn="r"/>
            <a:r>
              <a:rPr lang="it-IT" sz="1500" dirty="0"/>
              <a:t>16 ottobre 2025</a:t>
            </a:r>
          </a:p>
        </p:txBody>
      </p:sp>
      <p:sp>
        <p:nvSpPr>
          <p:cNvPr id="7" name="Titolo 1">
            <a:extLst>
              <a:ext uri="{FF2B5EF4-FFF2-40B4-BE49-F238E27FC236}">
                <a16:creationId xmlns:a16="http://schemas.microsoft.com/office/drawing/2014/main" id="{46D006AD-AF78-0176-0382-22F39F914BF3}"/>
              </a:ext>
            </a:extLst>
          </p:cNvPr>
          <p:cNvSpPr txBox="1">
            <a:spLocks/>
          </p:cNvSpPr>
          <p:nvPr/>
        </p:nvSpPr>
        <p:spPr>
          <a:xfrm>
            <a:off x="729341" y="2795063"/>
            <a:ext cx="7477399" cy="1530376"/>
          </a:xfrm>
          <a:prstGeom prst="rect">
            <a:avLst/>
          </a:prstGeom>
          <a:noFill/>
        </p:spPr>
        <p:txBody>
          <a:bodyPr vert="horz" lIns="0" tIns="0" rIns="0" bIns="0" rtlCol="0" anchor="ctr" anchorCtr="0">
            <a:normAutofit/>
          </a:bodyPr>
          <a:lstStyle>
            <a:lvl1pPr algn="l" defTabSz="685800" rtl="0" eaLnBrk="1" latinLnBrk="0" hangingPunct="1">
              <a:lnSpc>
                <a:spcPct val="90000"/>
              </a:lnSpc>
              <a:spcBef>
                <a:spcPct val="0"/>
              </a:spcBef>
              <a:buNone/>
              <a:defRPr sz="3000" b="1" kern="1200">
                <a:solidFill>
                  <a:srgbClr val="00953B"/>
                </a:solidFill>
                <a:latin typeface="+mn-lt"/>
                <a:ea typeface="+mj-ea"/>
                <a:cs typeface="+mj-cs"/>
              </a:defRPr>
            </a:lvl1pPr>
          </a:lstStyle>
          <a:p>
            <a:r>
              <a:rPr lang="it-IT" i="1" dirty="0"/>
              <a:t>La disciplina dopo le </a:t>
            </a:r>
            <a:r>
              <a:rPr lang="it-IT" i="1"/>
              <a:t>novità normative</a:t>
            </a:r>
            <a:endParaRPr lang="it-IT" i="1" dirty="0"/>
          </a:p>
        </p:txBody>
      </p:sp>
    </p:spTree>
    <p:extLst>
      <p:ext uri="{BB962C8B-B14F-4D97-AF65-F5344CB8AC3E}">
        <p14:creationId xmlns:p14="http://schemas.microsoft.com/office/powerpoint/2010/main" val="11495972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5F04C5-CBD7-3271-4833-EE6A86620C67}"/>
            </a:ext>
          </a:extLst>
        </p:cNvPr>
        <p:cNvGrpSpPr/>
        <p:nvPr/>
      </p:nvGrpSpPr>
      <p:grpSpPr>
        <a:xfrm>
          <a:off x="0" y="0"/>
          <a:ext cx="0" cy="0"/>
          <a:chOff x="0" y="0"/>
          <a:chExt cx="0" cy="0"/>
        </a:xfrm>
      </p:grpSpPr>
      <p:sp>
        <p:nvSpPr>
          <p:cNvPr id="4" name="Titolo 3">
            <a:extLst>
              <a:ext uri="{FF2B5EF4-FFF2-40B4-BE49-F238E27FC236}">
                <a16:creationId xmlns:a16="http://schemas.microsoft.com/office/drawing/2014/main" id="{40183BA0-B8A1-7F3B-EE7D-F47C9D325DDB}"/>
              </a:ext>
            </a:extLst>
          </p:cNvPr>
          <p:cNvSpPr>
            <a:spLocks noGrp="1"/>
          </p:cNvSpPr>
          <p:nvPr>
            <p:ph type="title"/>
          </p:nvPr>
        </p:nvSpPr>
        <p:spPr/>
        <p:txBody>
          <a:bodyPr>
            <a:normAutofit/>
          </a:bodyPr>
          <a:lstStyle/>
          <a:p>
            <a:r>
              <a:rPr lang="it-IT" sz="3200" kern="0" dirty="0">
                <a:latin typeface="Calibri" panose="020F0502020204030204" pitchFamily="34" charset="0"/>
                <a:cs typeface="Calibri" panose="020F0502020204030204" pitchFamily="34" charset="0"/>
              </a:rPr>
              <a:t>Contratto a tempo determinato</a:t>
            </a:r>
            <a:endParaRPr lang="it-IT" sz="3200" dirty="0">
              <a:latin typeface="Calibri" panose="020F0502020204030204" pitchFamily="34" charset="0"/>
              <a:cs typeface="Calibri" panose="020F0502020204030204" pitchFamily="34" charset="0"/>
            </a:endParaRPr>
          </a:p>
        </p:txBody>
      </p:sp>
      <p:sp>
        <p:nvSpPr>
          <p:cNvPr id="5" name="Segnaposto testo 4">
            <a:extLst>
              <a:ext uri="{FF2B5EF4-FFF2-40B4-BE49-F238E27FC236}">
                <a16:creationId xmlns:a16="http://schemas.microsoft.com/office/drawing/2014/main" id="{EE35F113-7014-4B29-1FE0-1F3DEE2B9A42}"/>
              </a:ext>
            </a:extLst>
          </p:cNvPr>
          <p:cNvSpPr>
            <a:spLocks noGrp="1"/>
          </p:cNvSpPr>
          <p:nvPr>
            <p:ph type="body" sz="quarter" idx="4294967295"/>
          </p:nvPr>
        </p:nvSpPr>
        <p:spPr>
          <a:xfrm>
            <a:off x="0" y="1139825"/>
            <a:ext cx="7886700" cy="768350"/>
          </a:xfrm>
        </p:spPr>
        <p:txBody>
          <a:bodyPr/>
          <a:lstStyle/>
          <a:p>
            <a:r>
              <a:rPr lang="it-IT" sz="2800" dirty="0"/>
              <a:t>Periodo di prova</a:t>
            </a:r>
          </a:p>
        </p:txBody>
      </p:sp>
      <p:sp>
        <p:nvSpPr>
          <p:cNvPr id="3" name="Segnaposto testo 2">
            <a:extLst>
              <a:ext uri="{FF2B5EF4-FFF2-40B4-BE49-F238E27FC236}">
                <a16:creationId xmlns:a16="http://schemas.microsoft.com/office/drawing/2014/main" id="{A1361307-0415-0871-164C-B70D5CF447D4}"/>
              </a:ext>
            </a:extLst>
          </p:cNvPr>
          <p:cNvSpPr>
            <a:spLocks noGrp="1"/>
          </p:cNvSpPr>
          <p:nvPr>
            <p:ph sz="quarter" idx="13"/>
          </p:nvPr>
        </p:nvSpPr>
        <p:spPr>
          <a:xfrm>
            <a:off x="628650" y="1697310"/>
            <a:ext cx="7772870" cy="3424107"/>
          </a:xfrm>
        </p:spPr>
        <p:txBody>
          <a:bodyPr>
            <a:normAutofit/>
          </a:bodyPr>
          <a:lstStyle/>
          <a:p>
            <a:r>
              <a:rPr lang="it-IT" b="1" dirty="0"/>
              <a:t>Articolo 13 Legge 203/2024 </a:t>
            </a:r>
          </a:p>
          <a:p>
            <a:pPr marL="565311" lvl="1" indent="-257175" algn="just">
              <a:buClr>
                <a:schemeClr val="tx1"/>
              </a:buClr>
              <a:buSzPct val="100000"/>
              <a:buFont typeface="Wingdings" charset="2"/>
              <a:buChar char="ü"/>
            </a:pPr>
            <a:r>
              <a:rPr lang="it-IT" sz="1600" i="1" dirty="0">
                <a:effectLst/>
                <a:ea typeface="Times New Roman" panose="02020603050405020304" pitchFamily="18" charset="0"/>
                <a:cs typeface="Calibri" panose="020F0502020204030204" pitchFamily="34" charset="0"/>
              </a:rPr>
              <a:t>1. </a:t>
            </a:r>
            <a:r>
              <a:rPr lang="it-IT" sz="1600" i="1" dirty="0">
                <a:effectLst/>
                <a:ea typeface="Times New Roman" panose="02020603050405020304" pitchFamily="18" charset="0"/>
              </a:rPr>
              <a:t>All'articolo 7, comma 2, del decreto legislativo 27 giugno 2022, n. 104, dopo il primo periodo sono inseriti i seguenti:</a:t>
            </a:r>
            <a:r>
              <a:rPr lang="it-IT" sz="1600" i="1" dirty="0">
                <a:ea typeface="Times New Roman" panose="02020603050405020304" pitchFamily="18" charset="0"/>
              </a:rPr>
              <a:t> </a:t>
            </a:r>
          </a:p>
          <a:p>
            <a:pPr marL="585788" lvl="1" indent="0" algn="just">
              <a:buClr>
                <a:schemeClr val="tx1"/>
              </a:buClr>
              <a:buSzPct val="100000"/>
              <a:buNone/>
            </a:pPr>
            <a:r>
              <a:rPr lang="it-IT" sz="1600" i="1" dirty="0">
                <a:effectLst/>
                <a:ea typeface="Times New Roman" panose="02020603050405020304" pitchFamily="18" charset="0"/>
              </a:rPr>
              <a:t>«Fatte salve le disposizioni più favorevoli della contrattazione collettiva, la durata del periodo di prova è stabilita in un giorno di effettiva prestazione per ogni quindici giorni di calendario a partire dalla data di inizio del rapporto di lavoro. In ogni caso la durata del periodo di prova non può essere inferiore a</a:t>
            </a:r>
            <a:r>
              <a:rPr lang="it-IT" sz="1600" i="1" dirty="0">
                <a:ea typeface="Times New Roman" panose="02020603050405020304" pitchFamily="18" charset="0"/>
              </a:rPr>
              <a:t> </a:t>
            </a:r>
            <a:r>
              <a:rPr lang="it-IT" sz="1600" i="1" dirty="0">
                <a:effectLst/>
                <a:ea typeface="Times New Roman" panose="02020603050405020304" pitchFamily="18" charset="0"/>
              </a:rPr>
              <a:t>due giorni né superiore a quindici giorni, per i rapporti di lavoro aventi durata non superiore a sei mesi,</a:t>
            </a:r>
            <a:r>
              <a:rPr lang="it-IT" sz="1600" i="1" dirty="0">
                <a:ea typeface="Times New Roman" panose="02020603050405020304" pitchFamily="18" charset="0"/>
              </a:rPr>
              <a:t> </a:t>
            </a:r>
            <a:r>
              <a:rPr lang="it-IT" sz="1600" i="1" kern="0" dirty="0">
                <a:effectLst/>
                <a:ea typeface="Times New Roman" panose="02020603050405020304" pitchFamily="18" charset="0"/>
                <a:cs typeface="Times New Roman" panose="02020603050405020304" pitchFamily="18" charset="0"/>
              </a:rPr>
              <a:t>e a trenta giorni, per quelli aventi durata superiore a sei mesi e inferiore a dodici mesi».</a:t>
            </a:r>
            <a:endParaRPr lang="it-IT" sz="1600" i="1" dirty="0">
              <a:cs typeface="Calibri" panose="020F0502020204030204" pitchFamily="34" charset="0"/>
            </a:endParaRPr>
          </a:p>
        </p:txBody>
      </p:sp>
      <p:sp>
        <p:nvSpPr>
          <p:cNvPr id="11" name="Segnaposto numero diapositiva 3">
            <a:extLst>
              <a:ext uri="{FF2B5EF4-FFF2-40B4-BE49-F238E27FC236}">
                <a16:creationId xmlns:a16="http://schemas.microsoft.com/office/drawing/2014/main" id="{349A9A2F-06DD-7723-BBCE-073342A004C2}"/>
              </a:ext>
            </a:extLst>
          </p:cNvPr>
          <p:cNvSpPr>
            <a:spLocks noGrp="1"/>
          </p:cNvSpPr>
          <p:nvPr>
            <p:ph type="sldNum" sz="quarter" idx="12"/>
          </p:nvPr>
        </p:nvSpPr>
        <p:spPr/>
        <p:txBody>
          <a:bodyPr/>
          <a:lstStyle/>
          <a:p>
            <a:fld id="{A9319F9E-F2D9-FB4E-80B1-3EC196E3728B}" type="slidenum">
              <a:rPr lang="it-IT" smtClean="0"/>
              <a:pPr/>
              <a:t>10</a:t>
            </a:fld>
            <a:endParaRPr lang="it-IT" dirty="0"/>
          </a:p>
        </p:txBody>
      </p:sp>
      <p:sp>
        <p:nvSpPr>
          <p:cNvPr id="2" name="Segnaposto testo 9">
            <a:extLst>
              <a:ext uri="{FF2B5EF4-FFF2-40B4-BE49-F238E27FC236}">
                <a16:creationId xmlns:a16="http://schemas.microsoft.com/office/drawing/2014/main" id="{2E1B5AD7-219F-DF6B-3514-57A596B48916}"/>
              </a:ext>
            </a:extLst>
          </p:cNvPr>
          <p:cNvSpPr txBox="1">
            <a:spLocks/>
          </p:cNvSpPr>
          <p:nvPr/>
        </p:nvSpPr>
        <p:spPr>
          <a:xfrm>
            <a:off x="651040" y="1231503"/>
            <a:ext cx="7772870" cy="3424107"/>
          </a:xfrm>
          <a:prstGeom prst="rect">
            <a:avLst/>
          </a:prstGeom>
        </p:spPr>
        <p:txBody>
          <a:bodyPr vert="horz" lIns="0" tIns="0" rIns="0" bIns="0" rtlCol="0" anchor="t" anchorCtr="0">
            <a:normAutofit/>
          </a:bodyPr>
          <a:lstStyle>
            <a:lvl1pPr marL="171450" indent="-171450" algn="l" defTabSz="685800" rtl="0" eaLnBrk="1" latinLnBrk="0" hangingPunct="1">
              <a:lnSpc>
                <a:spcPct val="100000"/>
              </a:lnSpc>
              <a:spcBef>
                <a:spcPts val="750"/>
              </a:spcBef>
              <a:buClr>
                <a:srgbClr val="00953B"/>
              </a:buClr>
              <a:buSzPct val="60000"/>
              <a:buFont typeface="Wingdings" pitchFamily="2" charset="2"/>
              <a:buChar char="§"/>
              <a:defRPr sz="18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endParaRPr lang="it-IT" dirty="0"/>
          </a:p>
          <a:p>
            <a:pPr marL="0" indent="0">
              <a:buNone/>
            </a:pPr>
            <a:endParaRPr lang="it-IT" dirty="0"/>
          </a:p>
        </p:txBody>
      </p:sp>
      <p:sp>
        <p:nvSpPr>
          <p:cNvPr id="6" name="Ovale 5">
            <a:extLst>
              <a:ext uri="{FF2B5EF4-FFF2-40B4-BE49-F238E27FC236}">
                <a16:creationId xmlns:a16="http://schemas.microsoft.com/office/drawing/2014/main" id="{F8C6E23B-CE61-FE1C-C96D-3377FDC8D65D}"/>
              </a:ext>
            </a:extLst>
          </p:cNvPr>
          <p:cNvSpPr/>
          <p:nvPr/>
        </p:nvSpPr>
        <p:spPr>
          <a:xfrm>
            <a:off x="6727841" y="386346"/>
            <a:ext cx="1673679" cy="55552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rgbClr val="FF0000"/>
                </a:solidFill>
              </a:rPr>
              <a:t>Novità</a:t>
            </a:r>
          </a:p>
          <a:p>
            <a:pPr algn="ctr"/>
            <a:r>
              <a:rPr lang="it-IT" dirty="0">
                <a:solidFill>
                  <a:srgbClr val="FF0000"/>
                </a:solidFill>
              </a:rPr>
              <a:t>L. 203/2024</a:t>
            </a:r>
          </a:p>
        </p:txBody>
      </p:sp>
    </p:spTree>
    <p:extLst>
      <p:ext uri="{BB962C8B-B14F-4D97-AF65-F5344CB8AC3E}">
        <p14:creationId xmlns:p14="http://schemas.microsoft.com/office/powerpoint/2010/main" val="37388023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284595-2507-EA22-7F25-599F0B369538}"/>
            </a:ext>
          </a:extLst>
        </p:cNvPr>
        <p:cNvGrpSpPr/>
        <p:nvPr/>
      </p:nvGrpSpPr>
      <p:grpSpPr>
        <a:xfrm>
          <a:off x="0" y="0"/>
          <a:ext cx="0" cy="0"/>
          <a:chOff x="0" y="0"/>
          <a:chExt cx="0" cy="0"/>
        </a:xfrm>
      </p:grpSpPr>
      <p:sp>
        <p:nvSpPr>
          <p:cNvPr id="4" name="Titolo 3">
            <a:extLst>
              <a:ext uri="{FF2B5EF4-FFF2-40B4-BE49-F238E27FC236}">
                <a16:creationId xmlns:a16="http://schemas.microsoft.com/office/drawing/2014/main" id="{4B9FB17A-AE85-3698-5694-558DBD588EC4}"/>
              </a:ext>
            </a:extLst>
          </p:cNvPr>
          <p:cNvSpPr>
            <a:spLocks noGrp="1"/>
          </p:cNvSpPr>
          <p:nvPr>
            <p:ph type="title"/>
          </p:nvPr>
        </p:nvSpPr>
        <p:spPr/>
        <p:txBody>
          <a:bodyPr>
            <a:normAutofit/>
          </a:bodyPr>
          <a:lstStyle/>
          <a:p>
            <a:r>
              <a:rPr lang="it-IT" sz="3200" kern="0" dirty="0">
                <a:latin typeface="Calibri" panose="020F0502020204030204" pitchFamily="34" charset="0"/>
                <a:cs typeface="Calibri" panose="020F0502020204030204" pitchFamily="34" charset="0"/>
              </a:rPr>
              <a:t>Contratto a tempo determinato</a:t>
            </a:r>
            <a:endParaRPr lang="it-IT" sz="3200" dirty="0">
              <a:latin typeface="Calibri" panose="020F0502020204030204" pitchFamily="34" charset="0"/>
              <a:cs typeface="Calibri" panose="020F0502020204030204" pitchFamily="34" charset="0"/>
            </a:endParaRPr>
          </a:p>
        </p:txBody>
      </p:sp>
      <p:sp>
        <p:nvSpPr>
          <p:cNvPr id="5" name="Segnaposto testo 4">
            <a:extLst>
              <a:ext uri="{FF2B5EF4-FFF2-40B4-BE49-F238E27FC236}">
                <a16:creationId xmlns:a16="http://schemas.microsoft.com/office/drawing/2014/main" id="{D52A6E21-0844-2B18-26D7-180114ADC50F}"/>
              </a:ext>
            </a:extLst>
          </p:cNvPr>
          <p:cNvSpPr>
            <a:spLocks noGrp="1"/>
          </p:cNvSpPr>
          <p:nvPr>
            <p:ph type="body" sz="quarter" idx="4294967295"/>
          </p:nvPr>
        </p:nvSpPr>
        <p:spPr>
          <a:xfrm>
            <a:off x="0" y="1139825"/>
            <a:ext cx="7886700" cy="768350"/>
          </a:xfrm>
        </p:spPr>
        <p:txBody>
          <a:bodyPr/>
          <a:lstStyle/>
          <a:p>
            <a:r>
              <a:rPr lang="it-IT" sz="2800" dirty="0"/>
              <a:t>Periodo di prova</a:t>
            </a:r>
          </a:p>
        </p:txBody>
      </p:sp>
      <p:sp>
        <p:nvSpPr>
          <p:cNvPr id="3" name="Segnaposto testo 2">
            <a:extLst>
              <a:ext uri="{FF2B5EF4-FFF2-40B4-BE49-F238E27FC236}">
                <a16:creationId xmlns:a16="http://schemas.microsoft.com/office/drawing/2014/main" id="{B368C2DF-62D8-4395-8A42-44F07AC2E47D}"/>
              </a:ext>
            </a:extLst>
          </p:cNvPr>
          <p:cNvSpPr>
            <a:spLocks noGrp="1"/>
          </p:cNvSpPr>
          <p:nvPr>
            <p:ph sz="quarter" idx="13"/>
          </p:nvPr>
        </p:nvSpPr>
        <p:spPr>
          <a:xfrm>
            <a:off x="628650" y="1697310"/>
            <a:ext cx="7772870" cy="3424107"/>
          </a:xfrm>
        </p:spPr>
        <p:txBody>
          <a:bodyPr>
            <a:normAutofit/>
          </a:bodyPr>
          <a:lstStyle/>
          <a:p>
            <a:r>
              <a:rPr lang="it-IT" b="1" dirty="0"/>
              <a:t>Articolo 7 D. lgs. 104/2022  </a:t>
            </a:r>
          </a:p>
          <a:p>
            <a:pPr marL="565150" lvl="1" indent="-257175" algn="just">
              <a:buClr>
                <a:schemeClr val="tx1"/>
              </a:buClr>
              <a:buSzPct val="100000"/>
              <a:buFont typeface="Wingdings" charset="2"/>
              <a:buChar char="ü"/>
            </a:pPr>
            <a:r>
              <a:rPr lang="it-IT" sz="1600" i="1" dirty="0">
                <a:effectLst/>
                <a:latin typeface="Calibri" panose="020F0502020204030204" pitchFamily="34" charset="0"/>
                <a:ea typeface="Times New Roman" panose="02020603050405020304" pitchFamily="18" charset="0"/>
                <a:cs typeface="Calibri" panose="020F0502020204030204" pitchFamily="34" charset="0"/>
              </a:rPr>
              <a:t>2. Nel rapporto di lavoro a tempo determinato, il periodo di prova è stabilito in misura proporzionale alla durata del contratto e alle mansioni da svolgere in relazione alla natura dell'impiego. In caso di rinnovo di un contratto di lavoro per lo svolgimento delle stesse mansioni, il rapporto di lavoro non può essere soggetto ad un nuovo periodo di prova. </a:t>
            </a:r>
            <a:r>
              <a:rPr lang="it-IT" sz="1600" b="1" i="1" dirty="0">
                <a:effectLst/>
                <a:latin typeface="Calibri" panose="020F0502020204030204" pitchFamily="34" charset="0"/>
                <a:ea typeface="Times New Roman" panose="02020603050405020304" pitchFamily="18" charset="0"/>
                <a:cs typeface="Calibri" panose="020F0502020204030204" pitchFamily="34" charset="0"/>
              </a:rPr>
              <a:t>Fatte salve le disposizioni più favorevoli della contrattazione collettiva, la durata del periodo di prova è stabilita in 1 giorno </a:t>
            </a:r>
            <a:r>
              <a:rPr lang="it-IT" sz="1600" b="1" i="1" u="sng" dirty="0">
                <a:effectLst/>
                <a:latin typeface="Calibri" panose="020F0502020204030204" pitchFamily="34" charset="0"/>
                <a:ea typeface="Times New Roman" panose="02020603050405020304" pitchFamily="18" charset="0"/>
                <a:cs typeface="Calibri" panose="020F0502020204030204" pitchFamily="34" charset="0"/>
              </a:rPr>
              <a:t>di effettiva prestazione</a:t>
            </a:r>
            <a:r>
              <a:rPr lang="it-IT" sz="1600" b="1" i="1" dirty="0">
                <a:effectLst/>
                <a:latin typeface="Calibri" panose="020F0502020204030204" pitchFamily="34" charset="0"/>
                <a:ea typeface="Times New Roman" panose="02020603050405020304" pitchFamily="18" charset="0"/>
                <a:cs typeface="Calibri" panose="020F0502020204030204" pitchFamily="34" charset="0"/>
              </a:rPr>
              <a:t> per ogni 15 giorni di </a:t>
            </a:r>
            <a:r>
              <a:rPr lang="it-IT" sz="1600" b="1" i="1" u="sng" dirty="0">
                <a:effectLst/>
                <a:latin typeface="Calibri" panose="020F0502020204030204" pitchFamily="34" charset="0"/>
                <a:ea typeface="Times New Roman" panose="02020603050405020304" pitchFamily="18" charset="0"/>
                <a:cs typeface="Calibri" panose="020F0502020204030204" pitchFamily="34" charset="0"/>
              </a:rPr>
              <a:t>calendario</a:t>
            </a:r>
            <a:r>
              <a:rPr lang="it-IT" sz="1600" b="1" i="1" dirty="0">
                <a:effectLst/>
                <a:latin typeface="Calibri" panose="020F0502020204030204" pitchFamily="34" charset="0"/>
                <a:ea typeface="Times New Roman" panose="02020603050405020304" pitchFamily="18" charset="0"/>
                <a:cs typeface="Calibri" panose="020F0502020204030204" pitchFamily="34" charset="0"/>
              </a:rPr>
              <a:t> a partire dalla data di inizio del rapporto di lavoro. In ogni caso la durata del periodo di prova non può essere inferiore a 2 giorni né superiore a 15 giorni, per i rapporti di lavoro aventi durata non superiore a 6 mesi, e a 30 giorni, per quelli aventi durata superiore a 6 mesi e inferiore a 12 mesi.</a:t>
            </a:r>
          </a:p>
          <a:p>
            <a:pPr marL="565311" lvl="1" indent="-257175" algn="just">
              <a:buClr>
                <a:schemeClr val="tx1"/>
              </a:buClr>
              <a:buSzPct val="100000"/>
              <a:buFont typeface="Wingdings" charset="2"/>
              <a:buChar char="ü"/>
            </a:pPr>
            <a:r>
              <a:rPr lang="it-IT" sz="1600" i="1" dirty="0">
                <a:effectLst/>
                <a:latin typeface="Calibri" panose="020F0502020204030204" pitchFamily="34" charset="0"/>
                <a:ea typeface="Times New Roman" panose="02020603050405020304" pitchFamily="18" charset="0"/>
                <a:cs typeface="Calibri" panose="020F0502020204030204" pitchFamily="34" charset="0"/>
              </a:rPr>
              <a:t>3. In caso di sopravvenienza di eventi, quali malattia, infortunio, congedo di maternità o paternità obbligatori, il periodo di prova è prolungato in misura corrispondente alla durata dell'assenza.</a:t>
            </a:r>
          </a:p>
          <a:p>
            <a:pPr marL="565311" lvl="1" indent="-257175" algn="just">
              <a:buClr>
                <a:schemeClr val="tx1"/>
              </a:buClr>
              <a:buSzPct val="100000"/>
              <a:buFont typeface="Wingdings" charset="2"/>
              <a:buChar char="ü"/>
            </a:pPr>
            <a:endParaRPr lang="it-IT" i="1" dirty="0">
              <a:cs typeface="Calibri" panose="020F0502020204030204" pitchFamily="34" charset="0"/>
            </a:endParaRPr>
          </a:p>
        </p:txBody>
      </p:sp>
      <p:sp>
        <p:nvSpPr>
          <p:cNvPr id="11" name="Segnaposto numero diapositiva 3">
            <a:extLst>
              <a:ext uri="{FF2B5EF4-FFF2-40B4-BE49-F238E27FC236}">
                <a16:creationId xmlns:a16="http://schemas.microsoft.com/office/drawing/2014/main" id="{E142A2B5-A47A-3F46-B740-9798440A8F2D}"/>
              </a:ext>
            </a:extLst>
          </p:cNvPr>
          <p:cNvSpPr>
            <a:spLocks noGrp="1"/>
          </p:cNvSpPr>
          <p:nvPr>
            <p:ph type="sldNum" sz="quarter" idx="12"/>
          </p:nvPr>
        </p:nvSpPr>
        <p:spPr/>
        <p:txBody>
          <a:bodyPr/>
          <a:lstStyle/>
          <a:p>
            <a:fld id="{A9319F9E-F2D9-FB4E-80B1-3EC196E3728B}" type="slidenum">
              <a:rPr lang="it-IT" smtClean="0"/>
              <a:pPr/>
              <a:t>11</a:t>
            </a:fld>
            <a:endParaRPr lang="it-IT" dirty="0"/>
          </a:p>
        </p:txBody>
      </p:sp>
      <p:sp>
        <p:nvSpPr>
          <p:cNvPr id="2" name="Segnaposto testo 9">
            <a:extLst>
              <a:ext uri="{FF2B5EF4-FFF2-40B4-BE49-F238E27FC236}">
                <a16:creationId xmlns:a16="http://schemas.microsoft.com/office/drawing/2014/main" id="{12B2CE08-1406-2E1A-B365-B148CE63E68C}"/>
              </a:ext>
            </a:extLst>
          </p:cNvPr>
          <p:cNvSpPr txBox="1">
            <a:spLocks/>
          </p:cNvSpPr>
          <p:nvPr/>
        </p:nvSpPr>
        <p:spPr>
          <a:xfrm>
            <a:off x="651040" y="1231503"/>
            <a:ext cx="7772870" cy="3424107"/>
          </a:xfrm>
          <a:prstGeom prst="rect">
            <a:avLst/>
          </a:prstGeom>
        </p:spPr>
        <p:txBody>
          <a:bodyPr vert="horz" lIns="0" tIns="0" rIns="0" bIns="0" rtlCol="0" anchor="t" anchorCtr="0">
            <a:normAutofit/>
          </a:bodyPr>
          <a:lstStyle>
            <a:lvl1pPr marL="171450" indent="-171450" algn="l" defTabSz="685800" rtl="0" eaLnBrk="1" latinLnBrk="0" hangingPunct="1">
              <a:lnSpc>
                <a:spcPct val="100000"/>
              </a:lnSpc>
              <a:spcBef>
                <a:spcPts val="750"/>
              </a:spcBef>
              <a:buClr>
                <a:srgbClr val="00953B"/>
              </a:buClr>
              <a:buSzPct val="60000"/>
              <a:buFont typeface="Wingdings" pitchFamily="2" charset="2"/>
              <a:buChar char="§"/>
              <a:defRPr sz="18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endParaRPr lang="it-IT" dirty="0"/>
          </a:p>
          <a:p>
            <a:pPr marL="0" indent="0">
              <a:buNone/>
            </a:pPr>
            <a:endParaRPr lang="it-IT" dirty="0"/>
          </a:p>
        </p:txBody>
      </p:sp>
      <p:sp>
        <p:nvSpPr>
          <p:cNvPr id="6" name="Ovale 5">
            <a:extLst>
              <a:ext uri="{FF2B5EF4-FFF2-40B4-BE49-F238E27FC236}">
                <a16:creationId xmlns:a16="http://schemas.microsoft.com/office/drawing/2014/main" id="{A850997E-2924-D057-F737-61B96DACE999}"/>
              </a:ext>
            </a:extLst>
          </p:cNvPr>
          <p:cNvSpPr/>
          <p:nvPr/>
        </p:nvSpPr>
        <p:spPr>
          <a:xfrm>
            <a:off x="6727841" y="386346"/>
            <a:ext cx="1673679" cy="55552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rgbClr val="FF0000"/>
                </a:solidFill>
              </a:rPr>
              <a:t>Novità</a:t>
            </a:r>
          </a:p>
          <a:p>
            <a:pPr algn="ctr"/>
            <a:r>
              <a:rPr lang="it-IT" dirty="0">
                <a:solidFill>
                  <a:srgbClr val="FF0000"/>
                </a:solidFill>
              </a:rPr>
              <a:t>L. 203/2024</a:t>
            </a:r>
          </a:p>
        </p:txBody>
      </p:sp>
    </p:spTree>
    <p:extLst>
      <p:ext uri="{BB962C8B-B14F-4D97-AF65-F5344CB8AC3E}">
        <p14:creationId xmlns:p14="http://schemas.microsoft.com/office/powerpoint/2010/main" val="30749664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569FF3-ED8C-87F5-7CE4-CE744C141EE2}"/>
            </a:ext>
          </a:extLst>
        </p:cNvPr>
        <p:cNvGrpSpPr/>
        <p:nvPr/>
      </p:nvGrpSpPr>
      <p:grpSpPr>
        <a:xfrm>
          <a:off x="0" y="0"/>
          <a:ext cx="0" cy="0"/>
          <a:chOff x="0" y="0"/>
          <a:chExt cx="0" cy="0"/>
        </a:xfrm>
      </p:grpSpPr>
      <p:sp>
        <p:nvSpPr>
          <p:cNvPr id="4" name="Titolo 3">
            <a:extLst>
              <a:ext uri="{FF2B5EF4-FFF2-40B4-BE49-F238E27FC236}">
                <a16:creationId xmlns:a16="http://schemas.microsoft.com/office/drawing/2014/main" id="{F8C3FB3C-BE9E-5FEF-0FE8-F9960D54EE2E}"/>
              </a:ext>
            </a:extLst>
          </p:cNvPr>
          <p:cNvSpPr>
            <a:spLocks noGrp="1"/>
          </p:cNvSpPr>
          <p:nvPr>
            <p:ph type="title"/>
          </p:nvPr>
        </p:nvSpPr>
        <p:spPr/>
        <p:txBody>
          <a:bodyPr>
            <a:normAutofit/>
          </a:bodyPr>
          <a:lstStyle/>
          <a:p>
            <a:r>
              <a:rPr lang="it-IT" sz="3200" kern="0" dirty="0">
                <a:latin typeface="Calibri" panose="020F0502020204030204" pitchFamily="34" charset="0"/>
                <a:cs typeface="Calibri" panose="020F0502020204030204" pitchFamily="34" charset="0"/>
              </a:rPr>
              <a:t>Contratto a tempo determinato</a:t>
            </a:r>
            <a:endParaRPr lang="it-IT" sz="3200" i="1" dirty="0">
              <a:latin typeface="Calibri" panose="020F0502020204030204" pitchFamily="34" charset="0"/>
              <a:cs typeface="Calibri" panose="020F0502020204030204" pitchFamily="34" charset="0"/>
            </a:endParaRPr>
          </a:p>
        </p:txBody>
      </p:sp>
      <p:sp>
        <p:nvSpPr>
          <p:cNvPr id="5" name="Segnaposto testo 4">
            <a:extLst>
              <a:ext uri="{FF2B5EF4-FFF2-40B4-BE49-F238E27FC236}">
                <a16:creationId xmlns:a16="http://schemas.microsoft.com/office/drawing/2014/main" id="{9BF10BBB-16F9-EACA-80AB-05F29F72F026}"/>
              </a:ext>
            </a:extLst>
          </p:cNvPr>
          <p:cNvSpPr>
            <a:spLocks noGrp="1"/>
          </p:cNvSpPr>
          <p:nvPr>
            <p:ph type="body" sz="quarter" idx="4294967295"/>
          </p:nvPr>
        </p:nvSpPr>
        <p:spPr>
          <a:xfrm>
            <a:off x="0" y="1139825"/>
            <a:ext cx="7886700" cy="768350"/>
          </a:xfrm>
        </p:spPr>
        <p:txBody>
          <a:bodyPr>
            <a:normAutofit/>
          </a:bodyPr>
          <a:lstStyle/>
          <a:p>
            <a:r>
              <a:rPr lang="it-IT" sz="2800" dirty="0"/>
              <a:t>Periodo di prova e contratti collettivi</a:t>
            </a:r>
          </a:p>
        </p:txBody>
      </p:sp>
      <p:sp>
        <p:nvSpPr>
          <p:cNvPr id="3" name="Segnaposto testo 2">
            <a:extLst>
              <a:ext uri="{FF2B5EF4-FFF2-40B4-BE49-F238E27FC236}">
                <a16:creationId xmlns:a16="http://schemas.microsoft.com/office/drawing/2014/main" id="{B21B3E16-5D56-400B-84B9-3A4ED72EBCCF}"/>
              </a:ext>
            </a:extLst>
          </p:cNvPr>
          <p:cNvSpPr>
            <a:spLocks noGrp="1"/>
          </p:cNvSpPr>
          <p:nvPr>
            <p:ph sz="quarter" idx="13"/>
          </p:nvPr>
        </p:nvSpPr>
        <p:spPr>
          <a:xfrm>
            <a:off x="628650" y="1697310"/>
            <a:ext cx="7772870" cy="3424107"/>
          </a:xfrm>
        </p:spPr>
        <p:txBody>
          <a:bodyPr>
            <a:noAutofit/>
          </a:bodyPr>
          <a:lstStyle/>
          <a:p>
            <a:r>
              <a:rPr lang="it-IT" sz="1600" b="1" dirty="0">
                <a:solidFill>
                  <a:srgbClr val="000000"/>
                </a:solidFill>
              </a:rPr>
              <a:t>C</a:t>
            </a:r>
            <a:r>
              <a:rPr lang="it-IT" sz="1600" b="1" dirty="0">
                <a:solidFill>
                  <a:srgbClr val="000000"/>
                </a:solidFill>
                <a:effectLst/>
              </a:rPr>
              <a:t>irc. Ministero </a:t>
            </a:r>
            <a:r>
              <a:rPr lang="it-IT" sz="1600" b="1" dirty="0">
                <a:solidFill>
                  <a:srgbClr val="000000"/>
                </a:solidFill>
              </a:rPr>
              <a:t>del lavoro e delle politiche sociali n. 6/2025</a:t>
            </a:r>
          </a:p>
          <a:p>
            <a:pPr marL="184150" indent="0" algn="just">
              <a:buNone/>
            </a:pPr>
            <a:r>
              <a:rPr lang="it-IT" sz="1600" i="1" dirty="0">
                <a:solidFill>
                  <a:srgbClr val="000000"/>
                </a:solidFill>
              </a:rPr>
              <a:t>«[…] </a:t>
            </a:r>
            <a:r>
              <a:rPr lang="it-IT" sz="1600" i="1" dirty="0">
                <a:solidFill>
                  <a:srgbClr val="000000"/>
                </a:solidFill>
                <a:effectLst/>
              </a:rPr>
              <a:t>Il legislatore, nell’ammettere eventuali previsioni più favorevoli contenute nei contratti collettivi, non individua esplicitamente il livello della contrattazione richiesto. In proposito, si ritiene che si debba aver riguardo al </a:t>
            </a:r>
            <a:r>
              <a:rPr lang="it-IT" sz="1600" i="1" u="sng" dirty="0">
                <a:solidFill>
                  <a:srgbClr val="000000"/>
                </a:solidFill>
                <a:effectLst/>
              </a:rPr>
              <a:t>contratto collettivo</a:t>
            </a:r>
            <a:r>
              <a:rPr lang="it-IT" sz="1600" i="1" u="sng" dirty="0">
                <a:solidFill>
                  <a:srgbClr val="FB0007"/>
                </a:solidFill>
                <a:effectLst/>
              </a:rPr>
              <a:t> </a:t>
            </a:r>
            <a:r>
              <a:rPr lang="it-IT" sz="1600" i="1" u="sng" dirty="0">
                <a:solidFill>
                  <a:srgbClr val="000000"/>
                </a:solidFill>
                <a:effectLst/>
              </a:rPr>
              <a:t>applicato dal datore di lavoro</a:t>
            </a:r>
            <a:r>
              <a:rPr lang="it-IT" sz="1600" u="sng" dirty="0">
                <a:solidFill>
                  <a:srgbClr val="000000"/>
                </a:solidFill>
                <a:effectLst/>
              </a:rPr>
              <a:t>.</a:t>
            </a:r>
            <a:r>
              <a:rPr lang="it-IT" sz="1600" dirty="0">
                <a:solidFill>
                  <a:srgbClr val="000000"/>
                </a:solidFill>
                <a:effectLst/>
              </a:rPr>
              <a:t>»</a:t>
            </a:r>
          </a:p>
          <a:p>
            <a:pPr marL="184150" indent="0" algn="just">
              <a:buNone/>
            </a:pPr>
            <a:r>
              <a:rPr lang="it-IT" sz="1600" i="1" dirty="0">
                <a:solidFill>
                  <a:srgbClr val="000000"/>
                </a:solidFill>
              </a:rPr>
              <a:t>«[…] </a:t>
            </a:r>
            <a:r>
              <a:rPr lang="it-IT" sz="1600" i="1" dirty="0">
                <a:solidFill>
                  <a:srgbClr val="000000"/>
                </a:solidFill>
                <a:effectLst/>
              </a:rPr>
              <a:t>Per quanto riguarda i criteri in base ai quali valutare quali disposizioni contrattuali siano più favorevoli rispetto alla previsione normativa, occorre considerare che generalmente – in applicazione del principio del favor </a:t>
            </a:r>
            <a:r>
              <a:rPr lang="it-IT" sz="1600" i="1" dirty="0" err="1">
                <a:solidFill>
                  <a:srgbClr val="000000"/>
                </a:solidFill>
                <a:effectLst/>
              </a:rPr>
              <a:t>praestatoris</a:t>
            </a:r>
            <a:r>
              <a:rPr lang="it-IT" sz="1600" i="1" dirty="0">
                <a:solidFill>
                  <a:srgbClr val="000000"/>
                </a:solidFill>
                <a:effectLst/>
              </a:rPr>
              <a:t>, per il quale in ambito lavoristico è da preferire l’interpretazione che accorda una maggiore tutela al lavoratore – </a:t>
            </a:r>
            <a:r>
              <a:rPr lang="it-IT" sz="1600" i="1" u="sng" dirty="0">
                <a:solidFill>
                  <a:srgbClr val="000000"/>
                </a:solidFill>
                <a:effectLst/>
              </a:rPr>
              <a:t>viene considerata più favorevole per il lavoratore una minore estensione del periodo di prova, a causa della precarietà che lo stesso comporta per il lavoratore</a:t>
            </a:r>
            <a:r>
              <a:rPr lang="it-IT" sz="1600" dirty="0">
                <a:solidFill>
                  <a:srgbClr val="000000"/>
                </a:solidFill>
                <a:effectLst/>
              </a:rPr>
              <a:t>.»</a:t>
            </a:r>
          </a:p>
          <a:p>
            <a:pPr marL="227013" indent="0" algn="just">
              <a:buSzPct val="100000"/>
              <a:buNone/>
            </a:pPr>
            <a:endParaRPr lang="it-IT" sz="1600" dirty="0">
              <a:solidFill>
                <a:srgbClr val="000000"/>
              </a:solidFill>
              <a:effectLst/>
            </a:endParaRPr>
          </a:p>
        </p:txBody>
      </p:sp>
      <p:sp>
        <p:nvSpPr>
          <p:cNvPr id="11" name="Segnaposto numero diapositiva 3">
            <a:extLst>
              <a:ext uri="{FF2B5EF4-FFF2-40B4-BE49-F238E27FC236}">
                <a16:creationId xmlns:a16="http://schemas.microsoft.com/office/drawing/2014/main" id="{8AA7C694-E9E6-2452-DF64-D6F52645C6F3}"/>
              </a:ext>
            </a:extLst>
          </p:cNvPr>
          <p:cNvSpPr>
            <a:spLocks noGrp="1"/>
          </p:cNvSpPr>
          <p:nvPr>
            <p:ph type="sldNum" sz="quarter" idx="12"/>
          </p:nvPr>
        </p:nvSpPr>
        <p:spPr/>
        <p:txBody>
          <a:bodyPr/>
          <a:lstStyle/>
          <a:p>
            <a:fld id="{A9319F9E-F2D9-FB4E-80B1-3EC196E3728B}" type="slidenum">
              <a:rPr lang="it-IT" smtClean="0"/>
              <a:pPr/>
              <a:t>12</a:t>
            </a:fld>
            <a:endParaRPr lang="it-IT" dirty="0"/>
          </a:p>
        </p:txBody>
      </p:sp>
      <p:sp>
        <p:nvSpPr>
          <p:cNvPr id="2" name="Segnaposto testo 9">
            <a:extLst>
              <a:ext uri="{FF2B5EF4-FFF2-40B4-BE49-F238E27FC236}">
                <a16:creationId xmlns:a16="http://schemas.microsoft.com/office/drawing/2014/main" id="{3F80EDEA-B9FE-BA32-4147-C2688361941B}"/>
              </a:ext>
            </a:extLst>
          </p:cNvPr>
          <p:cNvSpPr txBox="1">
            <a:spLocks/>
          </p:cNvSpPr>
          <p:nvPr/>
        </p:nvSpPr>
        <p:spPr>
          <a:xfrm>
            <a:off x="651040" y="1231503"/>
            <a:ext cx="7772870" cy="3424107"/>
          </a:xfrm>
          <a:prstGeom prst="rect">
            <a:avLst/>
          </a:prstGeom>
        </p:spPr>
        <p:txBody>
          <a:bodyPr vert="horz" lIns="0" tIns="0" rIns="0" bIns="0" rtlCol="0" anchor="t" anchorCtr="0">
            <a:normAutofit/>
          </a:bodyPr>
          <a:lstStyle>
            <a:lvl1pPr marL="171450" indent="-171450" algn="l" defTabSz="685800" rtl="0" eaLnBrk="1" latinLnBrk="0" hangingPunct="1">
              <a:lnSpc>
                <a:spcPct val="100000"/>
              </a:lnSpc>
              <a:spcBef>
                <a:spcPts val="750"/>
              </a:spcBef>
              <a:buClr>
                <a:srgbClr val="00953B"/>
              </a:buClr>
              <a:buSzPct val="60000"/>
              <a:buFont typeface="Wingdings" pitchFamily="2" charset="2"/>
              <a:buChar char="§"/>
              <a:defRPr sz="18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endParaRPr lang="it-IT" dirty="0"/>
          </a:p>
          <a:p>
            <a:pPr marL="0" indent="0">
              <a:buNone/>
            </a:pPr>
            <a:endParaRPr lang="it-IT" dirty="0"/>
          </a:p>
        </p:txBody>
      </p:sp>
      <p:sp>
        <p:nvSpPr>
          <p:cNvPr id="7" name="Ovale 6">
            <a:extLst>
              <a:ext uri="{FF2B5EF4-FFF2-40B4-BE49-F238E27FC236}">
                <a16:creationId xmlns:a16="http://schemas.microsoft.com/office/drawing/2014/main" id="{9BA5FE10-E472-F222-6BC3-64376B579772}"/>
              </a:ext>
            </a:extLst>
          </p:cNvPr>
          <p:cNvSpPr/>
          <p:nvPr/>
        </p:nvSpPr>
        <p:spPr>
          <a:xfrm>
            <a:off x="6727841" y="386346"/>
            <a:ext cx="1673679" cy="55552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rgbClr val="FF0000"/>
                </a:solidFill>
              </a:rPr>
              <a:t>Novità</a:t>
            </a:r>
          </a:p>
          <a:p>
            <a:pPr algn="ctr"/>
            <a:r>
              <a:rPr lang="it-IT" dirty="0">
                <a:solidFill>
                  <a:srgbClr val="FF0000"/>
                </a:solidFill>
              </a:rPr>
              <a:t>L. 203/2024</a:t>
            </a:r>
          </a:p>
        </p:txBody>
      </p:sp>
    </p:spTree>
    <p:extLst>
      <p:ext uri="{BB962C8B-B14F-4D97-AF65-F5344CB8AC3E}">
        <p14:creationId xmlns:p14="http://schemas.microsoft.com/office/powerpoint/2010/main" val="3714456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E88D6B-7D50-29AA-0534-EDDE6EFDD2C7}"/>
            </a:ext>
          </a:extLst>
        </p:cNvPr>
        <p:cNvGrpSpPr/>
        <p:nvPr/>
      </p:nvGrpSpPr>
      <p:grpSpPr>
        <a:xfrm>
          <a:off x="0" y="0"/>
          <a:ext cx="0" cy="0"/>
          <a:chOff x="0" y="0"/>
          <a:chExt cx="0" cy="0"/>
        </a:xfrm>
      </p:grpSpPr>
      <p:sp>
        <p:nvSpPr>
          <p:cNvPr id="4" name="Titolo 3">
            <a:extLst>
              <a:ext uri="{FF2B5EF4-FFF2-40B4-BE49-F238E27FC236}">
                <a16:creationId xmlns:a16="http://schemas.microsoft.com/office/drawing/2014/main" id="{099E1EC8-B161-7946-BE13-08EB149A94AA}"/>
              </a:ext>
            </a:extLst>
          </p:cNvPr>
          <p:cNvSpPr>
            <a:spLocks noGrp="1"/>
          </p:cNvSpPr>
          <p:nvPr>
            <p:ph type="title"/>
          </p:nvPr>
        </p:nvSpPr>
        <p:spPr/>
        <p:txBody>
          <a:bodyPr>
            <a:normAutofit/>
          </a:bodyPr>
          <a:lstStyle/>
          <a:p>
            <a:r>
              <a:rPr lang="it-IT" sz="3200" kern="0" dirty="0">
                <a:latin typeface="Calibri" panose="020F0502020204030204" pitchFamily="34" charset="0"/>
                <a:cs typeface="Calibri" panose="020F0502020204030204" pitchFamily="34" charset="0"/>
              </a:rPr>
              <a:t>Contratto a tempo determinato</a:t>
            </a:r>
            <a:endParaRPr lang="it-IT" sz="3200" dirty="0">
              <a:latin typeface="Calibri" panose="020F0502020204030204" pitchFamily="34" charset="0"/>
              <a:cs typeface="Calibri" panose="020F0502020204030204" pitchFamily="34" charset="0"/>
            </a:endParaRPr>
          </a:p>
        </p:txBody>
      </p:sp>
      <p:sp>
        <p:nvSpPr>
          <p:cNvPr id="5" name="Segnaposto testo 4">
            <a:extLst>
              <a:ext uri="{FF2B5EF4-FFF2-40B4-BE49-F238E27FC236}">
                <a16:creationId xmlns:a16="http://schemas.microsoft.com/office/drawing/2014/main" id="{F029CB5C-229F-82FC-152E-4E5333B501C5}"/>
              </a:ext>
            </a:extLst>
          </p:cNvPr>
          <p:cNvSpPr>
            <a:spLocks noGrp="1"/>
          </p:cNvSpPr>
          <p:nvPr>
            <p:ph type="body" sz="quarter" idx="4294967295"/>
          </p:nvPr>
        </p:nvSpPr>
        <p:spPr>
          <a:xfrm>
            <a:off x="0" y="1139825"/>
            <a:ext cx="7886700" cy="768350"/>
          </a:xfrm>
        </p:spPr>
        <p:txBody>
          <a:bodyPr/>
          <a:lstStyle/>
          <a:p>
            <a:r>
              <a:rPr lang="it-IT" sz="2800" dirty="0"/>
              <a:t>Periodo di prova dal 12 gennaio 2025</a:t>
            </a:r>
          </a:p>
          <a:p>
            <a:endParaRPr lang="it-IT" sz="2800" dirty="0"/>
          </a:p>
        </p:txBody>
      </p:sp>
      <p:sp>
        <p:nvSpPr>
          <p:cNvPr id="11" name="Segnaposto numero diapositiva 3">
            <a:extLst>
              <a:ext uri="{FF2B5EF4-FFF2-40B4-BE49-F238E27FC236}">
                <a16:creationId xmlns:a16="http://schemas.microsoft.com/office/drawing/2014/main" id="{8B827447-A38C-F3AA-F1E9-AEDC32C1981A}"/>
              </a:ext>
            </a:extLst>
          </p:cNvPr>
          <p:cNvSpPr>
            <a:spLocks noGrp="1"/>
          </p:cNvSpPr>
          <p:nvPr>
            <p:ph type="sldNum" sz="quarter" idx="12"/>
          </p:nvPr>
        </p:nvSpPr>
        <p:spPr/>
        <p:txBody>
          <a:bodyPr/>
          <a:lstStyle/>
          <a:p>
            <a:fld id="{A9319F9E-F2D9-FB4E-80B1-3EC196E3728B}" type="slidenum">
              <a:rPr lang="it-IT" smtClean="0"/>
              <a:pPr/>
              <a:t>13</a:t>
            </a:fld>
            <a:endParaRPr lang="it-IT" dirty="0"/>
          </a:p>
        </p:txBody>
      </p:sp>
      <p:sp>
        <p:nvSpPr>
          <p:cNvPr id="2" name="Segnaposto testo 9">
            <a:extLst>
              <a:ext uri="{FF2B5EF4-FFF2-40B4-BE49-F238E27FC236}">
                <a16:creationId xmlns:a16="http://schemas.microsoft.com/office/drawing/2014/main" id="{895211C8-1A7A-96D2-46E0-88D3F778AA80}"/>
              </a:ext>
            </a:extLst>
          </p:cNvPr>
          <p:cNvSpPr txBox="1">
            <a:spLocks/>
          </p:cNvSpPr>
          <p:nvPr/>
        </p:nvSpPr>
        <p:spPr>
          <a:xfrm>
            <a:off x="651040" y="1231503"/>
            <a:ext cx="7772870" cy="3424107"/>
          </a:xfrm>
          <a:prstGeom prst="rect">
            <a:avLst/>
          </a:prstGeom>
        </p:spPr>
        <p:txBody>
          <a:bodyPr vert="horz" lIns="0" tIns="0" rIns="0" bIns="0" rtlCol="0" anchor="t" anchorCtr="0">
            <a:normAutofit/>
          </a:bodyPr>
          <a:lstStyle>
            <a:lvl1pPr marL="171450" indent="-171450" algn="l" defTabSz="685800" rtl="0" eaLnBrk="1" latinLnBrk="0" hangingPunct="1">
              <a:lnSpc>
                <a:spcPct val="100000"/>
              </a:lnSpc>
              <a:spcBef>
                <a:spcPts val="750"/>
              </a:spcBef>
              <a:buClr>
                <a:srgbClr val="00953B"/>
              </a:buClr>
              <a:buSzPct val="60000"/>
              <a:buFont typeface="Wingdings" pitchFamily="2" charset="2"/>
              <a:buChar char="§"/>
              <a:defRPr sz="18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endParaRPr lang="it-IT" dirty="0"/>
          </a:p>
          <a:p>
            <a:pPr marL="0" indent="0">
              <a:buNone/>
            </a:pPr>
            <a:endParaRPr lang="it-IT" dirty="0"/>
          </a:p>
        </p:txBody>
      </p:sp>
      <p:graphicFrame>
        <p:nvGraphicFramePr>
          <p:cNvPr id="14" name="Tabella 18">
            <a:extLst>
              <a:ext uri="{FF2B5EF4-FFF2-40B4-BE49-F238E27FC236}">
                <a16:creationId xmlns:a16="http://schemas.microsoft.com/office/drawing/2014/main" id="{66E2591E-D7B4-76D2-4D2C-A3A9305B363B}"/>
              </a:ext>
            </a:extLst>
          </p:cNvPr>
          <p:cNvGraphicFramePr>
            <a:graphicFrameLocks noGrp="1"/>
          </p:cNvGraphicFramePr>
          <p:nvPr>
            <p:extLst>
              <p:ext uri="{D42A27DB-BD31-4B8C-83A1-F6EECF244321}">
                <p14:modId xmlns:p14="http://schemas.microsoft.com/office/powerpoint/2010/main" val="1795576061"/>
              </p:ext>
            </p:extLst>
          </p:nvPr>
        </p:nvGraphicFramePr>
        <p:xfrm>
          <a:off x="569430" y="1884377"/>
          <a:ext cx="7886701" cy="4112706"/>
        </p:xfrm>
        <a:graphic>
          <a:graphicData uri="http://schemas.openxmlformats.org/drawingml/2006/table">
            <a:tbl>
              <a:tblPr firstRow="1" bandRow="1">
                <a:tableStyleId>{5C22544A-7EE6-4342-B048-85BDC9FD1C3A}</a:tableStyleId>
              </a:tblPr>
              <a:tblGrid>
                <a:gridCol w="1064290">
                  <a:extLst>
                    <a:ext uri="{9D8B030D-6E8A-4147-A177-3AD203B41FA5}">
                      <a16:colId xmlns:a16="http://schemas.microsoft.com/office/drawing/2014/main" val="1642557250"/>
                    </a:ext>
                  </a:extLst>
                </a:gridCol>
                <a:gridCol w="1172602">
                  <a:extLst>
                    <a:ext uri="{9D8B030D-6E8A-4147-A177-3AD203B41FA5}">
                      <a16:colId xmlns:a16="http://schemas.microsoft.com/office/drawing/2014/main" val="2782190698"/>
                    </a:ext>
                  </a:extLst>
                </a:gridCol>
                <a:gridCol w="1410548">
                  <a:extLst>
                    <a:ext uri="{9D8B030D-6E8A-4147-A177-3AD203B41FA5}">
                      <a16:colId xmlns:a16="http://schemas.microsoft.com/office/drawing/2014/main" val="3711011176"/>
                    </a:ext>
                  </a:extLst>
                </a:gridCol>
                <a:gridCol w="1354667">
                  <a:extLst>
                    <a:ext uri="{9D8B030D-6E8A-4147-A177-3AD203B41FA5}">
                      <a16:colId xmlns:a16="http://schemas.microsoft.com/office/drawing/2014/main" val="326871349"/>
                    </a:ext>
                  </a:extLst>
                </a:gridCol>
                <a:gridCol w="1401506">
                  <a:extLst>
                    <a:ext uri="{9D8B030D-6E8A-4147-A177-3AD203B41FA5}">
                      <a16:colId xmlns:a16="http://schemas.microsoft.com/office/drawing/2014/main" val="2100328355"/>
                    </a:ext>
                  </a:extLst>
                </a:gridCol>
                <a:gridCol w="1483088">
                  <a:extLst>
                    <a:ext uri="{9D8B030D-6E8A-4147-A177-3AD203B41FA5}">
                      <a16:colId xmlns:a16="http://schemas.microsoft.com/office/drawing/2014/main" val="1711932087"/>
                    </a:ext>
                  </a:extLst>
                </a:gridCol>
              </a:tblGrid>
              <a:tr h="379953">
                <a:tc rowSpan="2">
                  <a:txBody>
                    <a:bodyPr/>
                    <a:lstStyle/>
                    <a:p>
                      <a:pPr algn="ctr"/>
                      <a:r>
                        <a:rPr lang="it-IT" dirty="0">
                          <a:solidFill>
                            <a:schemeClr val="tx1"/>
                          </a:solidFill>
                        </a:rPr>
                        <a:t>Durata rapporto di lavoro</a:t>
                      </a:r>
                    </a:p>
                  </a:txBody>
                  <a:tcPr marL="9000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rowSpan="2">
                  <a:txBody>
                    <a:bodyPr/>
                    <a:lstStyle/>
                    <a:p>
                      <a:pPr algn="ctr"/>
                      <a:r>
                        <a:rPr lang="it-IT" dirty="0">
                          <a:solidFill>
                            <a:schemeClr val="tx1"/>
                          </a:solidFill>
                        </a:rPr>
                        <a:t>Durata periodo di prova</a:t>
                      </a:r>
                    </a:p>
                  </a:txBody>
                  <a:tcPr marL="9000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gridSpan="2">
                  <a:txBody>
                    <a:bodyPr/>
                    <a:lstStyle/>
                    <a:p>
                      <a:pPr algn="ctr"/>
                      <a:r>
                        <a:rPr lang="it-IT" b="1" dirty="0">
                          <a:solidFill>
                            <a:schemeClr val="tx1"/>
                          </a:solidFill>
                        </a:rPr>
                        <a:t>Durata minima</a:t>
                      </a:r>
                    </a:p>
                  </a:txBody>
                  <a:tcPr marL="9000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9F15B"/>
                    </a:solidFill>
                  </a:tcPr>
                </a:tc>
                <a:tc hMerge="1">
                  <a:txBody>
                    <a:bodyPr/>
                    <a:lstStyle/>
                    <a:p>
                      <a:pPr algn="ctr"/>
                      <a:endParaRPr lang="it-IT" dirty="0">
                        <a:solidFill>
                          <a:schemeClr val="tx1"/>
                        </a:solidFill>
                      </a:endParaRPr>
                    </a:p>
                  </a:txBody>
                  <a:tcPr marL="9000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gridSpan="2">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it-IT" b="1" dirty="0">
                          <a:solidFill>
                            <a:schemeClr val="tx1"/>
                          </a:solidFill>
                        </a:rPr>
                        <a:t>Durata massima</a:t>
                      </a:r>
                    </a:p>
                  </a:txBody>
                  <a:tcPr marL="9000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9F15B"/>
                    </a:solidFill>
                  </a:tcPr>
                </a:tc>
                <a:tc hMerge="1">
                  <a:txBody>
                    <a:bodyPr/>
                    <a:lstStyle/>
                    <a:p>
                      <a:pPr algn="ctr"/>
                      <a:endParaRPr lang="it-IT" dirty="0">
                        <a:solidFill>
                          <a:schemeClr val="tx1"/>
                        </a:solidFill>
                      </a:endParaRPr>
                    </a:p>
                  </a:txBody>
                  <a:tcPr marL="9000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3632476479"/>
                  </a:ext>
                </a:extLst>
              </a:tr>
              <a:tr h="379953">
                <a:tc vMerge="1">
                  <a:txBody>
                    <a:bodyPr/>
                    <a:lstStyle/>
                    <a:p>
                      <a:pPr algn="r"/>
                      <a:endParaRPr lang="it-IT" b="1" i="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it-IT" b="1" i="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it-IT" b="1" dirty="0"/>
                        <a:t>TD fino a 6 mesi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it-IT" b="1" dirty="0"/>
                        <a:t>TD oltre 6 mesi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it-IT" b="1" dirty="0"/>
                        <a:t>TD fino a 6 mesi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it-IT" b="1" dirty="0"/>
                        <a:t>TD oltre 6 mesi e fino a 12 mesi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1056654"/>
                  </a:ext>
                </a:extLst>
              </a:tr>
              <a:tr h="379953">
                <a:tc>
                  <a:txBody>
                    <a:bodyPr/>
                    <a:lstStyle/>
                    <a:p>
                      <a:pPr marL="0" marR="0" lvl="0" indent="0" algn="r" defTabSz="685800" rtl="0" eaLnBrk="1" fontAlgn="auto" latinLnBrk="0" hangingPunct="1">
                        <a:lnSpc>
                          <a:spcPct val="100000"/>
                        </a:lnSpc>
                        <a:spcBef>
                          <a:spcPts val="0"/>
                        </a:spcBef>
                        <a:spcAft>
                          <a:spcPts val="0"/>
                        </a:spcAft>
                        <a:buClrTx/>
                        <a:buSzTx/>
                        <a:buFontTx/>
                        <a:buNone/>
                        <a:tabLst/>
                        <a:defRPr/>
                      </a:pPr>
                      <a:r>
                        <a:rPr lang="it-IT" b="1" i="1" dirty="0"/>
                        <a:t>Ogni </a:t>
                      </a:r>
                      <a:r>
                        <a:rPr lang="it-IT" b="1" i="1" dirty="0">
                          <a:solidFill>
                            <a:srgbClr val="FF0000"/>
                          </a:solidFill>
                        </a:rPr>
                        <a:t>15</a:t>
                      </a:r>
                      <a:r>
                        <a:rPr lang="it-IT" b="1" i="1" dirty="0"/>
                        <a:t> giorni di calendario</a:t>
                      </a:r>
                    </a:p>
                    <a:p>
                      <a:pPr algn="r"/>
                      <a:endParaRPr lang="it-IT" b="1" i="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it-IT" sz="1350" b="1" i="1" dirty="0">
                          <a:solidFill>
                            <a:srgbClr val="FF0000"/>
                          </a:solidFill>
                        </a:rPr>
                        <a:t>1</a:t>
                      </a:r>
                      <a:r>
                        <a:rPr lang="it-IT" sz="1800" b="1" i="1" dirty="0">
                          <a:solidFill>
                            <a:srgbClr val="FF0000"/>
                          </a:solidFill>
                        </a:rPr>
                        <a:t> </a:t>
                      </a:r>
                      <a:r>
                        <a:rPr lang="it-IT" b="1" i="1" dirty="0"/>
                        <a:t>giorno di prestazione lavorativa</a:t>
                      </a:r>
                    </a:p>
                    <a:p>
                      <a:endParaRPr lang="it-IT"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gridSpan="2">
                  <a:txBody>
                    <a:bodyPr/>
                    <a:lstStyle/>
                    <a:p>
                      <a:pPr algn="ctr"/>
                      <a:r>
                        <a:rPr lang="it-IT" b="1" dirty="0"/>
                        <a:t>2 giorni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hMerge="1">
                  <a:txBody>
                    <a:bodyPr/>
                    <a:lstStyle/>
                    <a:p>
                      <a:pPr algn="ctr"/>
                      <a:endParaRPr lang="it-IT"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it-IT" b="1" dirty="0"/>
                        <a:t>15 giorni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it-IT" b="1" dirty="0"/>
                        <a:t>30 giorni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840152530"/>
                  </a:ext>
                </a:extLst>
              </a:tr>
              <a:tr h="379953">
                <a:tc gridSpan="6">
                  <a:txBody>
                    <a:bodyPr/>
                    <a:lstStyle/>
                    <a:p>
                      <a:pPr algn="ctr"/>
                      <a:r>
                        <a:rPr lang="it-IT" b="1" i="1" dirty="0">
                          <a:solidFill>
                            <a:srgbClr val="FF0000"/>
                          </a:solidFill>
                        </a:rPr>
                        <a:t>Esempio: contratto a termine di 6 mesi, durata periodo di prova 12 giorni. </a:t>
                      </a:r>
                    </a:p>
                    <a:p>
                      <a:pPr algn="ctr"/>
                      <a:r>
                        <a:rPr lang="it-IT" b="1" i="1" dirty="0">
                          <a:solidFill>
                            <a:srgbClr val="FF0000"/>
                          </a:solidFill>
                        </a:rPr>
                        <a:t>Quali le prerogative dei CCNL se l’intervallo min/max è 2/15 </a:t>
                      </a:r>
                      <a:r>
                        <a:rPr lang="it-IT" b="1" i="1" dirty="0" err="1">
                          <a:solidFill>
                            <a:srgbClr val="FF0000"/>
                          </a:solidFill>
                        </a:rPr>
                        <a:t>gg</a:t>
                      </a:r>
                      <a:r>
                        <a:rPr lang="it-IT" b="1" i="1" dirty="0">
                          <a:solidFill>
                            <a:srgbClr val="FF0000"/>
                          </a:solidFill>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hMerge="1">
                  <a:txBody>
                    <a:bodyPr/>
                    <a:lstStyle/>
                    <a:p>
                      <a:endParaRPr lang="it-IT"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hMerge="1">
                  <a:txBody>
                    <a:bodyPr/>
                    <a:lstStyle/>
                    <a:p>
                      <a:pPr algn="ctr"/>
                      <a:endParaRPr lang="it-IT"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hMerge="1">
                  <a:txBody>
                    <a:bodyPr/>
                    <a:lstStyle/>
                    <a:p>
                      <a:endParaRPr lang="it-IT"/>
                    </a:p>
                  </a:txBody>
                  <a:tcPr/>
                </a:tc>
                <a:tc hMerge="1">
                  <a:txBody>
                    <a:bodyPr/>
                    <a:lstStyle/>
                    <a:p>
                      <a:pPr algn="ctr"/>
                      <a:endParaRPr lang="it-IT"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hMerge="1">
                  <a:txBody>
                    <a:bodyPr/>
                    <a:lstStyle/>
                    <a:p>
                      <a:pPr algn="ctr"/>
                      <a:endParaRPr lang="it-IT"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2819079569"/>
                  </a:ext>
                </a:extLst>
              </a:tr>
              <a:tr h="379953">
                <a:tc gridSpan="6">
                  <a:txBody>
                    <a:bodyPr/>
                    <a:lstStyle/>
                    <a:p>
                      <a:pPr algn="ctr"/>
                      <a:r>
                        <a:rPr lang="it-IT" b="1" i="0" u="sng" dirty="0"/>
                        <a:t>I contratti collettivi possono derogare favorevolmente</a:t>
                      </a:r>
                      <a:endParaRPr lang="it-IT" b="1" i="0" u="none" dirty="0"/>
                    </a:p>
                    <a:p>
                      <a:pPr marL="0" marR="0" lvl="0" indent="0" algn="just" defTabSz="685800" rtl="0" eaLnBrk="1" fontAlgn="auto" latinLnBrk="0" hangingPunct="1">
                        <a:lnSpc>
                          <a:spcPct val="100000"/>
                        </a:lnSpc>
                        <a:spcBef>
                          <a:spcPts val="0"/>
                        </a:spcBef>
                        <a:spcAft>
                          <a:spcPts val="0"/>
                        </a:spcAft>
                        <a:buClrTx/>
                        <a:buSzTx/>
                        <a:buFontTx/>
                        <a:buNone/>
                        <a:tabLst/>
                        <a:defRPr/>
                      </a:pPr>
                      <a:r>
                        <a:rPr lang="it-IT" sz="1400" b="0" i="1" u="none" dirty="0">
                          <a:effectLst/>
                          <a:highlight>
                            <a:srgbClr val="EFFF03"/>
                          </a:highlight>
                          <a:latin typeface="Calibri" panose="020F0502020204030204" pitchFamily="34" charset="0"/>
                          <a:ea typeface="Times New Roman" panose="02020603050405020304" pitchFamily="18" charset="0"/>
                          <a:cs typeface="Calibri" panose="020F0502020204030204" pitchFamily="34" charset="0"/>
                        </a:rPr>
                        <a:t>Fatte salve le disposizioni più favorevoli della contrattazione collettiva, la durata del periodo di prova è stabilita in 1 giorno di effettiva prestazione per ogni 15 giorni di calendario a partire dalla data di inizio del rapporto di lavoro. </a:t>
                      </a:r>
                      <a:r>
                        <a:rPr lang="it-IT" sz="1400" b="0" i="1" u="none" dirty="0">
                          <a:effectLst/>
                          <a:highlight>
                            <a:srgbClr val="A9F15B"/>
                          </a:highlight>
                          <a:latin typeface="Calibri" panose="020F0502020204030204" pitchFamily="34" charset="0"/>
                          <a:ea typeface="Times New Roman" panose="02020603050405020304" pitchFamily="18" charset="0"/>
                          <a:cs typeface="Calibri" panose="020F0502020204030204" pitchFamily="34" charset="0"/>
                        </a:rPr>
                        <a:t>In ogni caso la durata del periodo di prova non può essere inferiore a 2 giorni né superiore a 15 giorni, per i rapporti di lavoro aventi durata non superiore a 6 mesi, e a 30 giorni, per quelli aventi durata superiore a 6 mesi e inferiore a 12 mesi.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extLst>
                  <a:ext uri="{0D108BD9-81ED-4DB2-BD59-A6C34878D82A}">
                    <a16:rowId xmlns:a16="http://schemas.microsoft.com/office/drawing/2014/main" val="2109982245"/>
                  </a:ext>
                </a:extLst>
              </a:tr>
              <a:tr h="379953">
                <a:tc gridSpan="6">
                  <a:txBody>
                    <a:bodyPr/>
                    <a:lstStyle/>
                    <a:p>
                      <a:pPr algn="l"/>
                      <a:r>
                        <a:rPr lang="it-IT" b="0" i="0" dirty="0"/>
                        <a:t>Prolungamento del periodo: eventi </a:t>
                      </a:r>
                      <a:r>
                        <a:rPr lang="it-IT" sz="1400" b="0" i="0" dirty="0">
                          <a:effectLst/>
                          <a:latin typeface="Calibri" panose="020F0502020204030204" pitchFamily="34" charset="0"/>
                          <a:ea typeface="Times New Roman" panose="02020603050405020304" pitchFamily="18" charset="0"/>
                          <a:cs typeface="Calibri" panose="020F0502020204030204" pitchFamily="34" charset="0"/>
                        </a:rPr>
                        <a:t>quali malattia, infortunio, congedo di maternità o paternità obbligatori</a:t>
                      </a:r>
                      <a:endParaRPr lang="it-IT" b="0" i="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hMerge="1">
                  <a:txBody>
                    <a:bodyPr/>
                    <a:lstStyle/>
                    <a:p>
                      <a:endParaRPr lang="it-IT"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hMerge="1">
                  <a:txBody>
                    <a:bodyPr/>
                    <a:lstStyle/>
                    <a:p>
                      <a:pPr algn="ctr"/>
                      <a:endParaRPr lang="it-IT"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hMerge="1">
                  <a:txBody>
                    <a:bodyPr/>
                    <a:lstStyle/>
                    <a:p>
                      <a:endParaRPr lang="it-IT"/>
                    </a:p>
                  </a:txBody>
                  <a:tcPr/>
                </a:tc>
                <a:tc hMerge="1">
                  <a:txBody>
                    <a:bodyPr/>
                    <a:lstStyle/>
                    <a:p>
                      <a:pPr algn="ctr"/>
                      <a:endParaRPr lang="it-IT"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hMerge="1">
                  <a:txBody>
                    <a:bodyPr/>
                    <a:lstStyle/>
                    <a:p>
                      <a:pPr algn="ctr"/>
                      <a:endParaRPr lang="it-IT"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617693023"/>
                  </a:ext>
                </a:extLst>
              </a:tr>
            </a:tbl>
          </a:graphicData>
        </a:graphic>
      </p:graphicFrame>
      <p:sp>
        <p:nvSpPr>
          <p:cNvPr id="3" name="Ovale 2">
            <a:extLst>
              <a:ext uri="{FF2B5EF4-FFF2-40B4-BE49-F238E27FC236}">
                <a16:creationId xmlns:a16="http://schemas.microsoft.com/office/drawing/2014/main" id="{552F4320-F28F-14D1-FD02-2840E164BA81}"/>
              </a:ext>
            </a:extLst>
          </p:cNvPr>
          <p:cNvSpPr/>
          <p:nvPr/>
        </p:nvSpPr>
        <p:spPr>
          <a:xfrm>
            <a:off x="6727841" y="386346"/>
            <a:ext cx="1673679" cy="55552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rgbClr val="FF0000"/>
                </a:solidFill>
              </a:rPr>
              <a:t>Novità</a:t>
            </a:r>
          </a:p>
          <a:p>
            <a:pPr algn="ctr"/>
            <a:r>
              <a:rPr lang="it-IT" dirty="0">
                <a:solidFill>
                  <a:srgbClr val="FF0000"/>
                </a:solidFill>
              </a:rPr>
              <a:t>L. 203/2024</a:t>
            </a:r>
          </a:p>
        </p:txBody>
      </p:sp>
    </p:spTree>
    <p:extLst>
      <p:ext uri="{BB962C8B-B14F-4D97-AF65-F5344CB8AC3E}">
        <p14:creationId xmlns:p14="http://schemas.microsoft.com/office/powerpoint/2010/main" val="12166968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00AF89-DEDF-9594-FD4E-20FB121A463B}"/>
            </a:ext>
          </a:extLst>
        </p:cNvPr>
        <p:cNvGrpSpPr/>
        <p:nvPr/>
      </p:nvGrpSpPr>
      <p:grpSpPr>
        <a:xfrm>
          <a:off x="0" y="0"/>
          <a:ext cx="0" cy="0"/>
          <a:chOff x="0" y="0"/>
          <a:chExt cx="0" cy="0"/>
        </a:xfrm>
      </p:grpSpPr>
      <p:sp>
        <p:nvSpPr>
          <p:cNvPr id="4" name="Titolo 3">
            <a:extLst>
              <a:ext uri="{FF2B5EF4-FFF2-40B4-BE49-F238E27FC236}">
                <a16:creationId xmlns:a16="http://schemas.microsoft.com/office/drawing/2014/main" id="{32B7AC67-9C55-0BBE-940C-3604C9FF3827}"/>
              </a:ext>
            </a:extLst>
          </p:cNvPr>
          <p:cNvSpPr>
            <a:spLocks noGrp="1"/>
          </p:cNvSpPr>
          <p:nvPr>
            <p:ph type="title"/>
          </p:nvPr>
        </p:nvSpPr>
        <p:spPr/>
        <p:txBody>
          <a:bodyPr>
            <a:normAutofit/>
          </a:bodyPr>
          <a:lstStyle/>
          <a:p>
            <a:r>
              <a:rPr lang="it-IT" sz="3200" kern="0" dirty="0">
                <a:latin typeface="Calibri" panose="020F0502020204030204" pitchFamily="34" charset="0"/>
                <a:cs typeface="Calibri" panose="020F0502020204030204" pitchFamily="34" charset="0"/>
              </a:rPr>
              <a:t>Contratto a tempo determinato</a:t>
            </a:r>
            <a:endParaRPr lang="it-IT" sz="3200" dirty="0">
              <a:latin typeface="Calibri" panose="020F0502020204030204" pitchFamily="34" charset="0"/>
              <a:cs typeface="Calibri" panose="020F0502020204030204" pitchFamily="34" charset="0"/>
            </a:endParaRPr>
          </a:p>
        </p:txBody>
      </p:sp>
      <p:sp>
        <p:nvSpPr>
          <p:cNvPr id="5" name="Segnaposto testo 4">
            <a:extLst>
              <a:ext uri="{FF2B5EF4-FFF2-40B4-BE49-F238E27FC236}">
                <a16:creationId xmlns:a16="http://schemas.microsoft.com/office/drawing/2014/main" id="{A398B807-836F-3928-AB54-340733F6C05A}"/>
              </a:ext>
            </a:extLst>
          </p:cNvPr>
          <p:cNvSpPr>
            <a:spLocks noGrp="1"/>
          </p:cNvSpPr>
          <p:nvPr>
            <p:ph type="body" sz="quarter" idx="4294967295"/>
          </p:nvPr>
        </p:nvSpPr>
        <p:spPr>
          <a:xfrm>
            <a:off x="0" y="1139825"/>
            <a:ext cx="7886700" cy="768350"/>
          </a:xfrm>
        </p:spPr>
        <p:txBody>
          <a:bodyPr/>
          <a:lstStyle/>
          <a:p>
            <a:r>
              <a:rPr lang="it-IT" sz="2800" dirty="0"/>
              <a:t>Causali</a:t>
            </a:r>
          </a:p>
        </p:txBody>
      </p:sp>
      <p:sp>
        <p:nvSpPr>
          <p:cNvPr id="3" name="Segnaposto testo 2">
            <a:extLst>
              <a:ext uri="{FF2B5EF4-FFF2-40B4-BE49-F238E27FC236}">
                <a16:creationId xmlns:a16="http://schemas.microsoft.com/office/drawing/2014/main" id="{D1C874D1-D662-76DF-BB48-EBDF825470ED}"/>
              </a:ext>
            </a:extLst>
          </p:cNvPr>
          <p:cNvSpPr>
            <a:spLocks noGrp="1"/>
          </p:cNvSpPr>
          <p:nvPr>
            <p:ph sz="quarter" idx="13"/>
          </p:nvPr>
        </p:nvSpPr>
        <p:spPr>
          <a:xfrm>
            <a:off x="628650" y="1697310"/>
            <a:ext cx="7772870" cy="3424107"/>
          </a:xfrm>
        </p:spPr>
        <p:txBody>
          <a:bodyPr>
            <a:normAutofit/>
          </a:bodyPr>
          <a:lstStyle/>
          <a:p>
            <a:r>
              <a:rPr lang="it-IT" b="1" i="0" u="none" strike="noStrike" dirty="0">
                <a:solidFill>
                  <a:srgbClr val="434343"/>
                </a:solidFill>
                <a:effectLst/>
                <a:latin typeface="Calibri" panose="020F0502020204030204" pitchFamily="34" charset="0"/>
                <a:cs typeface="Calibri" panose="020F0502020204030204" pitchFamily="34" charset="0"/>
              </a:rPr>
              <a:t>Art. 19. Apposizione del termine e durata massima</a:t>
            </a:r>
            <a:endParaRPr lang="it-IT" b="1" dirty="0">
              <a:latin typeface="Calibri" panose="020F0502020204030204" pitchFamily="34" charset="0"/>
              <a:cs typeface="Calibri" panose="020F0502020204030204" pitchFamily="34" charset="0"/>
            </a:endParaRPr>
          </a:p>
          <a:p>
            <a:pPr marL="308136" lvl="1" indent="0" algn="just">
              <a:buClr>
                <a:schemeClr val="tx1"/>
              </a:buClr>
              <a:buSzPct val="100000"/>
              <a:buNone/>
            </a:pPr>
            <a:r>
              <a:rPr lang="it-IT" sz="1600" b="0" i="0" u="none" strike="noStrike" dirty="0">
                <a:solidFill>
                  <a:srgbClr val="434343"/>
                </a:solidFill>
                <a:effectLst/>
                <a:latin typeface="Calibri" panose="020F0502020204030204" pitchFamily="34" charset="0"/>
                <a:cs typeface="Calibri" panose="020F0502020204030204" pitchFamily="34" charset="0"/>
              </a:rPr>
              <a:t>1. Al contratto di lavoro subordinato può essere apposto un termine di durata non superiore a 12 mesi. Il contratto può avere una durata superiore, ma comunque non eccedente i 24 mesi, solo in presenza di almeno una delle seguenti condizioni:</a:t>
            </a:r>
            <a:endParaRPr lang="it-IT" sz="1600" dirty="0">
              <a:solidFill>
                <a:srgbClr val="434343"/>
              </a:solidFill>
              <a:latin typeface="Calibri" panose="020F0502020204030204" pitchFamily="34" charset="0"/>
              <a:cs typeface="Calibri" panose="020F0502020204030204" pitchFamily="34" charset="0"/>
            </a:endParaRPr>
          </a:p>
          <a:p>
            <a:pPr marL="651036" lvl="2" indent="0" algn="just">
              <a:buClr>
                <a:schemeClr val="tx1"/>
              </a:buClr>
              <a:buSzPct val="100000"/>
              <a:buNone/>
            </a:pPr>
            <a:r>
              <a:rPr lang="it-IT" sz="1600" b="0" i="0" u="none" strike="noStrike" dirty="0">
                <a:solidFill>
                  <a:srgbClr val="434343"/>
                </a:solidFill>
                <a:effectLst/>
                <a:latin typeface="Calibri" panose="020F0502020204030204" pitchFamily="34" charset="0"/>
                <a:cs typeface="Calibri" panose="020F0502020204030204" pitchFamily="34" charset="0"/>
              </a:rPr>
              <a:t>a) nei casi previsti dai contratti collettivi di cui all'articolo 51;</a:t>
            </a:r>
          </a:p>
          <a:p>
            <a:pPr marL="651036" lvl="2" indent="0" algn="just">
              <a:buClr>
                <a:schemeClr val="tx1"/>
              </a:buClr>
              <a:buSzPct val="100000"/>
              <a:buNone/>
            </a:pPr>
            <a:r>
              <a:rPr lang="it-IT" sz="1600" b="0" i="0" u="none" strike="noStrike" dirty="0">
                <a:solidFill>
                  <a:srgbClr val="434343"/>
                </a:solidFill>
                <a:effectLst/>
                <a:latin typeface="Calibri" panose="020F0502020204030204" pitchFamily="34" charset="0"/>
                <a:cs typeface="Calibri" panose="020F0502020204030204" pitchFamily="34" charset="0"/>
              </a:rPr>
              <a:t>b) in assenza delle previsioni di cui alla lettera a), nei contratti collettivi applicati in azienda, e comunque entro il </a:t>
            </a:r>
            <a:r>
              <a:rPr lang="it-IT" sz="1600" b="1" i="0" u="none" strike="noStrike" dirty="0">
                <a:solidFill>
                  <a:srgbClr val="FF0000"/>
                </a:solidFill>
                <a:effectLst/>
                <a:latin typeface="Calibri" panose="020F0502020204030204" pitchFamily="34" charset="0"/>
                <a:cs typeface="Calibri" panose="020F0502020204030204" pitchFamily="34" charset="0"/>
              </a:rPr>
              <a:t>31 dicembre 2026</a:t>
            </a:r>
            <a:r>
              <a:rPr lang="it-IT" sz="1600" b="0" i="0" u="none" strike="noStrike" dirty="0">
                <a:solidFill>
                  <a:srgbClr val="434343"/>
                </a:solidFill>
                <a:effectLst/>
                <a:latin typeface="Calibri" panose="020F0502020204030204" pitchFamily="34" charset="0"/>
                <a:cs typeface="Calibri" panose="020F0502020204030204" pitchFamily="34" charset="0"/>
              </a:rPr>
              <a:t>, per esigenze di natura tecnica, organizzativa o produttiva individuate dalle parti;</a:t>
            </a:r>
          </a:p>
          <a:p>
            <a:pPr marL="651036" lvl="2" indent="0" algn="just">
              <a:buClr>
                <a:schemeClr val="tx1"/>
              </a:buClr>
              <a:buSzPct val="100000"/>
              <a:buNone/>
            </a:pPr>
            <a:r>
              <a:rPr lang="it-IT" sz="1600" b="0" i="0" u="none" strike="noStrike" dirty="0">
                <a:solidFill>
                  <a:srgbClr val="434343"/>
                </a:solidFill>
                <a:effectLst/>
                <a:latin typeface="Calibri" panose="020F0502020204030204" pitchFamily="34" charset="0"/>
                <a:cs typeface="Calibri" panose="020F0502020204030204" pitchFamily="34" charset="0"/>
              </a:rPr>
              <a:t>b-bis) in sostituzione di altri lavoratori</a:t>
            </a:r>
            <a:endParaRPr lang="it-IT" sz="1600" dirty="0">
              <a:effectLst/>
              <a:latin typeface="Calibri" panose="020F0502020204030204" pitchFamily="34" charset="0"/>
              <a:ea typeface="Times New Roman" panose="02020603050405020304" pitchFamily="18" charset="0"/>
              <a:cs typeface="Calibri" panose="020F0502020204030204" pitchFamily="34" charset="0"/>
            </a:endParaRPr>
          </a:p>
          <a:p>
            <a:pPr marL="565311" lvl="1" indent="-257175" algn="just">
              <a:buClr>
                <a:schemeClr val="tx1"/>
              </a:buClr>
              <a:buSzPct val="100000"/>
              <a:buFont typeface="Wingdings" charset="2"/>
              <a:buChar char="ü"/>
            </a:pPr>
            <a:endParaRPr lang="it-IT" i="1" dirty="0">
              <a:latin typeface="Calibri" panose="020F0502020204030204" pitchFamily="34" charset="0"/>
              <a:cs typeface="Calibri" panose="020F0502020204030204" pitchFamily="34" charset="0"/>
            </a:endParaRPr>
          </a:p>
        </p:txBody>
      </p:sp>
      <p:sp>
        <p:nvSpPr>
          <p:cNvPr id="11" name="Segnaposto numero diapositiva 3">
            <a:extLst>
              <a:ext uri="{FF2B5EF4-FFF2-40B4-BE49-F238E27FC236}">
                <a16:creationId xmlns:a16="http://schemas.microsoft.com/office/drawing/2014/main" id="{63F3EB82-6A84-7A7D-BBB5-24AE300BB125}"/>
              </a:ext>
            </a:extLst>
          </p:cNvPr>
          <p:cNvSpPr>
            <a:spLocks noGrp="1"/>
          </p:cNvSpPr>
          <p:nvPr>
            <p:ph type="sldNum" sz="quarter" idx="12"/>
          </p:nvPr>
        </p:nvSpPr>
        <p:spPr/>
        <p:txBody>
          <a:bodyPr/>
          <a:lstStyle/>
          <a:p>
            <a:fld id="{A9319F9E-F2D9-FB4E-80B1-3EC196E3728B}" type="slidenum">
              <a:rPr lang="it-IT" smtClean="0"/>
              <a:pPr/>
              <a:t>14</a:t>
            </a:fld>
            <a:endParaRPr lang="it-IT" dirty="0"/>
          </a:p>
        </p:txBody>
      </p:sp>
      <p:sp>
        <p:nvSpPr>
          <p:cNvPr id="2" name="Segnaposto testo 9">
            <a:extLst>
              <a:ext uri="{FF2B5EF4-FFF2-40B4-BE49-F238E27FC236}">
                <a16:creationId xmlns:a16="http://schemas.microsoft.com/office/drawing/2014/main" id="{CD914974-339E-90D1-600C-635B7B80DB3F}"/>
              </a:ext>
            </a:extLst>
          </p:cNvPr>
          <p:cNvSpPr txBox="1">
            <a:spLocks/>
          </p:cNvSpPr>
          <p:nvPr/>
        </p:nvSpPr>
        <p:spPr>
          <a:xfrm>
            <a:off x="651040" y="1231503"/>
            <a:ext cx="7772870" cy="3424107"/>
          </a:xfrm>
          <a:prstGeom prst="rect">
            <a:avLst/>
          </a:prstGeom>
        </p:spPr>
        <p:txBody>
          <a:bodyPr vert="horz" lIns="0" tIns="0" rIns="0" bIns="0" rtlCol="0" anchor="t" anchorCtr="0">
            <a:normAutofit/>
          </a:bodyPr>
          <a:lstStyle>
            <a:lvl1pPr marL="171450" indent="-171450" algn="l" defTabSz="685800" rtl="0" eaLnBrk="1" latinLnBrk="0" hangingPunct="1">
              <a:lnSpc>
                <a:spcPct val="100000"/>
              </a:lnSpc>
              <a:spcBef>
                <a:spcPts val="750"/>
              </a:spcBef>
              <a:buClr>
                <a:srgbClr val="00953B"/>
              </a:buClr>
              <a:buSzPct val="60000"/>
              <a:buFont typeface="Wingdings" pitchFamily="2" charset="2"/>
              <a:buChar char="§"/>
              <a:defRPr sz="18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endParaRPr lang="it-IT" dirty="0"/>
          </a:p>
          <a:p>
            <a:pPr marL="0" indent="0">
              <a:buNone/>
            </a:pPr>
            <a:endParaRPr lang="it-IT" dirty="0"/>
          </a:p>
        </p:txBody>
      </p:sp>
      <p:sp>
        <p:nvSpPr>
          <p:cNvPr id="9" name="Ovale 8">
            <a:extLst>
              <a:ext uri="{FF2B5EF4-FFF2-40B4-BE49-F238E27FC236}">
                <a16:creationId xmlns:a16="http://schemas.microsoft.com/office/drawing/2014/main" id="{A5AABE08-BC9A-3ACD-F5DE-F28A5390A0D8}"/>
              </a:ext>
            </a:extLst>
          </p:cNvPr>
          <p:cNvSpPr/>
          <p:nvPr/>
        </p:nvSpPr>
        <p:spPr>
          <a:xfrm>
            <a:off x="6727841" y="386345"/>
            <a:ext cx="1673679" cy="910019"/>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rgbClr val="FF0000"/>
                </a:solidFill>
              </a:rPr>
              <a:t>Novità</a:t>
            </a:r>
          </a:p>
          <a:p>
            <a:pPr algn="ctr"/>
            <a:r>
              <a:rPr lang="it-IT" dirty="0">
                <a:solidFill>
                  <a:srgbClr val="FF0000"/>
                </a:solidFill>
              </a:rPr>
              <a:t>D.L. 95/2025 L. 118/2025</a:t>
            </a:r>
          </a:p>
        </p:txBody>
      </p:sp>
    </p:spTree>
    <p:extLst>
      <p:ext uri="{BB962C8B-B14F-4D97-AF65-F5344CB8AC3E}">
        <p14:creationId xmlns:p14="http://schemas.microsoft.com/office/powerpoint/2010/main" val="20373488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CasellaDiTesto 5"/>
          <p:cNvSpPr txBox="1">
            <a:spLocks noChangeArrowheads="1"/>
          </p:cNvSpPr>
          <p:nvPr/>
        </p:nvSpPr>
        <p:spPr bwMode="auto">
          <a:xfrm>
            <a:off x="628650" y="1907897"/>
            <a:ext cx="7886700" cy="4301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folHlink"/>
              </a:buClr>
              <a:buSzPct val="75000"/>
              <a:buFont typeface="Wingdings" charset="2"/>
              <a:buChar char="n"/>
              <a:defRPr sz="2800">
                <a:solidFill>
                  <a:schemeClr val="tx1"/>
                </a:solidFill>
                <a:latin typeface="Verdana" charset="0"/>
              </a:defRPr>
            </a:lvl1pPr>
            <a:lvl2pPr marL="742950" indent="-285750">
              <a:spcBef>
                <a:spcPct val="20000"/>
              </a:spcBef>
              <a:buClr>
                <a:schemeClr val="folHlink"/>
              </a:buClr>
              <a:buSzPct val="70000"/>
              <a:buFont typeface="Wingdings" charset="2"/>
              <a:buChar char="n"/>
              <a:defRPr sz="2000">
                <a:solidFill>
                  <a:schemeClr val="tx1"/>
                </a:solidFill>
                <a:latin typeface="Verdana" charset="0"/>
              </a:defRPr>
            </a:lvl2pPr>
            <a:lvl3pPr marL="1143000" indent="-228600">
              <a:spcBef>
                <a:spcPct val="20000"/>
              </a:spcBef>
              <a:buClr>
                <a:schemeClr val="tx2"/>
              </a:buClr>
              <a:buChar char="•"/>
              <a:defRPr>
                <a:solidFill>
                  <a:schemeClr val="tx1"/>
                </a:solidFill>
                <a:latin typeface="Verdana" charset="0"/>
              </a:defRPr>
            </a:lvl3pPr>
            <a:lvl4pPr marL="1600200" indent="-228600">
              <a:spcBef>
                <a:spcPct val="20000"/>
              </a:spcBef>
              <a:buClr>
                <a:schemeClr val="hlink"/>
              </a:buClr>
              <a:buChar char="•"/>
              <a:defRPr sz="1600">
                <a:solidFill>
                  <a:schemeClr val="tx1"/>
                </a:solidFill>
                <a:latin typeface="Verdana" charset="0"/>
              </a:defRPr>
            </a:lvl4pPr>
            <a:lvl5pPr marL="2057400" indent="-228600">
              <a:spcBef>
                <a:spcPct val="20000"/>
              </a:spcBef>
              <a:buClr>
                <a:schemeClr val="tx1"/>
              </a:buClr>
              <a:buSzPct val="85000"/>
              <a:buChar char="•"/>
              <a:defRPr sz="1400">
                <a:solidFill>
                  <a:schemeClr val="tx1"/>
                </a:solidFill>
                <a:latin typeface="Verdana" charset="0"/>
              </a:defRPr>
            </a:lvl5pPr>
            <a:lvl6pPr marL="2514600" indent="-228600" eaLnBrk="0" fontAlgn="base" hangingPunct="0">
              <a:spcBef>
                <a:spcPct val="20000"/>
              </a:spcBef>
              <a:spcAft>
                <a:spcPct val="0"/>
              </a:spcAft>
              <a:buClr>
                <a:schemeClr val="tx1"/>
              </a:buClr>
              <a:buSzPct val="85000"/>
              <a:buChar char="•"/>
              <a:defRPr sz="1400">
                <a:solidFill>
                  <a:schemeClr val="tx1"/>
                </a:solidFill>
                <a:latin typeface="Verdana" charset="0"/>
              </a:defRPr>
            </a:lvl6pPr>
            <a:lvl7pPr marL="2971800" indent="-228600" eaLnBrk="0" fontAlgn="base" hangingPunct="0">
              <a:spcBef>
                <a:spcPct val="20000"/>
              </a:spcBef>
              <a:spcAft>
                <a:spcPct val="0"/>
              </a:spcAft>
              <a:buClr>
                <a:schemeClr val="tx1"/>
              </a:buClr>
              <a:buSzPct val="85000"/>
              <a:buChar char="•"/>
              <a:defRPr sz="1400">
                <a:solidFill>
                  <a:schemeClr val="tx1"/>
                </a:solidFill>
                <a:latin typeface="Verdana" charset="0"/>
              </a:defRPr>
            </a:lvl7pPr>
            <a:lvl8pPr marL="3429000" indent="-228600" eaLnBrk="0" fontAlgn="base" hangingPunct="0">
              <a:spcBef>
                <a:spcPct val="20000"/>
              </a:spcBef>
              <a:spcAft>
                <a:spcPct val="0"/>
              </a:spcAft>
              <a:buClr>
                <a:schemeClr val="tx1"/>
              </a:buClr>
              <a:buSzPct val="85000"/>
              <a:buChar char="•"/>
              <a:defRPr sz="1400">
                <a:solidFill>
                  <a:schemeClr val="tx1"/>
                </a:solidFill>
                <a:latin typeface="Verdana" charset="0"/>
              </a:defRPr>
            </a:lvl8pPr>
            <a:lvl9pPr marL="3886200" indent="-228600" eaLnBrk="0" fontAlgn="base" hangingPunct="0">
              <a:spcBef>
                <a:spcPct val="20000"/>
              </a:spcBef>
              <a:spcAft>
                <a:spcPct val="0"/>
              </a:spcAft>
              <a:buClr>
                <a:schemeClr val="tx1"/>
              </a:buClr>
              <a:buSzPct val="85000"/>
              <a:buChar char="•"/>
              <a:defRPr sz="1400">
                <a:solidFill>
                  <a:schemeClr val="tx1"/>
                </a:solidFill>
                <a:latin typeface="Verdana" charset="0"/>
              </a:defRPr>
            </a:lvl9pPr>
          </a:lstStyle>
          <a:p>
            <a:pPr marL="308136" lvl="1" indent="0" algn="ctr">
              <a:buClr>
                <a:schemeClr val="tx1"/>
              </a:buClr>
              <a:buSzPct val="100000"/>
              <a:buNone/>
            </a:pPr>
            <a:endParaRPr lang="it-IT" sz="1500" b="0" dirty="0"/>
          </a:p>
          <a:p>
            <a:pPr marL="308136" lvl="1" indent="0" algn="ctr">
              <a:buClr>
                <a:schemeClr val="tx1"/>
              </a:buClr>
              <a:buSzPct val="100000"/>
              <a:buNone/>
            </a:pPr>
            <a:endParaRPr lang="it-IT" sz="1500" b="0" dirty="0"/>
          </a:p>
          <a:p>
            <a:pPr marL="308136" lvl="1" indent="0" algn="ctr">
              <a:buClr>
                <a:schemeClr val="tx1"/>
              </a:buClr>
              <a:buSzPct val="100000"/>
              <a:buNone/>
            </a:pPr>
            <a:endParaRPr lang="it-IT" sz="1500" dirty="0"/>
          </a:p>
        </p:txBody>
      </p:sp>
      <p:sp>
        <p:nvSpPr>
          <p:cNvPr id="2" name="Titolo 1">
            <a:extLst>
              <a:ext uri="{FF2B5EF4-FFF2-40B4-BE49-F238E27FC236}">
                <a16:creationId xmlns:a16="http://schemas.microsoft.com/office/drawing/2014/main" id="{100EA626-7F90-0159-03BC-779EF55C38CD}"/>
              </a:ext>
            </a:extLst>
          </p:cNvPr>
          <p:cNvSpPr>
            <a:spLocks noGrp="1"/>
          </p:cNvSpPr>
          <p:nvPr>
            <p:ph type="title"/>
          </p:nvPr>
        </p:nvSpPr>
        <p:spPr>
          <a:xfrm>
            <a:off x="628650" y="280070"/>
            <a:ext cx="7886700" cy="528300"/>
          </a:xfrm>
        </p:spPr>
        <p:txBody>
          <a:bodyPr/>
          <a:lstStyle/>
          <a:p>
            <a:r>
              <a:rPr lang="it-IT" sz="2800" kern="0" dirty="0">
                <a:latin typeface="Calibri" panose="020F0502020204030204" pitchFamily="34" charset="0"/>
                <a:cs typeface="Calibri" panose="020F0502020204030204" pitchFamily="34" charset="0"/>
              </a:rPr>
              <a:t>Contratto a tempo determinato</a:t>
            </a:r>
            <a:endParaRPr lang="it-IT" dirty="0"/>
          </a:p>
        </p:txBody>
      </p:sp>
      <p:sp>
        <p:nvSpPr>
          <p:cNvPr id="3" name="Segnaposto testo 2">
            <a:extLst>
              <a:ext uri="{FF2B5EF4-FFF2-40B4-BE49-F238E27FC236}">
                <a16:creationId xmlns:a16="http://schemas.microsoft.com/office/drawing/2014/main" id="{6CA513E4-FDDC-2F19-F42A-499C7EB3501B}"/>
              </a:ext>
            </a:extLst>
          </p:cNvPr>
          <p:cNvSpPr>
            <a:spLocks noGrp="1"/>
          </p:cNvSpPr>
          <p:nvPr>
            <p:ph sz="quarter" idx="13"/>
          </p:nvPr>
        </p:nvSpPr>
        <p:spPr>
          <a:xfrm>
            <a:off x="628650" y="1077333"/>
            <a:ext cx="7772870" cy="528299"/>
          </a:xfrm>
        </p:spPr>
        <p:txBody>
          <a:bodyPr>
            <a:normAutofit/>
          </a:bodyPr>
          <a:lstStyle/>
          <a:p>
            <a:r>
              <a:rPr lang="it-IT" sz="2800" dirty="0"/>
              <a:t>Causali</a:t>
            </a:r>
          </a:p>
        </p:txBody>
      </p:sp>
      <p:sp>
        <p:nvSpPr>
          <p:cNvPr id="5" name="Segnaposto numero diapositiva 3">
            <a:extLst>
              <a:ext uri="{FF2B5EF4-FFF2-40B4-BE49-F238E27FC236}">
                <a16:creationId xmlns:a16="http://schemas.microsoft.com/office/drawing/2014/main" id="{67A1DF5C-CD62-911C-314E-62CE37C34A62}"/>
              </a:ext>
            </a:extLst>
          </p:cNvPr>
          <p:cNvSpPr>
            <a:spLocks noGrp="1"/>
          </p:cNvSpPr>
          <p:nvPr>
            <p:ph type="sldNum" sz="quarter" idx="12"/>
          </p:nvPr>
        </p:nvSpPr>
        <p:spPr/>
        <p:txBody>
          <a:bodyPr/>
          <a:lstStyle/>
          <a:p>
            <a:fld id="{A9319F9E-F2D9-FB4E-80B1-3EC196E3728B}" type="slidenum">
              <a:rPr lang="it-IT" smtClean="0"/>
              <a:pPr/>
              <a:t>15</a:t>
            </a:fld>
            <a:endParaRPr lang="it-IT" dirty="0"/>
          </a:p>
        </p:txBody>
      </p:sp>
      <p:graphicFrame>
        <p:nvGraphicFramePr>
          <p:cNvPr id="4" name="Tabella 3">
            <a:extLst>
              <a:ext uri="{FF2B5EF4-FFF2-40B4-BE49-F238E27FC236}">
                <a16:creationId xmlns:a16="http://schemas.microsoft.com/office/drawing/2014/main" id="{70BC5703-8A14-A14B-359F-A14EF12D2113}"/>
              </a:ext>
            </a:extLst>
          </p:cNvPr>
          <p:cNvGraphicFramePr>
            <a:graphicFrameLocks noGrp="1"/>
          </p:cNvGraphicFramePr>
          <p:nvPr>
            <p:extLst>
              <p:ext uri="{D42A27DB-BD31-4B8C-83A1-F6EECF244321}">
                <p14:modId xmlns:p14="http://schemas.microsoft.com/office/powerpoint/2010/main" val="3253977604"/>
              </p:ext>
            </p:extLst>
          </p:nvPr>
        </p:nvGraphicFramePr>
        <p:xfrm>
          <a:off x="431291" y="2492896"/>
          <a:ext cx="8353426" cy="2204720"/>
        </p:xfrm>
        <a:graphic>
          <a:graphicData uri="http://schemas.openxmlformats.org/drawingml/2006/table">
            <a:tbl>
              <a:tblPr firstRow="1" bandRow="1">
                <a:tableStyleId>{5C22544A-7EE6-4342-B048-85BDC9FD1C3A}</a:tableStyleId>
              </a:tblPr>
              <a:tblGrid>
                <a:gridCol w="3816922">
                  <a:extLst>
                    <a:ext uri="{9D8B030D-6E8A-4147-A177-3AD203B41FA5}">
                      <a16:colId xmlns:a16="http://schemas.microsoft.com/office/drawing/2014/main" val="1052217698"/>
                    </a:ext>
                  </a:extLst>
                </a:gridCol>
                <a:gridCol w="4536504">
                  <a:extLst>
                    <a:ext uri="{9D8B030D-6E8A-4147-A177-3AD203B41FA5}">
                      <a16:colId xmlns:a16="http://schemas.microsoft.com/office/drawing/2014/main" val="2213961386"/>
                    </a:ext>
                  </a:extLst>
                </a:gridCol>
              </a:tblGrid>
              <a:tr h="370840">
                <a:tc>
                  <a:txBody>
                    <a:bodyPr/>
                    <a:lstStyle/>
                    <a:p>
                      <a:pPr algn="ctr"/>
                      <a:r>
                        <a:rPr lang="it-IT" sz="1400" dirty="0">
                          <a:solidFill>
                            <a:schemeClr val="tx1"/>
                          </a:solidFill>
                        </a:rPr>
                        <a:t>Condizione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3E858"/>
                    </a:solidFill>
                  </a:tcPr>
                </a:tc>
                <a:tc>
                  <a:txBody>
                    <a:bodyPr/>
                    <a:lstStyle/>
                    <a:p>
                      <a:pPr algn="ctr"/>
                      <a:r>
                        <a:rPr lang="it-IT" sz="1400" dirty="0">
                          <a:solidFill>
                            <a:schemeClr val="tx1"/>
                          </a:solidFill>
                        </a:rPr>
                        <a:t>Requisiti richiesti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3E858"/>
                    </a:solidFill>
                  </a:tcPr>
                </a:tc>
                <a:extLst>
                  <a:ext uri="{0D108BD9-81ED-4DB2-BD59-A6C34878D82A}">
                    <a16:rowId xmlns:a16="http://schemas.microsoft.com/office/drawing/2014/main" val="1918764766"/>
                  </a:ext>
                </a:extLst>
              </a:tr>
              <a:tr h="370840">
                <a:tc>
                  <a:txBody>
                    <a:bodyPr/>
                    <a:lstStyle/>
                    <a:p>
                      <a:pPr marL="0" indent="0">
                        <a:buFont typeface="Wingdings" pitchFamily="2" charset="2"/>
                        <a:buNone/>
                      </a:pPr>
                      <a:r>
                        <a:rPr lang="it-IT" sz="1400" i="1" kern="1200" dirty="0">
                          <a:solidFill>
                            <a:schemeClr val="dk1"/>
                          </a:solidFill>
                          <a:effectLst/>
                          <a:latin typeface="+mn-lt"/>
                          <a:ea typeface="+mn-ea"/>
                          <a:cs typeface="+mn-cs"/>
                        </a:rPr>
                        <a:t>a) nei casi previsti dai contratti collettivi di cui all’articolo 51 </a:t>
                      </a:r>
                      <a:r>
                        <a:rPr lang="it-IT" sz="1400" i="1" kern="1200" dirty="0">
                          <a:solidFill>
                            <a:schemeClr val="tx1"/>
                          </a:solidFill>
                          <a:effectLst/>
                          <a:latin typeface="+mn-lt"/>
                          <a:ea typeface="+mn-ea"/>
                          <a:cs typeface="+mn-cs"/>
                        </a:rPr>
                        <a:t> d.lgs. 81/2015</a:t>
                      </a:r>
                      <a:endParaRPr kumimoji="0" lang="it-IT" sz="1400" b="0" i="1" u="none" strike="noStrike" kern="1200" cap="none" normalizeH="0" baseline="0" dirty="0">
                        <a:ln>
                          <a:noFill/>
                        </a:ln>
                        <a:solidFill>
                          <a:schemeClr val="tx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42900" indent="-342900">
                        <a:buFont typeface="Wingdings" pitchFamily="2" charset="2"/>
                        <a:buChar char="ü"/>
                      </a:pPr>
                      <a:r>
                        <a:rPr lang="it-IT" sz="1400" dirty="0"/>
                        <a:t>Individuazione dei casi lasciata all’autonomia collettiva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60881067"/>
                  </a:ext>
                </a:extLst>
              </a:tr>
              <a:tr h="370840">
                <a:tc>
                  <a:txBody>
                    <a:bodyPr/>
                    <a:lstStyle/>
                    <a:p>
                      <a:pPr marL="0" indent="0">
                        <a:buFont typeface="Wingdings" pitchFamily="2" charset="2"/>
                        <a:buNone/>
                      </a:pPr>
                      <a:r>
                        <a:rPr lang="it-IT" sz="1400" b="0" i="1" kern="1200" dirty="0">
                          <a:solidFill>
                            <a:schemeClr val="dk1"/>
                          </a:solidFill>
                          <a:effectLst/>
                          <a:latin typeface="+mn-lt"/>
                          <a:ea typeface="+mn-ea"/>
                          <a:cs typeface="+mn-cs"/>
                        </a:rPr>
                        <a:t>b) </a:t>
                      </a:r>
                      <a:r>
                        <a:rPr lang="it-IT" sz="1400" b="0" i="1" u="sng" kern="1200" dirty="0">
                          <a:solidFill>
                            <a:schemeClr val="dk1"/>
                          </a:solidFill>
                          <a:effectLst/>
                          <a:latin typeface="+mn-lt"/>
                          <a:ea typeface="+mn-ea"/>
                          <a:cs typeface="+mn-cs"/>
                        </a:rPr>
                        <a:t>in assenza </a:t>
                      </a:r>
                      <a:r>
                        <a:rPr lang="it-IT" sz="1400" b="0" i="1" kern="1200" dirty="0">
                          <a:solidFill>
                            <a:schemeClr val="dk1"/>
                          </a:solidFill>
                          <a:effectLst/>
                          <a:latin typeface="+mn-lt"/>
                          <a:ea typeface="+mn-ea"/>
                          <a:cs typeface="+mn-cs"/>
                        </a:rPr>
                        <a:t>delle previsioni nei contratti collettivi applicati in azienda, e comunque entro il 31 dicembre 2026, per esigenze di natura tecnica, organizzativa o produttiva individuate dalle parti</a:t>
                      </a:r>
                      <a:endParaRPr kumimoji="0" lang="it-IT" sz="1400" b="0" i="1" u="none" strike="noStrike" kern="1200" cap="none" normalizeH="0" baseline="0" dirty="0">
                        <a:ln>
                          <a:noFill/>
                        </a:ln>
                        <a:solidFill>
                          <a:schemeClr val="tx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42900" indent="-342900">
                        <a:buFont typeface="+mj-lt"/>
                        <a:buAutoNum type="arabicPeriod"/>
                      </a:pPr>
                      <a:r>
                        <a:rPr lang="it-IT" sz="1400" dirty="0"/>
                        <a:t>Assenza di casi individuati dai contratti collettivi</a:t>
                      </a:r>
                    </a:p>
                    <a:p>
                      <a:pPr marL="342900" indent="-342900">
                        <a:buFont typeface="+mj-lt"/>
                        <a:buAutoNum type="arabicPeriod"/>
                      </a:pPr>
                      <a:r>
                        <a:rPr lang="it-IT" sz="1400" dirty="0"/>
                        <a:t>Transitoriamente fino al  31 dicembre 2026</a:t>
                      </a:r>
                    </a:p>
                    <a:p>
                      <a:pPr marL="342900" indent="-342900">
                        <a:buFont typeface="+mj-lt"/>
                        <a:buAutoNum type="arabicPeriod"/>
                      </a:pPr>
                      <a:r>
                        <a:rPr lang="it-IT" sz="1400" dirty="0"/>
                        <a:t>Le parti possono pattuire specifiche </a:t>
                      </a:r>
                      <a:r>
                        <a:rPr lang="it-IT" sz="1400" kern="1200" dirty="0">
                          <a:solidFill>
                            <a:schemeClr val="dk1"/>
                          </a:solidFill>
                          <a:effectLst/>
                          <a:latin typeface="+mn-lt"/>
                          <a:ea typeface="+mn-ea"/>
                          <a:cs typeface="+mn-cs"/>
                        </a:rPr>
                        <a:t>esigenze di natura tecnica, organizzativa o produttiva </a:t>
                      </a:r>
                      <a:endParaRPr lang="it-IT"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89286885"/>
                  </a:ext>
                </a:extLst>
              </a:tr>
              <a:tr h="370840">
                <a:tc>
                  <a:txBody>
                    <a:bodyPr/>
                    <a:lstStyle/>
                    <a:p>
                      <a:pPr marL="0" indent="0">
                        <a:buFont typeface="Wingdings" pitchFamily="2" charset="2"/>
                        <a:buNone/>
                      </a:pPr>
                      <a:r>
                        <a:rPr lang="it-IT" sz="1400" i="1" kern="1200" dirty="0">
                          <a:solidFill>
                            <a:schemeClr val="dk1"/>
                          </a:solidFill>
                          <a:effectLst/>
                          <a:latin typeface="+mn-lt"/>
                          <a:ea typeface="+mn-ea"/>
                          <a:cs typeface="+mn-cs"/>
                        </a:rPr>
                        <a:t>b-bis) in sostituzione di altri lavoratori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42900" indent="-342900">
                        <a:buFont typeface="Wingdings" pitchFamily="2" charset="2"/>
                        <a:buChar char="ü"/>
                      </a:pPr>
                      <a:r>
                        <a:rPr lang="it-IT" sz="1400" dirty="0"/>
                        <a:t>Lavoratore/i da sostituire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96744168"/>
                  </a:ext>
                </a:extLst>
              </a:tr>
            </a:tbl>
          </a:graphicData>
        </a:graphic>
      </p:graphicFrame>
      <p:sp>
        <p:nvSpPr>
          <p:cNvPr id="6" name="Ovale 5">
            <a:extLst>
              <a:ext uri="{FF2B5EF4-FFF2-40B4-BE49-F238E27FC236}">
                <a16:creationId xmlns:a16="http://schemas.microsoft.com/office/drawing/2014/main" id="{CBD78E72-9078-D0E7-85B1-6472AF24E536}"/>
              </a:ext>
            </a:extLst>
          </p:cNvPr>
          <p:cNvSpPr/>
          <p:nvPr/>
        </p:nvSpPr>
        <p:spPr>
          <a:xfrm>
            <a:off x="6727841" y="386345"/>
            <a:ext cx="1673679" cy="910019"/>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rgbClr val="FF0000"/>
                </a:solidFill>
              </a:rPr>
              <a:t>Novità</a:t>
            </a:r>
          </a:p>
          <a:p>
            <a:pPr algn="ctr"/>
            <a:r>
              <a:rPr lang="it-IT" dirty="0">
                <a:solidFill>
                  <a:srgbClr val="FF0000"/>
                </a:solidFill>
              </a:rPr>
              <a:t>D.L. 95/2025 L. 118/2025</a:t>
            </a:r>
          </a:p>
        </p:txBody>
      </p:sp>
    </p:spTree>
    <p:extLst>
      <p:ext uri="{BB962C8B-B14F-4D97-AF65-F5344CB8AC3E}">
        <p14:creationId xmlns:p14="http://schemas.microsoft.com/office/powerpoint/2010/main" val="38501270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CasellaDiTesto 5"/>
          <p:cNvSpPr txBox="1">
            <a:spLocks noChangeArrowheads="1"/>
          </p:cNvSpPr>
          <p:nvPr/>
        </p:nvSpPr>
        <p:spPr bwMode="auto">
          <a:xfrm>
            <a:off x="628650" y="1907897"/>
            <a:ext cx="7886700" cy="4301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folHlink"/>
              </a:buClr>
              <a:buSzPct val="75000"/>
              <a:buFont typeface="Wingdings" charset="2"/>
              <a:buChar char="n"/>
              <a:defRPr sz="2800">
                <a:solidFill>
                  <a:schemeClr val="tx1"/>
                </a:solidFill>
                <a:latin typeface="Verdana" charset="0"/>
              </a:defRPr>
            </a:lvl1pPr>
            <a:lvl2pPr marL="742950" indent="-285750">
              <a:spcBef>
                <a:spcPct val="20000"/>
              </a:spcBef>
              <a:buClr>
                <a:schemeClr val="folHlink"/>
              </a:buClr>
              <a:buSzPct val="70000"/>
              <a:buFont typeface="Wingdings" charset="2"/>
              <a:buChar char="n"/>
              <a:defRPr sz="2000">
                <a:solidFill>
                  <a:schemeClr val="tx1"/>
                </a:solidFill>
                <a:latin typeface="Verdana" charset="0"/>
              </a:defRPr>
            </a:lvl2pPr>
            <a:lvl3pPr marL="1143000" indent="-228600">
              <a:spcBef>
                <a:spcPct val="20000"/>
              </a:spcBef>
              <a:buClr>
                <a:schemeClr val="tx2"/>
              </a:buClr>
              <a:buChar char="•"/>
              <a:defRPr>
                <a:solidFill>
                  <a:schemeClr val="tx1"/>
                </a:solidFill>
                <a:latin typeface="Verdana" charset="0"/>
              </a:defRPr>
            </a:lvl3pPr>
            <a:lvl4pPr marL="1600200" indent="-228600">
              <a:spcBef>
                <a:spcPct val="20000"/>
              </a:spcBef>
              <a:buClr>
                <a:schemeClr val="hlink"/>
              </a:buClr>
              <a:buChar char="•"/>
              <a:defRPr sz="1600">
                <a:solidFill>
                  <a:schemeClr val="tx1"/>
                </a:solidFill>
                <a:latin typeface="Verdana" charset="0"/>
              </a:defRPr>
            </a:lvl4pPr>
            <a:lvl5pPr marL="2057400" indent="-228600">
              <a:spcBef>
                <a:spcPct val="20000"/>
              </a:spcBef>
              <a:buClr>
                <a:schemeClr val="tx1"/>
              </a:buClr>
              <a:buSzPct val="85000"/>
              <a:buChar char="•"/>
              <a:defRPr sz="1400">
                <a:solidFill>
                  <a:schemeClr val="tx1"/>
                </a:solidFill>
                <a:latin typeface="Verdana" charset="0"/>
              </a:defRPr>
            </a:lvl5pPr>
            <a:lvl6pPr marL="2514600" indent="-228600" eaLnBrk="0" fontAlgn="base" hangingPunct="0">
              <a:spcBef>
                <a:spcPct val="20000"/>
              </a:spcBef>
              <a:spcAft>
                <a:spcPct val="0"/>
              </a:spcAft>
              <a:buClr>
                <a:schemeClr val="tx1"/>
              </a:buClr>
              <a:buSzPct val="85000"/>
              <a:buChar char="•"/>
              <a:defRPr sz="1400">
                <a:solidFill>
                  <a:schemeClr val="tx1"/>
                </a:solidFill>
                <a:latin typeface="Verdana" charset="0"/>
              </a:defRPr>
            </a:lvl6pPr>
            <a:lvl7pPr marL="2971800" indent="-228600" eaLnBrk="0" fontAlgn="base" hangingPunct="0">
              <a:spcBef>
                <a:spcPct val="20000"/>
              </a:spcBef>
              <a:spcAft>
                <a:spcPct val="0"/>
              </a:spcAft>
              <a:buClr>
                <a:schemeClr val="tx1"/>
              </a:buClr>
              <a:buSzPct val="85000"/>
              <a:buChar char="•"/>
              <a:defRPr sz="1400">
                <a:solidFill>
                  <a:schemeClr val="tx1"/>
                </a:solidFill>
                <a:latin typeface="Verdana" charset="0"/>
              </a:defRPr>
            </a:lvl7pPr>
            <a:lvl8pPr marL="3429000" indent="-228600" eaLnBrk="0" fontAlgn="base" hangingPunct="0">
              <a:spcBef>
                <a:spcPct val="20000"/>
              </a:spcBef>
              <a:spcAft>
                <a:spcPct val="0"/>
              </a:spcAft>
              <a:buClr>
                <a:schemeClr val="tx1"/>
              </a:buClr>
              <a:buSzPct val="85000"/>
              <a:buChar char="•"/>
              <a:defRPr sz="1400">
                <a:solidFill>
                  <a:schemeClr val="tx1"/>
                </a:solidFill>
                <a:latin typeface="Verdana" charset="0"/>
              </a:defRPr>
            </a:lvl8pPr>
            <a:lvl9pPr marL="3886200" indent="-228600" eaLnBrk="0" fontAlgn="base" hangingPunct="0">
              <a:spcBef>
                <a:spcPct val="20000"/>
              </a:spcBef>
              <a:spcAft>
                <a:spcPct val="0"/>
              </a:spcAft>
              <a:buClr>
                <a:schemeClr val="tx1"/>
              </a:buClr>
              <a:buSzPct val="85000"/>
              <a:buChar char="•"/>
              <a:defRPr sz="1400">
                <a:solidFill>
                  <a:schemeClr val="tx1"/>
                </a:solidFill>
                <a:latin typeface="Verdana" charset="0"/>
              </a:defRPr>
            </a:lvl9pPr>
          </a:lstStyle>
          <a:p>
            <a:pPr marL="0" indent="0" algn="just">
              <a:buClr>
                <a:schemeClr val="tx1"/>
              </a:buClr>
              <a:buSzPct val="100000"/>
              <a:buNone/>
            </a:pPr>
            <a:r>
              <a:rPr lang="it-IT" sz="1600" b="1" dirty="0">
                <a:latin typeface="+mn-lt"/>
              </a:rPr>
              <a:t>Principio di diritto: </a:t>
            </a:r>
            <a:r>
              <a:rPr lang="it-IT" sz="1600" b="1" dirty="0">
                <a:solidFill>
                  <a:srgbClr val="333333"/>
                </a:solidFill>
                <a:latin typeface="Calibri" panose="020F0502020204030204" pitchFamily="34" charset="0"/>
                <a:cs typeface="Calibri" panose="020F0502020204030204" pitchFamily="34" charset="0"/>
              </a:rPr>
              <a:t>ragioni di carattere tecnico, produttivo, organizzativo o sostitutivo</a:t>
            </a:r>
            <a:endParaRPr kumimoji="0" lang="it-IT" sz="1600" b="1" i="0" u="none" strike="noStrike" kern="1200" cap="none" normalizeH="0" baseline="0" dirty="0">
              <a:ln>
                <a:noFill/>
              </a:ln>
              <a:solidFill>
                <a:schemeClr val="tx1"/>
              </a:solidFill>
              <a:effectLst/>
              <a:latin typeface="+mn-lt"/>
              <a:ea typeface="+mn-ea"/>
              <a:cs typeface="+mn-cs"/>
            </a:endParaRPr>
          </a:p>
          <a:p>
            <a:pPr marL="308136" lvl="1" indent="0" algn="ctr">
              <a:buClr>
                <a:schemeClr val="tx1"/>
              </a:buClr>
              <a:buSzPct val="100000"/>
              <a:buNone/>
            </a:pPr>
            <a:endParaRPr lang="it-IT" sz="1500" b="0" dirty="0"/>
          </a:p>
          <a:p>
            <a:pPr marL="308136" lvl="1" indent="0" algn="ctr">
              <a:buClr>
                <a:schemeClr val="tx1"/>
              </a:buClr>
              <a:buSzPct val="100000"/>
              <a:buNone/>
            </a:pPr>
            <a:endParaRPr lang="it-IT" sz="1500" b="0" dirty="0"/>
          </a:p>
          <a:p>
            <a:pPr marL="308136" lvl="1" indent="0" algn="ctr">
              <a:buClr>
                <a:schemeClr val="tx1"/>
              </a:buClr>
              <a:buSzPct val="100000"/>
              <a:buNone/>
            </a:pPr>
            <a:endParaRPr lang="it-IT" sz="1500" dirty="0"/>
          </a:p>
        </p:txBody>
      </p:sp>
      <p:sp>
        <p:nvSpPr>
          <p:cNvPr id="2" name="Titolo 1">
            <a:extLst>
              <a:ext uri="{FF2B5EF4-FFF2-40B4-BE49-F238E27FC236}">
                <a16:creationId xmlns:a16="http://schemas.microsoft.com/office/drawing/2014/main" id="{100EA626-7F90-0159-03BC-779EF55C38CD}"/>
              </a:ext>
            </a:extLst>
          </p:cNvPr>
          <p:cNvSpPr>
            <a:spLocks noGrp="1"/>
          </p:cNvSpPr>
          <p:nvPr>
            <p:ph type="title"/>
          </p:nvPr>
        </p:nvSpPr>
        <p:spPr>
          <a:xfrm>
            <a:off x="628650" y="280070"/>
            <a:ext cx="7886700" cy="528300"/>
          </a:xfrm>
        </p:spPr>
        <p:txBody>
          <a:bodyPr/>
          <a:lstStyle/>
          <a:p>
            <a:r>
              <a:rPr lang="it-IT" sz="2800" kern="0" dirty="0">
                <a:latin typeface="Calibri" panose="020F0502020204030204" pitchFamily="34" charset="0"/>
                <a:cs typeface="Calibri" panose="020F0502020204030204" pitchFamily="34" charset="0"/>
              </a:rPr>
              <a:t>Contratto a tempo determinato</a:t>
            </a:r>
            <a:endParaRPr lang="it-IT" dirty="0"/>
          </a:p>
        </p:txBody>
      </p:sp>
      <p:sp>
        <p:nvSpPr>
          <p:cNvPr id="3" name="Segnaposto testo 2">
            <a:extLst>
              <a:ext uri="{FF2B5EF4-FFF2-40B4-BE49-F238E27FC236}">
                <a16:creationId xmlns:a16="http://schemas.microsoft.com/office/drawing/2014/main" id="{6CA513E4-FDDC-2F19-F42A-499C7EB3501B}"/>
              </a:ext>
            </a:extLst>
          </p:cNvPr>
          <p:cNvSpPr>
            <a:spLocks noGrp="1"/>
          </p:cNvSpPr>
          <p:nvPr>
            <p:ph sz="quarter" idx="13"/>
          </p:nvPr>
        </p:nvSpPr>
        <p:spPr>
          <a:xfrm>
            <a:off x="628650" y="1077333"/>
            <a:ext cx="7772870" cy="528299"/>
          </a:xfrm>
        </p:spPr>
        <p:txBody>
          <a:bodyPr>
            <a:normAutofit/>
          </a:bodyPr>
          <a:lstStyle/>
          <a:p>
            <a:r>
              <a:rPr lang="it-IT" sz="2800" dirty="0"/>
              <a:t>Condizioni</a:t>
            </a:r>
          </a:p>
        </p:txBody>
      </p:sp>
      <p:sp>
        <p:nvSpPr>
          <p:cNvPr id="5" name="Segnaposto numero diapositiva 3">
            <a:extLst>
              <a:ext uri="{FF2B5EF4-FFF2-40B4-BE49-F238E27FC236}">
                <a16:creationId xmlns:a16="http://schemas.microsoft.com/office/drawing/2014/main" id="{67A1DF5C-CD62-911C-314E-62CE37C34A62}"/>
              </a:ext>
            </a:extLst>
          </p:cNvPr>
          <p:cNvSpPr>
            <a:spLocks noGrp="1"/>
          </p:cNvSpPr>
          <p:nvPr>
            <p:ph type="sldNum" sz="quarter" idx="12"/>
          </p:nvPr>
        </p:nvSpPr>
        <p:spPr/>
        <p:txBody>
          <a:bodyPr/>
          <a:lstStyle/>
          <a:p>
            <a:fld id="{A9319F9E-F2D9-FB4E-80B1-3EC196E3728B}" type="slidenum">
              <a:rPr lang="it-IT" smtClean="0"/>
              <a:pPr/>
              <a:t>16</a:t>
            </a:fld>
            <a:endParaRPr lang="it-IT" dirty="0"/>
          </a:p>
        </p:txBody>
      </p:sp>
      <p:sp>
        <p:nvSpPr>
          <p:cNvPr id="9" name="CasellaDiTesto 8">
            <a:extLst>
              <a:ext uri="{FF2B5EF4-FFF2-40B4-BE49-F238E27FC236}">
                <a16:creationId xmlns:a16="http://schemas.microsoft.com/office/drawing/2014/main" id="{4B1B4CC3-48DE-F2BF-9C92-FA96AC19090B}"/>
              </a:ext>
            </a:extLst>
          </p:cNvPr>
          <p:cNvSpPr txBox="1"/>
          <p:nvPr/>
        </p:nvSpPr>
        <p:spPr>
          <a:xfrm>
            <a:off x="757026" y="2338087"/>
            <a:ext cx="7644494" cy="3170099"/>
          </a:xfrm>
          <a:prstGeom prst="rect">
            <a:avLst/>
          </a:prstGeom>
          <a:solidFill>
            <a:schemeClr val="accent2">
              <a:lumMod val="20000"/>
              <a:lumOff val="80000"/>
            </a:schemeClr>
          </a:solidFill>
          <a:ln>
            <a:solidFill>
              <a:schemeClr val="accent1"/>
            </a:solidFill>
          </a:ln>
        </p:spPr>
        <p:txBody>
          <a:bodyPr wrap="square" rtlCol="0">
            <a:spAutoFit/>
          </a:bodyPr>
          <a:lstStyle/>
          <a:p>
            <a:pPr algn="just"/>
            <a:r>
              <a:rPr lang="it-IT" sz="1600" dirty="0">
                <a:solidFill>
                  <a:srgbClr val="333333"/>
                </a:solidFill>
                <a:latin typeface="Calibri" panose="020F0502020204030204" pitchFamily="34" charset="0"/>
                <a:cs typeface="Calibri" panose="020F0502020204030204" pitchFamily="34" charset="0"/>
              </a:rPr>
              <a:t>A </a:t>
            </a:r>
            <a:r>
              <a:rPr lang="it-IT" sz="1600" b="0" i="0" strike="noStrike" dirty="0">
                <a:solidFill>
                  <a:srgbClr val="333333"/>
                </a:solidFill>
                <a:effectLst/>
                <a:latin typeface="Calibri" panose="020F0502020204030204" pitchFamily="34" charset="0"/>
                <a:cs typeface="Calibri" panose="020F0502020204030204" pitchFamily="34" charset="0"/>
              </a:rPr>
              <a:t>pena di inefficacia, devono risultare in apposito atto scritto, che </a:t>
            </a:r>
            <a:r>
              <a:rPr lang="it-IT" sz="1600" b="1" i="0" u="sng" strike="noStrike" dirty="0">
                <a:solidFill>
                  <a:srgbClr val="333333"/>
                </a:solidFill>
                <a:effectLst/>
                <a:latin typeface="Calibri" panose="020F0502020204030204" pitchFamily="34" charset="0"/>
                <a:cs typeface="Calibri" panose="020F0502020204030204" pitchFamily="34" charset="0"/>
              </a:rPr>
              <a:t>impone al datore di lavoro l’onere di indicarle in modo circostanziato e puntuale</a:t>
            </a:r>
            <a:r>
              <a:rPr lang="it-IT" sz="1400" b="0" i="0" u="sng" strike="noStrike" dirty="0">
                <a:solidFill>
                  <a:srgbClr val="333333"/>
                </a:solidFill>
                <a:effectLst/>
                <a:latin typeface="Calibri" panose="020F0502020204030204" pitchFamily="34" charset="0"/>
                <a:cs typeface="Calibri" panose="020F0502020204030204" pitchFamily="34" charset="0"/>
              </a:rPr>
              <a:t>,</a:t>
            </a:r>
            <a:r>
              <a:rPr lang="it-IT" sz="1400" b="0" i="0" u="none" strike="noStrike" dirty="0">
                <a:solidFill>
                  <a:srgbClr val="333333"/>
                </a:solidFill>
                <a:effectLst/>
                <a:latin typeface="Calibri" panose="020F0502020204030204" pitchFamily="34" charset="0"/>
                <a:cs typeface="Calibri" panose="020F0502020204030204" pitchFamily="34" charset="0"/>
              </a:rPr>
              <a:t> al fine di assicurare la trasparenza e la veridicità di tali ragioni, nonché l’immodificabilità delle stesse nel corso del rapporto, </a:t>
            </a:r>
            <a:r>
              <a:rPr lang="it-IT" sz="1400" i="0" u="none" strike="noStrike" dirty="0">
                <a:solidFill>
                  <a:srgbClr val="333333"/>
                </a:solidFill>
                <a:effectLst/>
                <a:latin typeface="Calibri" panose="020F0502020204030204" pitchFamily="34" charset="0"/>
                <a:cs typeface="Calibri" panose="020F0502020204030204" pitchFamily="34" charset="0"/>
              </a:rPr>
              <a:t>le circostanze che contraddistinguono una particolare attività e che rendono conforme alle esigenze del datore di lavoro, nell’ambito di un determinato contesto aziendale, la prestazione a tempo determinato, si </a:t>
            </a:r>
            <a:r>
              <a:rPr lang="it-IT" sz="1400" b="0" i="0" u="none" strike="noStrike" dirty="0">
                <a:solidFill>
                  <a:srgbClr val="333333"/>
                </a:solidFill>
                <a:effectLst/>
                <a:latin typeface="Calibri" panose="020F0502020204030204" pitchFamily="34" charset="0"/>
                <a:cs typeface="Calibri" panose="020F0502020204030204" pitchFamily="34" charset="0"/>
              </a:rPr>
              <a:t>da rendere evidente la specifica connessione fra la durata solo temporanea della prestazione e le esigenze produttive ed organizzative che la stessa sia chiamata a realizzare e la utilizzazione del lavoratore assunto esclusivamente nell’ ambito della specifica ragione indicata ed in stretto collegamento con la stessa. </a:t>
            </a:r>
          </a:p>
          <a:p>
            <a:pPr algn="just"/>
            <a:r>
              <a:rPr lang="it-IT" sz="1400" b="0" i="0" u="none" strike="noStrike" dirty="0">
                <a:solidFill>
                  <a:srgbClr val="333333"/>
                </a:solidFill>
                <a:effectLst/>
                <a:latin typeface="Calibri" panose="020F0502020204030204" pitchFamily="34" charset="0"/>
                <a:cs typeface="Calibri" panose="020F0502020204030204" pitchFamily="34" charset="0"/>
              </a:rPr>
              <a:t>Spetta al giudice di merito accertare, con valutazione che, se correttamente motivata ed esente da vizi giuridici, resta esente dal sindacato di legittimità, la sussistenza di tali presupposti, valutando ogni elemento, ritualmente acquisito al processo, idoneo a dar riscontro alle ragioni specificatamente indicate con atto scritto ai fini dell’assunzione a termine, ivi compresi gli accordi collettivi intervenuti fra le parti sociali e richiamati nel contratto costitutivo del rapporto.</a:t>
            </a:r>
            <a:r>
              <a:rPr lang="it-IT" sz="1400" i="1" dirty="0">
                <a:solidFill>
                  <a:srgbClr val="000000"/>
                </a:solidFill>
                <a:effectLst/>
                <a:latin typeface="Calibri" panose="020F0502020204030204" pitchFamily="34" charset="0"/>
                <a:ea typeface="Arial" panose="020B0604020202020204" pitchFamily="34" charset="0"/>
                <a:cs typeface="Calibri" panose="020F0502020204030204" pitchFamily="34" charset="0"/>
              </a:rPr>
              <a:t> (</a:t>
            </a:r>
            <a:r>
              <a:rPr lang="it-IT" sz="1400" i="1" dirty="0">
                <a:solidFill>
                  <a:srgbClr val="000000"/>
                </a:solidFill>
                <a:latin typeface="Calibri" panose="020F0502020204030204" pitchFamily="34" charset="0"/>
                <a:ea typeface="Arial" panose="020B0604020202020204" pitchFamily="34" charset="0"/>
                <a:cs typeface="Calibri" panose="020F0502020204030204" pitchFamily="34" charset="0"/>
              </a:rPr>
              <a:t>C</a:t>
            </a:r>
            <a:r>
              <a:rPr lang="it-IT" sz="1400" i="1" dirty="0">
                <a:solidFill>
                  <a:srgbClr val="000000"/>
                </a:solidFill>
                <a:effectLst/>
                <a:latin typeface="Calibri" panose="020F0502020204030204" pitchFamily="34" charset="0"/>
                <a:ea typeface="Arial" panose="020B0604020202020204" pitchFamily="34" charset="0"/>
                <a:cs typeface="Calibri" panose="020F0502020204030204" pitchFamily="34" charset="0"/>
              </a:rPr>
              <a:t>ass. </a:t>
            </a:r>
            <a:r>
              <a:rPr lang="it-IT" sz="1400" i="1" dirty="0" err="1">
                <a:solidFill>
                  <a:srgbClr val="000000"/>
                </a:solidFill>
                <a:latin typeface="Calibri" panose="020F0502020204030204" pitchFamily="34" charset="0"/>
                <a:ea typeface="Arial" panose="020B0604020202020204" pitchFamily="34" charset="0"/>
                <a:cs typeface="Calibri" panose="020F0502020204030204" pitchFamily="34" charset="0"/>
              </a:rPr>
              <a:t>Civ</a:t>
            </a:r>
            <a:r>
              <a:rPr lang="it-IT" sz="1400" i="1" dirty="0">
                <a:solidFill>
                  <a:srgbClr val="000000"/>
                </a:solidFill>
                <a:latin typeface="Calibri" panose="020F0502020204030204" pitchFamily="34" charset="0"/>
                <a:ea typeface="Arial" panose="020B0604020202020204" pitchFamily="34" charset="0"/>
                <a:cs typeface="Calibri" panose="020F0502020204030204" pitchFamily="34" charset="0"/>
              </a:rPr>
              <a:t>.  11/05/2011, n. 10346</a:t>
            </a:r>
            <a:r>
              <a:rPr lang="it-IT" sz="1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t>
            </a:r>
            <a:r>
              <a:rPr lang="it-IT" sz="1400" i="1" dirty="0">
                <a:solidFill>
                  <a:srgbClr val="000000"/>
                </a:solidFill>
                <a:effectLst/>
                <a:latin typeface="Calibri" panose="020F0502020204030204" pitchFamily="34" charset="0"/>
                <a:ea typeface="Arial" panose="020B0604020202020204" pitchFamily="34" charset="0"/>
                <a:cs typeface="Calibri" panose="020F0502020204030204" pitchFamily="34" charset="0"/>
              </a:rPr>
              <a:t> </a:t>
            </a:r>
            <a:endParaRPr lang="it-IT" sz="1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28211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47F6DF-380E-9599-C690-9406295F7910}"/>
            </a:ext>
          </a:extLst>
        </p:cNvPr>
        <p:cNvGrpSpPr/>
        <p:nvPr/>
      </p:nvGrpSpPr>
      <p:grpSpPr>
        <a:xfrm>
          <a:off x="0" y="0"/>
          <a:ext cx="0" cy="0"/>
          <a:chOff x="0" y="0"/>
          <a:chExt cx="0" cy="0"/>
        </a:xfrm>
      </p:grpSpPr>
      <p:sp>
        <p:nvSpPr>
          <p:cNvPr id="4" name="Titolo 3">
            <a:extLst>
              <a:ext uri="{FF2B5EF4-FFF2-40B4-BE49-F238E27FC236}">
                <a16:creationId xmlns:a16="http://schemas.microsoft.com/office/drawing/2014/main" id="{B5B15B78-B82D-9061-040A-9A67E0138BD9}"/>
              </a:ext>
            </a:extLst>
          </p:cNvPr>
          <p:cNvSpPr>
            <a:spLocks noGrp="1"/>
          </p:cNvSpPr>
          <p:nvPr>
            <p:ph type="title"/>
          </p:nvPr>
        </p:nvSpPr>
        <p:spPr/>
        <p:txBody>
          <a:bodyPr>
            <a:normAutofit/>
          </a:bodyPr>
          <a:lstStyle/>
          <a:p>
            <a:r>
              <a:rPr lang="it-IT" sz="3200" kern="0" dirty="0">
                <a:latin typeface="Calibri" panose="020F0502020204030204" pitchFamily="34" charset="0"/>
                <a:cs typeface="Calibri" panose="020F0502020204030204" pitchFamily="34" charset="0"/>
              </a:rPr>
              <a:t>Contratto a tempo determinato</a:t>
            </a:r>
            <a:endParaRPr lang="it-IT" sz="3200" dirty="0">
              <a:latin typeface="Calibri" panose="020F0502020204030204" pitchFamily="34" charset="0"/>
              <a:cs typeface="Calibri" panose="020F0502020204030204" pitchFamily="34" charset="0"/>
            </a:endParaRPr>
          </a:p>
        </p:txBody>
      </p:sp>
      <p:sp>
        <p:nvSpPr>
          <p:cNvPr id="5" name="Segnaposto testo 4">
            <a:extLst>
              <a:ext uri="{FF2B5EF4-FFF2-40B4-BE49-F238E27FC236}">
                <a16:creationId xmlns:a16="http://schemas.microsoft.com/office/drawing/2014/main" id="{D26095B0-42BB-D761-A82D-451EB9FD2F99}"/>
              </a:ext>
            </a:extLst>
          </p:cNvPr>
          <p:cNvSpPr>
            <a:spLocks noGrp="1"/>
          </p:cNvSpPr>
          <p:nvPr>
            <p:ph type="body" sz="quarter" idx="4294967295"/>
          </p:nvPr>
        </p:nvSpPr>
        <p:spPr>
          <a:xfrm>
            <a:off x="0" y="1139825"/>
            <a:ext cx="7886700" cy="768350"/>
          </a:xfrm>
        </p:spPr>
        <p:txBody>
          <a:bodyPr/>
          <a:lstStyle/>
          <a:p>
            <a:r>
              <a:rPr lang="it-IT" sz="2800" dirty="0"/>
              <a:t>Decadenze e tutele</a:t>
            </a:r>
          </a:p>
        </p:txBody>
      </p:sp>
      <p:sp>
        <p:nvSpPr>
          <p:cNvPr id="3" name="Segnaposto testo 2">
            <a:extLst>
              <a:ext uri="{FF2B5EF4-FFF2-40B4-BE49-F238E27FC236}">
                <a16:creationId xmlns:a16="http://schemas.microsoft.com/office/drawing/2014/main" id="{22CD649C-1E49-C90C-55B0-25B5FB589CFB}"/>
              </a:ext>
            </a:extLst>
          </p:cNvPr>
          <p:cNvSpPr>
            <a:spLocks noGrp="1"/>
          </p:cNvSpPr>
          <p:nvPr>
            <p:ph sz="quarter" idx="13"/>
          </p:nvPr>
        </p:nvSpPr>
        <p:spPr>
          <a:xfrm>
            <a:off x="628650" y="1697310"/>
            <a:ext cx="7772870" cy="3424107"/>
          </a:xfrm>
        </p:spPr>
        <p:txBody>
          <a:bodyPr>
            <a:normAutofit fontScale="92500" lnSpcReduction="20000"/>
          </a:bodyPr>
          <a:lstStyle/>
          <a:p>
            <a:r>
              <a:rPr lang="it-IT" sz="1900" b="1" i="0" u="none" strike="noStrike" dirty="0">
                <a:solidFill>
                  <a:srgbClr val="434343"/>
                </a:solidFill>
                <a:effectLst/>
              </a:rPr>
              <a:t>Superamento procedura d’infrazione Europea </a:t>
            </a:r>
            <a:r>
              <a:rPr lang="it-IT" sz="1900" b="1" dirty="0"/>
              <a:t>2014/4231</a:t>
            </a:r>
            <a:endParaRPr lang="it-IT" sz="1900" b="1" i="0" strike="noStrike" dirty="0">
              <a:effectLst/>
            </a:endParaRPr>
          </a:p>
          <a:p>
            <a:pPr algn="just"/>
            <a:r>
              <a:rPr lang="it-IT" sz="1700" dirty="0"/>
              <a:t>Non conformità art. 28, c. 2 e 3, d.lgs. 81/2015, nella parte in cui definisce i limiti massimi dell’indennità risarcitoria onnicomprensiva nei casi di trasformazione, giudizialmente disposta, del contratto a tempo determinato in contratto a tempo indeterminato</a:t>
            </a:r>
          </a:p>
          <a:p>
            <a:pPr algn="just"/>
            <a:r>
              <a:rPr lang="it-IT" sz="1700" dirty="0"/>
              <a:t>Secondo consolidata giurisprudenza della CGUE se uno Stato membro decide di reprimere la trasgressione del diritto dell’Unione mediante un indennizzo, lo stesso, perché sia efficace e abbia un effetto dissuasivo, deve essere adeguato, nel senso di consentire un’integrale riparazione del danno effettivamente subito</a:t>
            </a:r>
          </a:p>
          <a:p>
            <a:pPr algn="just"/>
            <a:r>
              <a:rPr lang="it-IT" sz="1700" dirty="0"/>
              <a:t>Per contro, un massimale fissato a priori sarebbe privo di effetto deterrente, perché nel caso di abusi di lunga durata il risarcimento spettante sarebbe comunque limitato ad un massimo legalmente previsto, venendo meno così l’effetto dissuasivo una volta che sia stato raggiunto l’importo massimo</a:t>
            </a:r>
          </a:p>
          <a:p>
            <a:pPr algn="just"/>
            <a:r>
              <a:rPr lang="it-IT" sz="1700" dirty="0"/>
              <a:t>Al lavoratore dovrebbe, invece, essere data la possibilità di ottenere il risarcimento dell’intero danno subito senza limiti precostituiti.</a:t>
            </a:r>
          </a:p>
          <a:p>
            <a:endParaRPr lang="it-IT" b="1" dirty="0">
              <a:latin typeface="Calibri" panose="020F0502020204030204" pitchFamily="34" charset="0"/>
              <a:cs typeface="Calibri" panose="020F0502020204030204" pitchFamily="34" charset="0"/>
            </a:endParaRPr>
          </a:p>
        </p:txBody>
      </p:sp>
      <p:sp>
        <p:nvSpPr>
          <p:cNvPr id="11" name="Segnaposto numero diapositiva 3">
            <a:extLst>
              <a:ext uri="{FF2B5EF4-FFF2-40B4-BE49-F238E27FC236}">
                <a16:creationId xmlns:a16="http://schemas.microsoft.com/office/drawing/2014/main" id="{E05CC6CA-BBCB-5716-2F14-6954A3BC629C}"/>
              </a:ext>
            </a:extLst>
          </p:cNvPr>
          <p:cNvSpPr>
            <a:spLocks noGrp="1"/>
          </p:cNvSpPr>
          <p:nvPr>
            <p:ph type="sldNum" sz="quarter" idx="12"/>
          </p:nvPr>
        </p:nvSpPr>
        <p:spPr/>
        <p:txBody>
          <a:bodyPr/>
          <a:lstStyle/>
          <a:p>
            <a:fld id="{A9319F9E-F2D9-FB4E-80B1-3EC196E3728B}" type="slidenum">
              <a:rPr lang="it-IT" smtClean="0"/>
              <a:pPr/>
              <a:t>17</a:t>
            </a:fld>
            <a:endParaRPr lang="it-IT" dirty="0"/>
          </a:p>
        </p:txBody>
      </p:sp>
      <p:sp>
        <p:nvSpPr>
          <p:cNvPr id="2" name="Segnaposto testo 9">
            <a:extLst>
              <a:ext uri="{FF2B5EF4-FFF2-40B4-BE49-F238E27FC236}">
                <a16:creationId xmlns:a16="http://schemas.microsoft.com/office/drawing/2014/main" id="{80531DBE-8E33-D68E-24AB-1D27B7D1AD2D}"/>
              </a:ext>
            </a:extLst>
          </p:cNvPr>
          <p:cNvSpPr txBox="1">
            <a:spLocks/>
          </p:cNvSpPr>
          <p:nvPr/>
        </p:nvSpPr>
        <p:spPr>
          <a:xfrm>
            <a:off x="651040" y="1231503"/>
            <a:ext cx="7772870" cy="3424107"/>
          </a:xfrm>
          <a:prstGeom prst="rect">
            <a:avLst/>
          </a:prstGeom>
        </p:spPr>
        <p:txBody>
          <a:bodyPr vert="horz" lIns="0" tIns="0" rIns="0" bIns="0" rtlCol="0" anchor="t" anchorCtr="0">
            <a:normAutofit/>
          </a:bodyPr>
          <a:lstStyle>
            <a:lvl1pPr marL="171450" indent="-171450" algn="l" defTabSz="685800" rtl="0" eaLnBrk="1" latinLnBrk="0" hangingPunct="1">
              <a:lnSpc>
                <a:spcPct val="100000"/>
              </a:lnSpc>
              <a:spcBef>
                <a:spcPts val="750"/>
              </a:spcBef>
              <a:buClr>
                <a:srgbClr val="00953B"/>
              </a:buClr>
              <a:buSzPct val="60000"/>
              <a:buFont typeface="Wingdings" pitchFamily="2" charset="2"/>
              <a:buChar char="§"/>
              <a:defRPr sz="18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endParaRPr lang="it-IT" dirty="0"/>
          </a:p>
          <a:p>
            <a:pPr marL="0" indent="0">
              <a:buNone/>
            </a:pPr>
            <a:endParaRPr lang="it-IT" dirty="0"/>
          </a:p>
        </p:txBody>
      </p:sp>
      <p:sp>
        <p:nvSpPr>
          <p:cNvPr id="6" name="Ovale 5">
            <a:extLst>
              <a:ext uri="{FF2B5EF4-FFF2-40B4-BE49-F238E27FC236}">
                <a16:creationId xmlns:a16="http://schemas.microsoft.com/office/drawing/2014/main" id="{00FA5C65-307F-3AB7-D445-F8F61D084B2C}"/>
              </a:ext>
            </a:extLst>
          </p:cNvPr>
          <p:cNvSpPr/>
          <p:nvPr/>
        </p:nvSpPr>
        <p:spPr>
          <a:xfrm>
            <a:off x="6727841" y="671898"/>
            <a:ext cx="1673679" cy="55552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err="1">
                <a:solidFill>
                  <a:schemeClr val="tx1"/>
                </a:solidFill>
              </a:rPr>
              <a:t>d.l.</a:t>
            </a:r>
            <a:r>
              <a:rPr lang="it-IT" dirty="0">
                <a:solidFill>
                  <a:schemeClr val="tx1"/>
                </a:solidFill>
              </a:rPr>
              <a:t> 131/2024</a:t>
            </a:r>
          </a:p>
        </p:txBody>
      </p:sp>
    </p:spTree>
    <p:extLst>
      <p:ext uri="{BB962C8B-B14F-4D97-AF65-F5344CB8AC3E}">
        <p14:creationId xmlns:p14="http://schemas.microsoft.com/office/powerpoint/2010/main" val="27570243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76FEC0-D851-4407-623A-3E5693DF9F41}"/>
            </a:ext>
          </a:extLst>
        </p:cNvPr>
        <p:cNvGrpSpPr/>
        <p:nvPr/>
      </p:nvGrpSpPr>
      <p:grpSpPr>
        <a:xfrm>
          <a:off x="0" y="0"/>
          <a:ext cx="0" cy="0"/>
          <a:chOff x="0" y="0"/>
          <a:chExt cx="0" cy="0"/>
        </a:xfrm>
      </p:grpSpPr>
      <p:sp>
        <p:nvSpPr>
          <p:cNvPr id="4" name="Titolo 3">
            <a:extLst>
              <a:ext uri="{FF2B5EF4-FFF2-40B4-BE49-F238E27FC236}">
                <a16:creationId xmlns:a16="http://schemas.microsoft.com/office/drawing/2014/main" id="{E57B3E1D-F411-E410-003E-602D7D85D3E8}"/>
              </a:ext>
            </a:extLst>
          </p:cNvPr>
          <p:cNvSpPr>
            <a:spLocks noGrp="1"/>
          </p:cNvSpPr>
          <p:nvPr>
            <p:ph type="title"/>
          </p:nvPr>
        </p:nvSpPr>
        <p:spPr/>
        <p:txBody>
          <a:bodyPr>
            <a:normAutofit/>
          </a:bodyPr>
          <a:lstStyle/>
          <a:p>
            <a:r>
              <a:rPr lang="it-IT" sz="3200" kern="0" dirty="0">
                <a:latin typeface="Calibri" panose="020F0502020204030204" pitchFamily="34" charset="0"/>
                <a:cs typeface="Calibri" panose="020F0502020204030204" pitchFamily="34" charset="0"/>
              </a:rPr>
              <a:t>Contratto a tempo determinato</a:t>
            </a:r>
            <a:endParaRPr lang="it-IT" sz="3200" dirty="0">
              <a:latin typeface="Calibri" panose="020F0502020204030204" pitchFamily="34" charset="0"/>
              <a:cs typeface="Calibri" panose="020F0502020204030204" pitchFamily="34" charset="0"/>
            </a:endParaRPr>
          </a:p>
        </p:txBody>
      </p:sp>
      <p:sp>
        <p:nvSpPr>
          <p:cNvPr id="5" name="Segnaposto testo 4">
            <a:extLst>
              <a:ext uri="{FF2B5EF4-FFF2-40B4-BE49-F238E27FC236}">
                <a16:creationId xmlns:a16="http://schemas.microsoft.com/office/drawing/2014/main" id="{13888A38-6B3B-7A92-2537-7B368364EAAF}"/>
              </a:ext>
            </a:extLst>
          </p:cNvPr>
          <p:cNvSpPr>
            <a:spLocks noGrp="1"/>
          </p:cNvSpPr>
          <p:nvPr>
            <p:ph type="body" sz="quarter" idx="4294967295"/>
          </p:nvPr>
        </p:nvSpPr>
        <p:spPr>
          <a:xfrm>
            <a:off x="0" y="1139825"/>
            <a:ext cx="7886700" cy="768350"/>
          </a:xfrm>
        </p:spPr>
        <p:txBody>
          <a:bodyPr/>
          <a:lstStyle/>
          <a:p>
            <a:r>
              <a:rPr lang="it-IT" sz="2800" dirty="0"/>
              <a:t>Decadenze e tutele</a:t>
            </a:r>
          </a:p>
        </p:txBody>
      </p:sp>
      <p:sp>
        <p:nvSpPr>
          <p:cNvPr id="3" name="Segnaposto testo 2">
            <a:extLst>
              <a:ext uri="{FF2B5EF4-FFF2-40B4-BE49-F238E27FC236}">
                <a16:creationId xmlns:a16="http://schemas.microsoft.com/office/drawing/2014/main" id="{4AE80BA3-7650-7E19-E442-5F5184A87D9D}"/>
              </a:ext>
            </a:extLst>
          </p:cNvPr>
          <p:cNvSpPr>
            <a:spLocks noGrp="1"/>
          </p:cNvSpPr>
          <p:nvPr>
            <p:ph sz="quarter" idx="13"/>
          </p:nvPr>
        </p:nvSpPr>
        <p:spPr>
          <a:xfrm>
            <a:off x="628650" y="1697310"/>
            <a:ext cx="7772870" cy="3424107"/>
          </a:xfrm>
        </p:spPr>
        <p:txBody>
          <a:bodyPr>
            <a:normAutofit fontScale="77500" lnSpcReduction="20000"/>
          </a:bodyPr>
          <a:lstStyle/>
          <a:p>
            <a:r>
              <a:rPr lang="it-IT" b="1" i="0" u="none" strike="noStrike" dirty="0">
                <a:solidFill>
                  <a:srgbClr val="434343"/>
                </a:solidFill>
                <a:effectLst/>
                <a:latin typeface="Arial" panose="020B0604020202020204" pitchFamily="34" charset="0"/>
              </a:rPr>
              <a:t>Art. 28. Decadenza e tutele.</a:t>
            </a:r>
            <a:endParaRPr lang="it-IT" b="0" i="0" u="none" strike="noStrike" dirty="0">
              <a:solidFill>
                <a:srgbClr val="434343"/>
              </a:solidFill>
              <a:effectLst/>
              <a:latin typeface="Arial" panose="020B0604020202020204" pitchFamily="34" charset="0"/>
            </a:endParaRPr>
          </a:p>
          <a:p>
            <a:pPr marL="230188" indent="0" algn="just">
              <a:lnSpc>
                <a:spcPct val="120000"/>
              </a:lnSpc>
              <a:spcBef>
                <a:spcPts val="0"/>
              </a:spcBef>
              <a:buNone/>
            </a:pPr>
            <a:r>
              <a:rPr lang="it-IT" b="0" i="0" strike="noStrike" dirty="0">
                <a:effectLst/>
              </a:rPr>
              <a:t>1. L'impugnazione del contratto a TD deve avvenire, con le modalità previste dal primo comma art. 6 legge 604 del 1966  entro 180 giorni dalla cessazione del singolo contratto. Trova altresì applicazione il secondo comma del suddetto articolo 6.</a:t>
            </a:r>
          </a:p>
          <a:p>
            <a:pPr marL="230188" indent="0" algn="just">
              <a:lnSpc>
                <a:spcPct val="120000"/>
              </a:lnSpc>
              <a:spcBef>
                <a:spcPts val="0"/>
              </a:spcBef>
              <a:buNone/>
            </a:pPr>
            <a:r>
              <a:rPr lang="it-IT" b="0" i="0" strike="noStrike" dirty="0">
                <a:effectLst/>
              </a:rPr>
              <a:t>2. Nei casi di trasformazione del contratto a tempo determinato in contratto a tempo indeterminato, il giudice condanna il datore di lavoro al risarcimento del danno a favore del lavoratore stabilendo un'indennità onnicomprensiva nella misura compresa tra un minimo di 2,5 e un massimo di 12 mensilità dell'ultima retribuzione di riferimento per il calcolo del trattamento di fine rapporto, avuto riguardo ai criteri indicati nell'articolo 8 della legge n. 604 del 1966. </a:t>
            </a:r>
            <a:r>
              <a:rPr lang="it-IT" b="1" i="0" u="sng" strike="noStrike" dirty="0">
                <a:effectLst/>
              </a:rPr>
              <a:t>Resta ferma la possibilità per il giudice di stabilire l'indennità in misura superiore se il lavoratore dimostra di aver subito un maggior danno.</a:t>
            </a:r>
            <a:r>
              <a:rPr lang="it-IT" b="0" i="0" strike="noStrike" dirty="0">
                <a:effectLst/>
              </a:rPr>
              <a:t> La predetta indennità ristora per intero il pregiudizio subito dal lavoratore, comprese le conseguenze retributive e contributive relative al periodo compreso tra la scadenza del termine e la pronuncia con la quale il giudice ha ordinato la ricostituzione del rapporto di lavoro.</a:t>
            </a:r>
          </a:p>
          <a:p>
            <a:pPr marL="230188" indent="0" algn="just">
              <a:lnSpc>
                <a:spcPct val="120000"/>
              </a:lnSpc>
              <a:spcBef>
                <a:spcPts val="0"/>
              </a:spcBef>
              <a:buNone/>
            </a:pPr>
            <a:r>
              <a:rPr lang="it-IT" b="0" i="0" strike="sngStrike" dirty="0">
                <a:effectLst/>
              </a:rPr>
              <a:t>3. In presenza di contratti collettivi che prevedano l'assunzione, anche a tempo indeterminato, di lavoratori già occupati con contratto a termine nell'ambito di specifiche graduatorie, il limite massimo dell'indennità fissata dal comma 2 è ridotto alla metà.</a:t>
            </a:r>
          </a:p>
          <a:p>
            <a:endParaRPr lang="it-IT" b="1" dirty="0">
              <a:latin typeface="Calibri" panose="020F0502020204030204" pitchFamily="34" charset="0"/>
              <a:cs typeface="Calibri" panose="020F0502020204030204" pitchFamily="34" charset="0"/>
            </a:endParaRPr>
          </a:p>
        </p:txBody>
      </p:sp>
      <p:sp>
        <p:nvSpPr>
          <p:cNvPr id="11" name="Segnaposto numero diapositiva 3">
            <a:extLst>
              <a:ext uri="{FF2B5EF4-FFF2-40B4-BE49-F238E27FC236}">
                <a16:creationId xmlns:a16="http://schemas.microsoft.com/office/drawing/2014/main" id="{F3B8895B-DA17-F19E-5295-FBE43393B506}"/>
              </a:ext>
            </a:extLst>
          </p:cNvPr>
          <p:cNvSpPr>
            <a:spLocks noGrp="1"/>
          </p:cNvSpPr>
          <p:nvPr>
            <p:ph type="sldNum" sz="quarter" idx="12"/>
          </p:nvPr>
        </p:nvSpPr>
        <p:spPr/>
        <p:txBody>
          <a:bodyPr/>
          <a:lstStyle/>
          <a:p>
            <a:fld id="{A9319F9E-F2D9-FB4E-80B1-3EC196E3728B}" type="slidenum">
              <a:rPr lang="it-IT" smtClean="0"/>
              <a:pPr/>
              <a:t>18</a:t>
            </a:fld>
            <a:endParaRPr lang="it-IT" dirty="0"/>
          </a:p>
        </p:txBody>
      </p:sp>
      <p:sp>
        <p:nvSpPr>
          <p:cNvPr id="2" name="Segnaposto testo 9">
            <a:extLst>
              <a:ext uri="{FF2B5EF4-FFF2-40B4-BE49-F238E27FC236}">
                <a16:creationId xmlns:a16="http://schemas.microsoft.com/office/drawing/2014/main" id="{FEA4B7F1-1D8B-16F3-4675-7D113E3A48C5}"/>
              </a:ext>
            </a:extLst>
          </p:cNvPr>
          <p:cNvSpPr txBox="1">
            <a:spLocks/>
          </p:cNvSpPr>
          <p:nvPr/>
        </p:nvSpPr>
        <p:spPr>
          <a:xfrm>
            <a:off x="651040" y="1231503"/>
            <a:ext cx="7772870" cy="3424107"/>
          </a:xfrm>
          <a:prstGeom prst="rect">
            <a:avLst/>
          </a:prstGeom>
        </p:spPr>
        <p:txBody>
          <a:bodyPr vert="horz" lIns="0" tIns="0" rIns="0" bIns="0" rtlCol="0" anchor="t" anchorCtr="0">
            <a:normAutofit/>
          </a:bodyPr>
          <a:lstStyle>
            <a:lvl1pPr marL="171450" indent="-171450" algn="l" defTabSz="685800" rtl="0" eaLnBrk="1" latinLnBrk="0" hangingPunct="1">
              <a:lnSpc>
                <a:spcPct val="100000"/>
              </a:lnSpc>
              <a:spcBef>
                <a:spcPts val="750"/>
              </a:spcBef>
              <a:buClr>
                <a:srgbClr val="00953B"/>
              </a:buClr>
              <a:buSzPct val="60000"/>
              <a:buFont typeface="Wingdings" pitchFamily="2" charset="2"/>
              <a:buChar char="§"/>
              <a:defRPr sz="18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endParaRPr lang="it-IT" dirty="0"/>
          </a:p>
          <a:p>
            <a:pPr marL="0" indent="0">
              <a:buNone/>
            </a:pPr>
            <a:endParaRPr lang="it-IT" dirty="0"/>
          </a:p>
        </p:txBody>
      </p:sp>
      <p:sp>
        <p:nvSpPr>
          <p:cNvPr id="6" name="Ovale 5">
            <a:extLst>
              <a:ext uri="{FF2B5EF4-FFF2-40B4-BE49-F238E27FC236}">
                <a16:creationId xmlns:a16="http://schemas.microsoft.com/office/drawing/2014/main" id="{A9EF721A-D07D-3CEA-0969-F43A06A1D0FC}"/>
              </a:ext>
            </a:extLst>
          </p:cNvPr>
          <p:cNvSpPr/>
          <p:nvPr/>
        </p:nvSpPr>
        <p:spPr>
          <a:xfrm>
            <a:off x="6727841" y="671898"/>
            <a:ext cx="1673679" cy="55552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err="1">
                <a:solidFill>
                  <a:schemeClr val="tx1"/>
                </a:solidFill>
              </a:rPr>
              <a:t>d.l.</a:t>
            </a:r>
            <a:r>
              <a:rPr lang="it-IT" dirty="0">
                <a:solidFill>
                  <a:schemeClr val="tx1"/>
                </a:solidFill>
              </a:rPr>
              <a:t> 131/2024</a:t>
            </a:r>
          </a:p>
        </p:txBody>
      </p:sp>
    </p:spTree>
    <p:extLst>
      <p:ext uri="{BB962C8B-B14F-4D97-AF65-F5344CB8AC3E}">
        <p14:creationId xmlns:p14="http://schemas.microsoft.com/office/powerpoint/2010/main" val="12937372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4AE81D19-1AE5-C4A2-2AE1-5B52338AC01A}"/>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C14225AA-2E0A-C622-7FA3-C794A8000149}"/>
              </a:ext>
            </a:extLst>
          </p:cNvPr>
          <p:cNvSpPr>
            <a:spLocks noGrp="1"/>
          </p:cNvSpPr>
          <p:nvPr>
            <p:ph type="title"/>
          </p:nvPr>
        </p:nvSpPr>
        <p:spPr/>
        <p:txBody>
          <a:bodyPr/>
          <a:lstStyle/>
          <a:p>
            <a:r>
              <a:rPr lang="it-IT" b="1" kern="0" dirty="0">
                <a:effectLst/>
                <a:ea typeface="Times New Roman" panose="02020603050405020304" pitchFamily="18" charset="0"/>
                <a:cs typeface="Times New Roman" panose="02020603050405020304" pitchFamily="18" charset="0"/>
              </a:rPr>
              <a:t>Somministrazione di lavoro</a:t>
            </a:r>
            <a:endParaRPr lang="it-IT" dirty="0"/>
          </a:p>
        </p:txBody>
      </p:sp>
      <p:sp>
        <p:nvSpPr>
          <p:cNvPr id="3" name="Segnaposto testo 2">
            <a:extLst>
              <a:ext uri="{FF2B5EF4-FFF2-40B4-BE49-F238E27FC236}">
                <a16:creationId xmlns:a16="http://schemas.microsoft.com/office/drawing/2014/main" id="{3D0188D2-FA08-13AA-3E01-3C92946762ED}"/>
              </a:ext>
            </a:extLst>
          </p:cNvPr>
          <p:cNvSpPr>
            <a:spLocks noGrp="1"/>
          </p:cNvSpPr>
          <p:nvPr>
            <p:ph type="body" sz="quarter" idx="14"/>
          </p:nvPr>
        </p:nvSpPr>
        <p:spPr/>
        <p:txBody>
          <a:bodyPr>
            <a:normAutofit/>
          </a:bodyPr>
          <a:lstStyle/>
          <a:p>
            <a:r>
              <a:rPr lang="it-IT" sz="3200" i="1" dirty="0"/>
              <a:t>Art. </a:t>
            </a:r>
            <a:r>
              <a:rPr lang="it-IT" i="1" dirty="0"/>
              <a:t>30 – 40 d.lgs. 81/2015</a:t>
            </a:r>
            <a:endParaRPr lang="it-IT" sz="3200" i="1" dirty="0"/>
          </a:p>
          <a:p>
            <a:r>
              <a:rPr lang="it-IT" sz="3200" i="1" dirty="0"/>
              <a:t>Art. 10 Legge 203/2024</a:t>
            </a:r>
          </a:p>
        </p:txBody>
      </p:sp>
      <p:sp>
        <p:nvSpPr>
          <p:cNvPr id="4" name="Segnaposto numero diapositiva 3">
            <a:extLst>
              <a:ext uri="{FF2B5EF4-FFF2-40B4-BE49-F238E27FC236}">
                <a16:creationId xmlns:a16="http://schemas.microsoft.com/office/drawing/2014/main" id="{28F0F209-47A6-EEA0-BE77-7A4F4E72853F}"/>
              </a:ext>
            </a:extLst>
          </p:cNvPr>
          <p:cNvSpPr>
            <a:spLocks noGrp="1"/>
          </p:cNvSpPr>
          <p:nvPr>
            <p:ph type="sldNum" sz="quarter" idx="4294967295"/>
          </p:nvPr>
        </p:nvSpPr>
        <p:spPr>
          <a:xfrm>
            <a:off x="7086600" y="6356350"/>
            <a:ext cx="2057400" cy="365125"/>
          </a:xfrm>
        </p:spPr>
        <p:txBody>
          <a:bodyPr/>
          <a:lstStyle/>
          <a:p>
            <a:fld id="{A9319F9E-F2D9-FB4E-80B1-3EC196E3728B}" type="slidenum">
              <a:rPr lang="it-IT" smtClean="0"/>
              <a:pPr/>
              <a:t>19</a:t>
            </a:fld>
            <a:endParaRPr lang="it-IT" dirty="0"/>
          </a:p>
        </p:txBody>
      </p:sp>
    </p:spTree>
    <p:extLst>
      <p:ext uri="{BB962C8B-B14F-4D97-AF65-F5344CB8AC3E}">
        <p14:creationId xmlns:p14="http://schemas.microsoft.com/office/powerpoint/2010/main" val="5853615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FEA72466-61BD-A137-6C6F-EC4170161F54}"/>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71372514-E428-E996-84A9-64D7F5E4F094}"/>
              </a:ext>
            </a:extLst>
          </p:cNvPr>
          <p:cNvSpPr>
            <a:spLocks noGrp="1"/>
          </p:cNvSpPr>
          <p:nvPr>
            <p:ph type="title"/>
          </p:nvPr>
        </p:nvSpPr>
        <p:spPr>
          <a:xfrm>
            <a:off x="729341" y="1503948"/>
            <a:ext cx="7629799" cy="1291115"/>
          </a:xfrm>
        </p:spPr>
        <p:txBody>
          <a:bodyPr anchor="ctr">
            <a:noAutofit/>
          </a:bodyPr>
          <a:lstStyle/>
          <a:p>
            <a:r>
              <a:rPr lang="it-IT" sz="3600" dirty="0"/>
              <a:t>Contratto a termine</a:t>
            </a:r>
            <a:br>
              <a:rPr lang="it-IT" sz="3600" dirty="0"/>
            </a:br>
            <a:r>
              <a:rPr lang="it-IT" sz="3600" dirty="0"/>
              <a:t>Somministrazione di lavoro</a:t>
            </a:r>
          </a:p>
        </p:txBody>
      </p:sp>
      <p:sp>
        <p:nvSpPr>
          <p:cNvPr id="4" name="Sottotitolo 2">
            <a:extLst>
              <a:ext uri="{FF2B5EF4-FFF2-40B4-BE49-F238E27FC236}">
                <a16:creationId xmlns:a16="http://schemas.microsoft.com/office/drawing/2014/main" id="{6445B772-BFFB-0653-B358-94057A2F8851}"/>
              </a:ext>
            </a:extLst>
          </p:cNvPr>
          <p:cNvSpPr txBox="1">
            <a:spLocks/>
          </p:cNvSpPr>
          <p:nvPr/>
        </p:nvSpPr>
        <p:spPr>
          <a:xfrm>
            <a:off x="729341" y="5381761"/>
            <a:ext cx="4267201" cy="936654"/>
          </a:xfrm>
          <a:prstGeom prst="rect">
            <a:avLst/>
          </a:prstGeom>
        </p:spPr>
        <p:txBody>
          <a:bodyPr vert="horz" lIns="68580" tIns="34290" rIns="68580" bIns="34290" rtlCol="0">
            <a:noAutofit/>
          </a:bodyPr>
          <a:lstStyle>
            <a:lvl1pPr marL="0" indent="0" algn="ctr" defTabSz="914400" rtl="0" eaLnBrk="1" latinLnBrk="0" hangingPunct="1">
              <a:lnSpc>
                <a:spcPct val="120000"/>
              </a:lnSpc>
              <a:spcBef>
                <a:spcPts val="1000"/>
              </a:spcBef>
              <a:buClr>
                <a:schemeClr val="tx1"/>
              </a:buClr>
              <a:buFont typeface="Arial" panose="020B0604020202020204" pitchFamily="34" charset="0"/>
              <a:buNone/>
              <a:defRPr sz="2200" kern="1200" cap="all" baseline="0">
                <a:solidFill>
                  <a:schemeClr val="bg1">
                    <a:lumMod val="50000"/>
                  </a:schemeClr>
                </a:solidFill>
                <a:effectLst/>
                <a:latin typeface="+mn-lt"/>
                <a:ea typeface="+mn-ea"/>
                <a:cs typeface="+mn-cs"/>
              </a:defRPr>
            </a:lvl1pPr>
            <a:lvl2pPr marL="457200" indent="0" algn="ctr" defTabSz="914400" rtl="0" eaLnBrk="1" latinLnBrk="0" hangingPunct="1">
              <a:lnSpc>
                <a:spcPct val="120000"/>
              </a:lnSpc>
              <a:spcBef>
                <a:spcPts val="500"/>
              </a:spcBef>
              <a:buClr>
                <a:schemeClr val="tx1"/>
              </a:buClr>
              <a:buFont typeface="Arial" panose="020B0604020202020204" pitchFamily="34" charset="0"/>
              <a:buNone/>
              <a:defRPr sz="2000" kern="1200" cap="all" baseline="0">
                <a:solidFill>
                  <a:schemeClr val="tx1"/>
                </a:solidFill>
                <a:effectLst/>
                <a:latin typeface="+mn-lt"/>
                <a:ea typeface="+mn-ea"/>
                <a:cs typeface="+mn-cs"/>
              </a:defRPr>
            </a:lvl2pPr>
            <a:lvl3pPr marL="914400" indent="0" algn="ctr" defTabSz="914400" rtl="0" eaLnBrk="1" latinLnBrk="0" hangingPunct="1">
              <a:lnSpc>
                <a:spcPct val="120000"/>
              </a:lnSpc>
              <a:spcBef>
                <a:spcPts val="500"/>
              </a:spcBef>
              <a:buClr>
                <a:schemeClr val="tx1"/>
              </a:buClr>
              <a:buFont typeface="Arial" panose="020B0604020202020204" pitchFamily="34" charset="0"/>
              <a:buNone/>
              <a:defRPr sz="1800" kern="1200" cap="all" baseline="0">
                <a:solidFill>
                  <a:schemeClr val="tx1"/>
                </a:solidFill>
                <a:effectLst/>
                <a:latin typeface="+mn-lt"/>
                <a:ea typeface="+mn-ea"/>
                <a:cs typeface="+mn-cs"/>
              </a:defRPr>
            </a:lvl3pPr>
            <a:lvl4pPr marL="1371600" indent="0" algn="ctr" defTabSz="914400" rtl="0" eaLnBrk="1" latinLnBrk="0" hangingPunct="1">
              <a:lnSpc>
                <a:spcPct val="120000"/>
              </a:lnSpc>
              <a:spcBef>
                <a:spcPts val="500"/>
              </a:spcBef>
              <a:buClr>
                <a:schemeClr val="tx1"/>
              </a:buClr>
              <a:buFont typeface="Arial" panose="020B0604020202020204" pitchFamily="34" charset="0"/>
              <a:buNone/>
              <a:defRPr sz="1600" kern="1200" cap="all" baseline="0">
                <a:solidFill>
                  <a:schemeClr val="tx1"/>
                </a:solidFill>
                <a:effectLst/>
                <a:latin typeface="+mn-lt"/>
                <a:ea typeface="+mn-ea"/>
                <a:cs typeface="+mn-cs"/>
              </a:defRPr>
            </a:lvl4pPr>
            <a:lvl5pPr marL="1828800" indent="0" algn="ctr" defTabSz="914400" rtl="0" eaLnBrk="1" latinLnBrk="0" hangingPunct="1">
              <a:lnSpc>
                <a:spcPct val="120000"/>
              </a:lnSpc>
              <a:spcBef>
                <a:spcPts val="500"/>
              </a:spcBef>
              <a:buClr>
                <a:schemeClr val="tx1"/>
              </a:buClr>
              <a:buFont typeface="Arial" panose="020B0604020202020204" pitchFamily="34" charset="0"/>
              <a:buNone/>
              <a:defRPr sz="1600" kern="1200" cap="all" baseline="0">
                <a:solidFill>
                  <a:schemeClr val="tx1"/>
                </a:solidFill>
                <a:effectLst/>
                <a:latin typeface="+mn-lt"/>
                <a:ea typeface="+mn-ea"/>
                <a:cs typeface="+mn-cs"/>
              </a:defRPr>
            </a:lvl5pPr>
            <a:lvl6pPr marL="2286000" indent="0" algn="ctr" defTabSz="914400" rtl="0" eaLnBrk="1" latinLnBrk="0" hangingPunct="1">
              <a:lnSpc>
                <a:spcPct val="120000"/>
              </a:lnSpc>
              <a:spcBef>
                <a:spcPts val="500"/>
              </a:spcBef>
              <a:buClr>
                <a:schemeClr val="tx1"/>
              </a:buClr>
              <a:buFont typeface="Arial" panose="020B0604020202020204" pitchFamily="34" charset="0"/>
              <a:buNone/>
              <a:defRPr sz="1600" kern="1200" cap="all" baseline="0">
                <a:solidFill>
                  <a:schemeClr val="tx1"/>
                </a:solidFill>
                <a:effectLst/>
                <a:latin typeface="+mn-lt"/>
                <a:ea typeface="+mn-ea"/>
                <a:cs typeface="+mn-cs"/>
              </a:defRPr>
            </a:lvl6pPr>
            <a:lvl7pPr marL="2743200" indent="0" algn="ctr" defTabSz="914400" rtl="0" eaLnBrk="1" latinLnBrk="0" hangingPunct="1">
              <a:lnSpc>
                <a:spcPct val="120000"/>
              </a:lnSpc>
              <a:spcBef>
                <a:spcPts val="500"/>
              </a:spcBef>
              <a:buClr>
                <a:schemeClr val="tx1"/>
              </a:buClr>
              <a:buFont typeface="Arial" panose="020B0604020202020204" pitchFamily="34" charset="0"/>
              <a:buNone/>
              <a:defRPr sz="1600" kern="1200" cap="all" baseline="0">
                <a:solidFill>
                  <a:schemeClr val="tx1"/>
                </a:solidFill>
                <a:effectLst/>
                <a:latin typeface="+mn-lt"/>
                <a:ea typeface="+mn-ea"/>
                <a:cs typeface="+mn-cs"/>
              </a:defRPr>
            </a:lvl7pPr>
            <a:lvl8pPr marL="3200400" indent="0" algn="ctr" defTabSz="914400" rtl="0" eaLnBrk="1" latinLnBrk="0" hangingPunct="1">
              <a:lnSpc>
                <a:spcPct val="120000"/>
              </a:lnSpc>
              <a:spcBef>
                <a:spcPts val="500"/>
              </a:spcBef>
              <a:buClr>
                <a:schemeClr val="tx1"/>
              </a:buClr>
              <a:buFont typeface="Arial" panose="020B0604020202020204" pitchFamily="34" charset="0"/>
              <a:buNone/>
              <a:defRPr sz="1600" kern="1200" cap="all" baseline="0">
                <a:solidFill>
                  <a:schemeClr val="tx1"/>
                </a:solidFill>
                <a:effectLst/>
                <a:latin typeface="+mn-lt"/>
                <a:ea typeface="+mn-ea"/>
                <a:cs typeface="+mn-cs"/>
              </a:defRPr>
            </a:lvl8pPr>
            <a:lvl9pPr marL="3657600" indent="0" algn="ctr" defTabSz="914400" rtl="0" eaLnBrk="1" latinLnBrk="0" hangingPunct="1">
              <a:lnSpc>
                <a:spcPct val="120000"/>
              </a:lnSpc>
              <a:spcBef>
                <a:spcPts val="500"/>
              </a:spcBef>
              <a:buClr>
                <a:schemeClr val="tx1"/>
              </a:buClr>
              <a:buFont typeface="Arial" panose="020B0604020202020204" pitchFamily="34" charset="0"/>
              <a:buNone/>
              <a:defRPr sz="1600" kern="1200" cap="all" baseline="0">
                <a:solidFill>
                  <a:schemeClr val="tx1"/>
                </a:solidFill>
                <a:effectLst/>
                <a:latin typeface="+mn-lt"/>
                <a:ea typeface="+mn-ea"/>
                <a:cs typeface="+mn-cs"/>
              </a:defRPr>
            </a:lvl9pPr>
          </a:lstStyle>
          <a:p>
            <a:pPr algn="l">
              <a:lnSpc>
                <a:spcPct val="100000"/>
              </a:lnSpc>
              <a:spcBef>
                <a:spcPts val="0"/>
              </a:spcBef>
            </a:pPr>
            <a:r>
              <a:rPr lang="it-IT" sz="1600" i="1" cap="none" dirty="0">
                <a:solidFill>
                  <a:schemeClr val="tx1"/>
                </a:solidFill>
              </a:rPr>
              <a:t>Dott. Giuseppe Buscema </a:t>
            </a:r>
          </a:p>
          <a:p>
            <a:pPr algn="l">
              <a:lnSpc>
                <a:spcPct val="100000"/>
              </a:lnSpc>
              <a:spcBef>
                <a:spcPts val="0"/>
              </a:spcBef>
            </a:pPr>
            <a:r>
              <a:rPr lang="it-IT" sz="1300" i="1" cap="none" dirty="0">
                <a:solidFill>
                  <a:schemeClr val="tx1"/>
                </a:solidFill>
              </a:rPr>
              <a:t>Consulente del lavoro, Commercialista, Revisore legale</a:t>
            </a:r>
          </a:p>
          <a:p>
            <a:pPr algn="l">
              <a:lnSpc>
                <a:spcPct val="100000"/>
              </a:lnSpc>
              <a:spcBef>
                <a:spcPts val="0"/>
              </a:spcBef>
            </a:pPr>
            <a:r>
              <a:rPr lang="it-IT" sz="1300" i="1" cap="none" dirty="0">
                <a:solidFill>
                  <a:schemeClr val="tx1"/>
                </a:solidFill>
              </a:rPr>
              <a:t>Componente Centro Studi Il Lavoro continua</a:t>
            </a:r>
          </a:p>
        </p:txBody>
      </p:sp>
      <p:sp>
        <p:nvSpPr>
          <p:cNvPr id="5" name="CasellaDiTesto 4">
            <a:extLst>
              <a:ext uri="{FF2B5EF4-FFF2-40B4-BE49-F238E27FC236}">
                <a16:creationId xmlns:a16="http://schemas.microsoft.com/office/drawing/2014/main" id="{FB706879-2115-3B00-EA55-663D9E96BD96}"/>
              </a:ext>
            </a:extLst>
          </p:cNvPr>
          <p:cNvSpPr txBox="1"/>
          <p:nvPr/>
        </p:nvSpPr>
        <p:spPr>
          <a:xfrm>
            <a:off x="5513155" y="5140981"/>
            <a:ext cx="2693585" cy="323165"/>
          </a:xfrm>
          <a:prstGeom prst="rect">
            <a:avLst/>
          </a:prstGeom>
          <a:noFill/>
        </p:spPr>
        <p:txBody>
          <a:bodyPr wrap="square" rtlCol="0">
            <a:spAutoFit/>
          </a:bodyPr>
          <a:lstStyle/>
          <a:p>
            <a:pPr algn="r"/>
            <a:r>
              <a:rPr lang="it-IT" sz="1500" dirty="0"/>
              <a:t>Ottobre 2025</a:t>
            </a:r>
          </a:p>
        </p:txBody>
      </p:sp>
      <p:sp>
        <p:nvSpPr>
          <p:cNvPr id="7" name="Titolo 1">
            <a:extLst>
              <a:ext uri="{FF2B5EF4-FFF2-40B4-BE49-F238E27FC236}">
                <a16:creationId xmlns:a16="http://schemas.microsoft.com/office/drawing/2014/main" id="{79A23650-DAA9-7420-BCCE-DFF4A5F7684D}"/>
              </a:ext>
            </a:extLst>
          </p:cNvPr>
          <p:cNvSpPr txBox="1">
            <a:spLocks/>
          </p:cNvSpPr>
          <p:nvPr/>
        </p:nvSpPr>
        <p:spPr>
          <a:xfrm>
            <a:off x="729341" y="2795063"/>
            <a:ext cx="7477399" cy="1530376"/>
          </a:xfrm>
          <a:prstGeom prst="rect">
            <a:avLst/>
          </a:prstGeom>
          <a:noFill/>
        </p:spPr>
        <p:txBody>
          <a:bodyPr vert="horz" lIns="0" tIns="0" rIns="0" bIns="0" rtlCol="0" anchor="ctr" anchorCtr="0">
            <a:normAutofit/>
          </a:bodyPr>
          <a:lstStyle>
            <a:lvl1pPr algn="l" defTabSz="685800" rtl="0" eaLnBrk="1" latinLnBrk="0" hangingPunct="1">
              <a:lnSpc>
                <a:spcPct val="90000"/>
              </a:lnSpc>
              <a:spcBef>
                <a:spcPct val="0"/>
              </a:spcBef>
              <a:buNone/>
              <a:defRPr sz="3000" b="1" kern="1200">
                <a:solidFill>
                  <a:srgbClr val="00953B"/>
                </a:solidFill>
                <a:latin typeface="+mn-lt"/>
                <a:ea typeface="+mj-ea"/>
                <a:cs typeface="+mj-cs"/>
              </a:defRPr>
            </a:lvl1pPr>
          </a:lstStyle>
          <a:p>
            <a:r>
              <a:rPr lang="it-IT" i="1" dirty="0"/>
              <a:t>La disciplina dopo la legge 203/2024 c.d. Collegato lavoro</a:t>
            </a:r>
          </a:p>
        </p:txBody>
      </p:sp>
    </p:spTree>
    <p:extLst>
      <p:ext uri="{BB962C8B-B14F-4D97-AF65-F5344CB8AC3E}">
        <p14:creationId xmlns:p14="http://schemas.microsoft.com/office/powerpoint/2010/main" val="15675981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D1993A1C-270D-EB41-38B5-850AC03FBAD3}"/>
            </a:ext>
          </a:extLst>
        </p:cNvPr>
        <p:cNvGrpSpPr/>
        <p:nvPr/>
      </p:nvGrpSpPr>
      <p:grpSpPr>
        <a:xfrm>
          <a:off x="0" y="0"/>
          <a:ext cx="0" cy="0"/>
          <a:chOff x="0" y="0"/>
          <a:chExt cx="0" cy="0"/>
        </a:xfrm>
      </p:grpSpPr>
      <p:sp>
        <p:nvSpPr>
          <p:cNvPr id="4" name="Titolo 3">
            <a:extLst>
              <a:ext uri="{FF2B5EF4-FFF2-40B4-BE49-F238E27FC236}">
                <a16:creationId xmlns:a16="http://schemas.microsoft.com/office/drawing/2014/main" id="{68EEDE89-C569-A547-2FCD-203758B8AB1A}"/>
              </a:ext>
            </a:extLst>
          </p:cNvPr>
          <p:cNvSpPr>
            <a:spLocks noGrp="1"/>
          </p:cNvSpPr>
          <p:nvPr>
            <p:ph type="title"/>
          </p:nvPr>
        </p:nvSpPr>
        <p:spPr/>
        <p:txBody>
          <a:bodyPr>
            <a:normAutofit/>
          </a:bodyPr>
          <a:lstStyle/>
          <a:p>
            <a:r>
              <a:rPr lang="it-IT" sz="3200" i="1" kern="0" dirty="0">
                <a:latin typeface="Calibri" panose="020F0502020204030204" pitchFamily="34" charset="0"/>
                <a:cs typeface="Calibri" panose="020F0502020204030204" pitchFamily="34" charset="0"/>
              </a:rPr>
              <a:t>Somministrazione di lavoro</a:t>
            </a:r>
            <a:endParaRPr lang="it-IT" sz="3200" i="1" dirty="0">
              <a:latin typeface="Calibri" panose="020F0502020204030204" pitchFamily="34" charset="0"/>
              <a:cs typeface="Calibri" panose="020F0502020204030204" pitchFamily="34" charset="0"/>
            </a:endParaRPr>
          </a:p>
        </p:txBody>
      </p:sp>
      <p:sp>
        <p:nvSpPr>
          <p:cNvPr id="5" name="Segnaposto testo 4">
            <a:extLst>
              <a:ext uri="{FF2B5EF4-FFF2-40B4-BE49-F238E27FC236}">
                <a16:creationId xmlns:a16="http://schemas.microsoft.com/office/drawing/2014/main" id="{AF8AF1F8-8FBB-4A52-A732-251298670037}"/>
              </a:ext>
            </a:extLst>
          </p:cNvPr>
          <p:cNvSpPr>
            <a:spLocks noGrp="1"/>
          </p:cNvSpPr>
          <p:nvPr>
            <p:ph type="body" sz="quarter" idx="4294967295"/>
          </p:nvPr>
        </p:nvSpPr>
        <p:spPr>
          <a:xfrm>
            <a:off x="0" y="1139825"/>
            <a:ext cx="7886700" cy="768350"/>
          </a:xfrm>
        </p:spPr>
        <p:txBody>
          <a:bodyPr/>
          <a:lstStyle/>
          <a:p>
            <a:r>
              <a:rPr lang="it-IT" sz="2800" dirty="0"/>
              <a:t>Articolo 10 L. 203/2024</a:t>
            </a:r>
          </a:p>
        </p:txBody>
      </p:sp>
      <p:sp>
        <p:nvSpPr>
          <p:cNvPr id="3" name="Segnaposto testo 2">
            <a:extLst>
              <a:ext uri="{FF2B5EF4-FFF2-40B4-BE49-F238E27FC236}">
                <a16:creationId xmlns:a16="http://schemas.microsoft.com/office/drawing/2014/main" id="{3D3F6069-A99A-EA81-5915-372C7DC25C40}"/>
              </a:ext>
            </a:extLst>
          </p:cNvPr>
          <p:cNvSpPr>
            <a:spLocks noGrp="1"/>
          </p:cNvSpPr>
          <p:nvPr>
            <p:ph sz="quarter" idx="13"/>
          </p:nvPr>
        </p:nvSpPr>
        <p:spPr>
          <a:xfrm>
            <a:off x="628650" y="1697310"/>
            <a:ext cx="7772870" cy="3424107"/>
          </a:xfrm>
        </p:spPr>
        <p:txBody>
          <a:bodyPr>
            <a:noAutofit/>
          </a:bodyPr>
          <a:lstStyle/>
          <a:p>
            <a:r>
              <a:rPr lang="it-IT" sz="1600" b="1" i="0" u="none" strike="noStrike" dirty="0">
                <a:solidFill>
                  <a:srgbClr val="434343"/>
                </a:solidFill>
                <a:effectLst/>
              </a:rPr>
              <a:t>Modifiche al d.lgs. </a:t>
            </a:r>
            <a:r>
              <a:rPr lang="it-IT" sz="1600" b="1" dirty="0">
                <a:solidFill>
                  <a:srgbClr val="434343"/>
                </a:solidFill>
              </a:rPr>
              <a:t>81/2015</a:t>
            </a:r>
          </a:p>
          <a:p>
            <a:pPr marL="520700" indent="-342900" algn="just">
              <a:buSzPct val="100000"/>
              <a:buFont typeface="+mj-lt"/>
              <a:buAutoNum type="arabicPeriod"/>
            </a:pPr>
            <a:r>
              <a:rPr lang="it-IT" sz="1600" i="0" u="none" strike="noStrike" dirty="0">
                <a:solidFill>
                  <a:srgbClr val="434343"/>
                </a:solidFill>
                <a:effectLst/>
              </a:rPr>
              <a:t>Somministrazione a tempo indeterminato (art. </a:t>
            </a:r>
            <a:r>
              <a:rPr lang="it-IT" sz="1600" dirty="0">
                <a:solidFill>
                  <a:srgbClr val="434343"/>
                </a:solidFill>
              </a:rPr>
              <a:t>31, comma 1)</a:t>
            </a:r>
            <a:endParaRPr lang="it-IT" sz="1600" i="0" u="none" strike="noStrike" dirty="0">
              <a:solidFill>
                <a:srgbClr val="434343"/>
              </a:solidFill>
              <a:effectLst/>
            </a:endParaRPr>
          </a:p>
          <a:p>
            <a:pPr marL="863600" lvl="1" indent="-342900" algn="just">
              <a:buClr>
                <a:srgbClr val="00953B"/>
              </a:buClr>
              <a:buSzPct val="100000"/>
              <a:buFont typeface="Wingdings" pitchFamily="2" charset="2"/>
              <a:buChar char="ü"/>
            </a:pPr>
            <a:r>
              <a:rPr lang="it-IT" sz="1600" i="0" u="none" strike="noStrike" dirty="0">
                <a:solidFill>
                  <a:srgbClr val="434343"/>
                </a:solidFill>
                <a:effectLst/>
              </a:rPr>
              <a:t>abrogazione della disciplina transitoria sulla durata massima di utilizzo a tempo determinato  </a:t>
            </a:r>
            <a:endParaRPr lang="it-IT" sz="1600" dirty="0">
              <a:solidFill>
                <a:srgbClr val="434343"/>
              </a:solidFill>
            </a:endParaRPr>
          </a:p>
          <a:p>
            <a:pPr marL="520700" indent="-342900" algn="just">
              <a:buSzPct val="100000"/>
              <a:buFont typeface="+mj-lt"/>
              <a:buAutoNum type="arabicPeriod"/>
            </a:pPr>
            <a:r>
              <a:rPr lang="it-IT" sz="1600" i="0" u="none" strike="noStrike" dirty="0">
                <a:solidFill>
                  <a:srgbClr val="434343"/>
                </a:solidFill>
                <a:effectLst/>
              </a:rPr>
              <a:t>Somministrazione a tempo determinato (art. </a:t>
            </a:r>
            <a:r>
              <a:rPr lang="it-IT" sz="1600" dirty="0">
                <a:solidFill>
                  <a:srgbClr val="434343"/>
                </a:solidFill>
              </a:rPr>
              <a:t>31, comma 2)</a:t>
            </a:r>
            <a:endParaRPr lang="it-IT" sz="1600" i="0" u="none" strike="noStrike" dirty="0">
              <a:solidFill>
                <a:srgbClr val="434343"/>
              </a:solidFill>
              <a:effectLst/>
            </a:endParaRPr>
          </a:p>
          <a:p>
            <a:pPr marL="863600" lvl="1" indent="-342900" algn="just">
              <a:buClr>
                <a:srgbClr val="00953B"/>
              </a:buClr>
              <a:buSzPct val="100000"/>
              <a:buFont typeface="Wingdings" pitchFamily="2" charset="2"/>
              <a:buChar char="ü"/>
            </a:pPr>
            <a:r>
              <a:rPr lang="it-IT" sz="1600" dirty="0">
                <a:solidFill>
                  <a:srgbClr val="434343"/>
                </a:solidFill>
              </a:rPr>
              <a:t>Deroghe ai limiti dei rapporti di lavoro </a:t>
            </a:r>
          </a:p>
          <a:p>
            <a:pPr marL="520700" indent="-342900" algn="just">
              <a:buSzPct val="100000"/>
              <a:buFont typeface="+mj-lt"/>
              <a:buAutoNum type="arabicPeriod"/>
            </a:pPr>
            <a:r>
              <a:rPr lang="it-IT" sz="1600" dirty="0">
                <a:solidFill>
                  <a:srgbClr val="434343"/>
                </a:solidFill>
                <a:ea typeface="Times New Roman" panose="02020603050405020304" pitchFamily="18" charset="0"/>
                <a:cs typeface="Arial" panose="020B0604020202020204" pitchFamily="34" charset="0"/>
              </a:rPr>
              <a:t>Disciplina del rapporto di lavoro </a:t>
            </a:r>
            <a:r>
              <a:rPr lang="it-IT" sz="1600" i="0" u="none" strike="noStrike" dirty="0">
                <a:solidFill>
                  <a:srgbClr val="434343"/>
                </a:solidFill>
                <a:effectLst/>
              </a:rPr>
              <a:t>(art. </a:t>
            </a:r>
            <a:r>
              <a:rPr lang="it-IT" sz="1600" dirty="0">
                <a:solidFill>
                  <a:srgbClr val="434343"/>
                </a:solidFill>
              </a:rPr>
              <a:t>34, comma 2)</a:t>
            </a:r>
          </a:p>
          <a:p>
            <a:pPr marL="863600" lvl="1" indent="-342900" algn="just">
              <a:buClr>
                <a:srgbClr val="00953B"/>
              </a:buClr>
              <a:buSzPct val="100000"/>
              <a:buFont typeface="Wingdings" pitchFamily="2" charset="2"/>
              <a:buChar char="ü"/>
            </a:pPr>
            <a:r>
              <a:rPr lang="it-IT" sz="1600" dirty="0">
                <a:solidFill>
                  <a:srgbClr val="434343"/>
                </a:solidFill>
              </a:rPr>
              <a:t>Deroghe ai limiti dei rapporti di lavoro </a:t>
            </a:r>
          </a:p>
          <a:p>
            <a:pPr marL="177800" indent="0" algn="just">
              <a:buSzPct val="100000"/>
              <a:buNone/>
            </a:pPr>
            <a:endParaRPr lang="it-IT" sz="1600" dirty="0">
              <a:solidFill>
                <a:srgbClr val="000000"/>
              </a:solidFill>
              <a:ea typeface="Times New Roman" panose="02020603050405020304" pitchFamily="18" charset="0"/>
              <a:cs typeface="Arial" panose="020B0604020202020204" pitchFamily="34" charset="0"/>
            </a:endParaRPr>
          </a:p>
        </p:txBody>
      </p:sp>
      <p:sp>
        <p:nvSpPr>
          <p:cNvPr id="11" name="Segnaposto numero diapositiva 3">
            <a:extLst>
              <a:ext uri="{FF2B5EF4-FFF2-40B4-BE49-F238E27FC236}">
                <a16:creationId xmlns:a16="http://schemas.microsoft.com/office/drawing/2014/main" id="{01129D08-20DE-3384-2068-57F7CAF8A12A}"/>
              </a:ext>
            </a:extLst>
          </p:cNvPr>
          <p:cNvSpPr>
            <a:spLocks noGrp="1"/>
          </p:cNvSpPr>
          <p:nvPr>
            <p:ph type="sldNum" sz="quarter" idx="12"/>
          </p:nvPr>
        </p:nvSpPr>
        <p:spPr/>
        <p:txBody>
          <a:bodyPr/>
          <a:lstStyle/>
          <a:p>
            <a:fld id="{A9319F9E-F2D9-FB4E-80B1-3EC196E3728B}" type="slidenum">
              <a:rPr lang="it-IT" smtClean="0"/>
              <a:pPr/>
              <a:t>20</a:t>
            </a:fld>
            <a:endParaRPr lang="it-IT" dirty="0"/>
          </a:p>
        </p:txBody>
      </p:sp>
      <p:sp>
        <p:nvSpPr>
          <p:cNvPr id="2" name="Segnaposto testo 9">
            <a:extLst>
              <a:ext uri="{FF2B5EF4-FFF2-40B4-BE49-F238E27FC236}">
                <a16:creationId xmlns:a16="http://schemas.microsoft.com/office/drawing/2014/main" id="{C895FB1D-EB3E-4D7C-F0C4-7F909F77CBB5}"/>
              </a:ext>
            </a:extLst>
          </p:cNvPr>
          <p:cNvSpPr txBox="1">
            <a:spLocks/>
          </p:cNvSpPr>
          <p:nvPr/>
        </p:nvSpPr>
        <p:spPr>
          <a:xfrm>
            <a:off x="651040" y="1231503"/>
            <a:ext cx="7772870" cy="3424107"/>
          </a:xfrm>
          <a:prstGeom prst="rect">
            <a:avLst/>
          </a:prstGeom>
        </p:spPr>
        <p:txBody>
          <a:bodyPr vert="horz" lIns="0" tIns="0" rIns="0" bIns="0" rtlCol="0" anchor="t" anchorCtr="0">
            <a:normAutofit/>
          </a:bodyPr>
          <a:lstStyle>
            <a:lvl1pPr marL="171450" indent="-171450" algn="l" defTabSz="685800" rtl="0" eaLnBrk="1" latinLnBrk="0" hangingPunct="1">
              <a:lnSpc>
                <a:spcPct val="100000"/>
              </a:lnSpc>
              <a:spcBef>
                <a:spcPts val="750"/>
              </a:spcBef>
              <a:buClr>
                <a:srgbClr val="00953B"/>
              </a:buClr>
              <a:buSzPct val="60000"/>
              <a:buFont typeface="Wingdings" pitchFamily="2" charset="2"/>
              <a:buChar char="§"/>
              <a:defRPr sz="18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endParaRPr lang="it-IT" dirty="0"/>
          </a:p>
          <a:p>
            <a:pPr marL="0" indent="0">
              <a:buNone/>
            </a:pPr>
            <a:endParaRPr lang="it-IT" dirty="0"/>
          </a:p>
        </p:txBody>
      </p:sp>
    </p:spTree>
    <p:extLst>
      <p:ext uri="{BB962C8B-B14F-4D97-AF65-F5344CB8AC3E}">
        <p14:creationId xmlns:p14="http://schemas.microsoft.com/office/powerpoint/2010/main" val="40495008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01A88ECF-A128-AC08-DB17-3FA45E6C466F}"/>
            </a:ext>
          </a:extLst>
        </p:cNvPr>
        <p:cNvGrpSpPr/>
        <p:nvPr/>
      </p:nvGrpSpPr>
      <p:grpSpPr>
        <a:xfrm>
          <a:off x="0" y="0"/>
          <a:ext cx="0" cy="0"/>
          <a:chOff x="0" y="0"/>
          <a:chExt cx="0" cy="0"/>
        </a:xfrm>
      </p:grpSpPr>
      <p:sp>
        <p:nvSpPr>
          <p:cNvPr id="4" name="Titolo 3">
            <a:extLst>
              <a:ext uri="{FF2B5EF4-FFF2-40B4-BE49-F238E27FC236}">
                <a16:creationId xmlns:a16="http://schemas.microsoft.com/office/drawing/2014/main" id="{D955A08C-CAAD-212B-6E13-BC020C0068C4}"/>
              </a:ext>
            </a:extLst>
          </p:cNvPr>
          <p:cNvSpPr>
            <a:spLocks noGrp="1"/>
          </p:cNvSpPr>
          <p:nvPr>
            <p:ph type="title"/>
          </p:nvPr>
        </p:nvSpPr>
        <p:spPr/>
        <p:txBody>
          <a:bodyPr>
            <a:normAutofit/>
          </a:bodyPr>
          <a:lstStyle/>
          <a:p>
            <a:r>
              <a:rPr lang="it-IT" sz="3200" i="1" kern="0" dirty="0">
                <a:latin typeface="Calibri" panose="020F0502020204030204" pitchFamily="34" charset="0"/>
                <a:cs typeface="Calibri" panose="020F0502020204030204" pitchFamily="34" charset="0"/>
              </a:rPr>
              <a:t>Somministrazione di lavoro</a:t>
            </a:r>
            <a:endParaRPr lang="it-IT" sz="3200" i="1" dirty="0">
              <a:latin typeface="Calibri" panose="020F0502020204030204" pitchFamily="34" charset="0"/>
              <a:cs typeface="Calibri" panose="020F0502020204030204" pitchFamily="34" charset="0"/>
            </a:endParaRPr>
          </a:p>
        </p:txBody>
      </p:sp>
      <p:sp>
        <p:nvSpPr>
          <p:cNvPr id="5" name="Segnaposto testo 4">
            <a:extLst>
              <a:ext uri="{FF2B5EF4-FFF2-40B4-BE49-F238E27FC236}">
                <a16:creationId xmlns:a16="http://schemas.microsoft.com/office/drawing/2014/main" id="{45D4E2A1-EB45-25F9-5864-13F94F53B15F}"/>
              </a:ext>
            </a:extLst>
          </p:cNvPr>
          <p:cNvSpPr>
            <a:spLocks noGrp="1"/>
          </p:cNvSpPr>
          <p:nvPr>
            <p:ph type="body" sz="quarter" idx="4294967295"/>
          </p:nvPr>
        </p:nvSpPr>
        <p:spPr>
          <a:xfrm>
            <a:off x="0" y="1139825"/>
            <a:ext cx="7886700" cy="768350"/>
          </a:xfrm>
        </p:spPr>
        <p:txBody>
          <a:bodyPr/>
          <a:lstStyle/>
          <a:p>
            <a:r>
              <a:rPr lang="it-IT" sz="2800" dirty="0"/>
              <a:t>Limiti di contratti stipulabili</a:t>
            </a:r>
          </a:p>
        </p:txBody>
      </p:sp>
      <p:sp>
        <p:nvSpPr>
          <p:cNvPr id="3" name="Segnaposto testo 2">
            <a:extLst>
              <a:ext uri="{FF2B5EF4-FFF2-40B4-BE49-F238E27FC236}">
                <a16:creationId xmlns:a16="http://schemas.microsoft.com/office/drawing/2014/main" id="{D38A590F-63EE-2DF7-6D3D-C1A20D34D0E3}"/>
              </a:ext>
            </a:extLst>
          </p:cNvPr>
          <p:cNvSpPr>
            <a:spLocks noGrp="1"/>
          </p:cNvSpPr>
          <p:nvPr>
            <p:ph sz="quarter" idx="13"/>
          </p:nvPr>
        </p:nvSpPr>
        <p:spPr>
          <a:xfrm>
            <a:off x="628650" y="1697310"/>
            <a:ext cx="7772870" cy="3424107"/>
          </a:xfrm>
        </p:spPr>
        <p:txBody>
          <a:bodyPr>
            <a:noAutofit/>
          </a:bodyPr>
          <a:lstStyle/>
          <a:p>
            <a:r>
              <a:rPr lang="it-IT" sz="1600" b="1" i="0" u="none" strike="noStrike" dirty="0">
                <a:solidFill>
                  <a:srgbClr val="434343"/>
                </a:solidFill>
                <a:effectLst/>
              </a:rPr>
              <a:t>Somministrazione a tempo indeterminato (art. </a:t>
            </a:r>
            <a:r>
              <a:rPr lang="it-IT" sz="1600" b="1" dirty="0">
                <a:solidFill>
                  <a:srgbClr val="434343"/>
                </a:solidFill>
              </a:rPr>
              <a:t>31, comma 1)</a:t>
            </a:r>
          </a:p>
          <a:p>
            <a:pPr marL="177800" indent="0" algn="just">
              <a:buNone/>
            </a:pPr>
            <a:r>
              <a:rPr lang="it-IT" sz="1600" dirty="0">
                <a:solidFill>
                  <a:srgbClr val="000000"/>
                </a:solidFill>
                <a:effectLst/>
                <a:ea typeface="Times New Roman" panose="02020603050405020304" pitchFamily="18" charset="0"/>
                <a:cs typeface="Arial" panose="020B0604020202020204" pitchFamily="34" charset="0"/>
              </a:rPr>
              <a:t>Salvo diversa previsione dei contratti collettivi applicati dall'utilizzatore, il numero dei lavoratori somministrati, esclusi i lavoratori somministrati assunti con contratto di lavoro in apprendistato, non può eccedere il 20% del numero dei lavoratori a tempo indeterminato in forza presso l'utilizzatore al 1° gennaio dell'anno di stipula del predetto contratto, con un arrotondamento del decimale all'unità superiore qualora esso sia eguale o superiore a 0,5 </a:t>
            </a:r>
          </a:p>
          <a:p>
            <a:pPr marL="177800" indent="0" algn="just">
              <a:buNone/>
            </a:pPr>
            <a:r>
              <a:rPr lang="it-IT" sz="1600" dirty="0">
                <a:solidFill>
                  <a:srgbClr val="000000"/>
                </a:solidFill>
                <a:effectLst/>
                <a:ea typeface="Times New Roman" panose="02020603050405020304" pitchFamily="18" charset="0"/>
                <a:cs typeface="Arial" panose="020B0604020202020204" pitchFamily="34" charset="0"/>
              </a:rPr>
              <a:t>Nel caso di inizio dell'attività nel corso dell'anno, il limite percentuale si computa sul numero dei lavoratori a tempo indeterminato in forza al momento della stipula del contratto di somministrazione di lavoro a tempo indeterminato</a:t>
            </a:r>
          </a:p>
        </p:txBody>
      </p:sp>
      <p:sp>
        <p:nvSpPr>
          <p:cNvPr id="11" name="Segnaposto numero diapositiva 3">
            <a:extLst>
              <a:ext uri="{FF2B5EF4-FFF2-40B4-BE49-F238E27FC236}">
                <a16:creationId xmlns:a16="http://schemas.microsoft.com/office/drawing/2014/main" id="{8AB68E2D-E1CF-1DBA-5DC3-72D05590A06F}"/>
              </a:ext>
            </a:extLst>
          </p:cNvPr>
          <p:cNvSpPr>
            <a:spLocks noGrp="1"/>
          </p:cNvSpPr>
          <p:nvPr>
            <p:ph type="sldNum" sz="quarter" idx="12"/>
          </p:nvPr>
        </p:nvSpPr>
        <p:spPr/>
        <p:txBody>
          <a:bodyPr/>
          <a:lstStyle/>
          <a:p>
            <a:fld id="{A9319F9E-F2D9-FB4E-80B1-3EC196E3728B}" type="slidenum">
              <a:rPr lang="it-IT" smtClean="0"/>
              <a:pPr/>
              <a:t>21</a:t>
            </a:fld>
            <a:endParaRPr lang="it-IT" dirty="0"/>
          </a:p>
        </p:txBody>
      </p:sp>
      <p:sp>
        <p:nvSpPr>
          <p:cNvPr id="2" name="Segnaposto testo 9">
            <a:extLst>
              <a:ext uri="{FF2B5EF4-FFF2-40B4-BE49-F238E27FC236}">
                <a16:creationId xmlns:a16="http://schemas.microsoft.com/office/drawing/2014/main" id="{CA260A74-85DD-EE93-FC63-BA389174B2DD}"/>
              </a:ext>
            </a:extLst>
          </p:cNvPr>
          <p:cNvSpPr txBox="1">
            <a:spLocks/>
          </p:cNvSpPr>
          <p:nvPr/>
        </p:nvSpPr>
        <p:spPr>
          <a:xfrm>
            <a:off x="651040" y="1231503"/>
            <a:ext cx="7772870" cy="3424107"/>
          </a:xfrm>
          <a:prstGeom prst="rect">
            <a:avLst/>
          </a:prstGeom>
        </p:spPr>
        <p:txBody>
          <a:bodyPr vert="horz" lIns="0" tIns="0" rIns="0" bIns="0" rtlCol="0" anchor="t" anchorCtr="0">
            <a:normAutofit/>
          </a:bodyPr>
          <a:lstStyle>
            <a:lvl1pPr marL="171450" indent="-171450" algn="l" defTabSz="685800" rtl="0" eaLnBrk="1" latinLnBrk="0" hangingPunct="1">
              <a:lnSpc>
                <a:spcPct val="100000"/>
              </a:lnSpc>
              <a:spcBef>
                <a:spcPts val="750"/>
              </a:spcBef>
              <a:buClr>
                <a:srgbClr val="00953B"/>
              </a:buClr>
              <a:buSzPct val="60000"/>
              <a:buFont typeface="Wingdings" pitchFamily="2" charset="2"/>
              <a:buChar char="§"/>
              <a:defRPr sz="18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endParaRPr lang="it-IT" dirty="0"/>
          </a:p>
          <a:p>
            <a:pPr marL="0" indent="0">
              <a:buNone/>
            </a:pPr>
            <a:endParaRPr lang="it-IT" dirty="0"/>
          </a:p>
        </p:txBody>
      </p:sp>
      <p:sp>
        <p:nvSpPr>
          <p:cNvPr id="7" name="Ovale 6">
            <a:extLst>
              <a:ext uri="{FF2B5EF4-FFF2-40B4-BE49-F238E27FC236}">
                <a16:creationId xmlns:a16="http://schemas.microsoft.com/office/drawing/2014/main" id="{83E65243-4739-E112-89DD-19D6F405854C}"/>
              </a:ext>
            </a:extLst>
          </p:cNvPr>
          <p:cNvSpPr/>
          <p:nvPr/>
        </p:nvSpPr>
        <p:spPr>
          <a:xfrm>
            <a:off x="6727841" y="386346"/>
            <a:ext cx="1673679" cy="555524"/>
          </a:xfrm>
          <a:prstGeom prst="ellipse">
            <a:avLst/>
          </a:prstGeom>
          <a:solidFill>
            <a:srgbClr val="A3E85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chemeClr val="tx1"/>
                </a:solidFill>
              </a:rPr>
              <a:t>Nessuna modifica</a:t>
            </a:r>
          </a:p>
        </p:txBody>
      </p:sp>
    </p:spTree>
    <p:extLst>
      <p:ext uri="{BB962C8B-B14F-4D97-AF65-F5344CB8AC3E}">
        <p14:creationId xmlns:p14="http://schemas.microsoft.com/office/powerpoint/2010/main" val="18304537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58F6B9B1-BE2C-4FB5-2EFE-4C26E04EC6D6}"/>
            </a:ext>
          </a:extLst>
        </p:cNvPr>
        <p:cNvGrpSpPr/>
        <p:nvPr/>
      </p:nvGrpSpPr>
      <p:grpSpPr>
        <a:xfrm>
          <a:off x="0" y="0"/>
          <a:ext cx="0" cy="0"/>
          <a:chOff x="0" y="0"/>
          <a:chExt cx="0" cy="0"/>
        </a:xfrm>
      </p:grpSpPr>
      <p:sp>
        <p:nvSpPr>
          <p:cNvPr id="4" name="Titolo 3">
            <a:extLst>
              <a:ext uri="{FF2B5EF4-FFF2-40B4-BE49-F238E27FC236}">
                <a16:creationId xmlns:a16="http://schemas.microsoft.com/office/drawing/2014/main" id="{136F41FC-3A92-736A-A015-3AB5B7FBE5E0}"/>
              </a:ext>
            </a:extLst>
          </p:cNvPr>
          <p:cNvSpPr>
            <a:spLocks noGrp="1"/>
          </p:cNvSpPr>
          <p:nvPr>
            <p:ph type="title"/>
          </p:nvPr>
        </p:nvSpPr>
        <p:spPr/>
        <p:txBody>
          <a:bodyPr>
            <a:normAutofit/>
          </a:bodyPr>
          <a:lstStyle/>
          <a:p>
            <a:r>
              <a:rPr lang="it-IT" sz="3200" i="1" kern="0" dirty="0">
                <a:latin typeface="Calibri" panose="020F0502020204030204" pitchFamily="34" charset="0"/>
                <a:cs typeface="Calibri" panose="020F0502020204030204" pitchFamily="34" charset="0"/>
              </a:rPr>
              <a:t>Somministrazione di lavoro</a:t>
            </a:r>
            <a:endParaRPr lang="it-IT" sz="3200" i="1" dirty="0">
              <a:latin typeface="Calibri" panose="020F0502020204030204" pitchFamily="34" charset="0"/>
              <a:cs typeface="Calibri" panose="020F0502020204030204" pitchFamily="34" charset="0"/>
            </a:endParaRPr>
          </a:p>
        </p:txBody>
      </p:sp>
      <p:sp>
        <p:nvSpPr>
          <p:cNvPr id="5" name="Segnaposto testo 4">
            <a:extLst>
              <a:ext uri="{FF2B5EF4-FFF2-40B4-BE49-F238E27FC236}">
                <a16:creationId xmlns:a16="http://schemas.microsoft.com/office/drawing/2014/main" id="{A322901C-24AA-87D5-410C-366ED159E033}"/>
              </a:ext>
            </a:extLst>
          </p:cNvPr>
          <p:cNvSpPr>
            <a:spLocks noGrp="1"/>
          </p:cNvSpPr>
          <p:nvPr>
            <p:ph type="body" sz="quarter" idx="4294967295"/>
          </p:nvPr>
        </p:nvSpPr>
        <p:spPr>
          <a:xfrm>
            <a:off x="0" y="1139825"/>
            <a:ext cx="7886700" cy="768350"/>
          </a:xfrm>
        </p:spPr>
        <p:txBody>
          <a:bodyPr/>
          <a:lstStyle/>
          <a:p>
            <a:r>
              <a:rPr lang="it-IT" sz="2800" dirty="0"/>
              <a:t>Limiti di contratti stipulabili</a:t>
            </a:r>
          </a:p>
        </p:txBody>
      </p:sp>
      <p:sp>
        <p:nvSpPr>
          <p:cNvPr id="3" name="Segnaposto testo 2">
            <a:extLst>
              <a:ext uri="{FF2B5EF4-FFF2-40B4-BE49-F238E27FC236}">
                <a16:creationId xmlns:a16="http://schemas.microsoft.com/office/drawing/2014/main" id="{0D44AA8A-0CFF-03EB-876B-FF772DD304E7}"/>
              </a:ext>
            </a:extLst>
          </p:cNvPr>
          <p:cNvSpPr>
            <a:spLocks noGrp="1"/>
          </p:cNvSpPr>
          <p:nvPr>
            <p:ph sz="quarter" idx="13"/>
          </p:nvPr>
        </p:nvSpPr>
        <p:spPr>
          <a:xfrm>
            <a:off x="628650" y="1697310"/>
            <a:ext cx="7772870" cy="3424107"/>
          </a:xfrm>
        </p:spPr>
        <p:txBody>
          <a:bodyPr>
            <a:noAutofit/>
          </a:bodyPr>
          <a:lstStyle/>
          <a:p>
            <a:r>
              <a:rPr lang="it-IT" sz="1600" b="1" i="0" u="none" strike="noStrike" dirty="0">
                <a:solidFill>
                  <a:srgbClr val="434343"/>
                </a:solidFill>
                <a:effectLst/>
              </a:rPr>
              <a:t>Somministrazione a tempo indeterminato (art. </a:t>
            </a:r>
            <a:r>
              <a:rPr lang="it-IT" sz="1600" b="1" dirty="0">
                <a:solidFill>
                  <a:srgbClr val="434343"/>
                </a:solidFill>
              </a:rPr>
              <a:t>31, comma 1)</a:t>
            </a:r>
          </a:p>
          <a:p>
            <a:pPr marL="177800" indent="0" algn="just">
              <a:buNone/>
            </a:pPr>
            <a:r>
              <a:rPr lang="it-IT" sz="1600" dirty="0">
                <a:effectLst/>
                <a:ea typeface="Times New Roman" panose="02020603050405020304" pitchFamily="18" charset="0"/>
                <a:cs typeface="Arial" panose="020B0604020202020204" pitchFamily="34" charset="0"/>
              </a:rPr>
              <a:t>È in ogni caso esente da limiti quantitativi la somministrazione a tempo indeterminato di lavoratori:</a:t>
            </a:r>
          </a:p>
          <a:p>
            <a:pPr marL="463550" indent="-285750" algn="just">
              <a:buFont typeface="Wingdings" pitchFamily="2" charset="2"/>
              <a:buChar char="ü"/>
            </a:pPr>
            <a:r>
              <a:rPr lang="it-IT" sz="1600" dirty="0">
                <a:effectLst/>
                <a:ea typeface="Times New Roman" panose="02020603050405020304" pitchFamily="18" charset="0"/>
                <a:cs typeface="Arial" panose="020B0604020202020204" pitchFamily="34" charset="0"/>
              </a:rPr>
              <a:t>di cui all’art. 8, c. 2, l. 223/1991</a:t>
            </a:r>
          </a:p>
          <a:p>
            <a:pPr marL="463550" indent="-285750" algn="just">
              <a:buFont typeface="Wingdings" pitchFamily="2" charset="2"/>
              <a:buChar char="ü"/>
            </a:pPr>
            <a:r>
              <a:rPr lang="it-IT" sz="1600" dirty="0">
                <a:effectLst/>
                <a:ea typeface="Times New Roman" panose="02020603050405020304" pitchFamily="18" charset="0"/>
                <a:cs typeface="Arial" panose="020B0604020202020204" pitchFamily="34" charset="0"/>
              </a:rPr>
              <a:t>di soggetti disoccupati che godono da almeno 6 mesi di trattamenti di disoccupazione non agricola o di ammortizzatori sociali</a:t>
            </a:r>
          </a:p>
          <a:p>
            <a:pPr marL="463550" indent="-285750" algn="just">
              <a:buFont typeface="Wingdings" pitchFamily="2" charset="2"/>
              <a:buChar char="ü"/>
            </a:pPr>
            <a:r>
              <a:rPr lang="it-IT" sz="1600" dirty="0">
                <a:effectLst/>
                <a:ea typeface="Times New Roman" panose="02020603050405020304" pitchFamily="18" charset="0"/>
                <a:cs typeface="Arial" panose="020B0604020202020204" pitchFamily="34" charset="0"/>
              </a:rPr>
              <a:t>di lavoratori svantaggiati o molto svantaggiati ai sensi dei numeri 4) e 99) dell'articolo 2 del regolamento (UE) n. 651/2014 della Commissione, del 17 giugno 2014, come individuati con decreto del Ministro del lavoro e delle politiche sociali 17 ottobre 2017</a:t>
            </a:r>
          </a:p>
          <a:p>
            <a:pPr marL="463550" indent="-285750" algn="just">
              <a:buFont typeface="Wingdings" pitchFamily="2" charset="2"/>
              <a:buChar char="ü"/>
            </a:pPr>
            <a:endParaRPr lang="it-IT" sz="1600" dirty="0">
              <a:ea typeface="Times New Roman" panose="02020603050405020304" pitchFamily="18" charset="0"/>
              <a:cs typeface="Arial" panose="020B0604020202020204" pitchFamily="34" charset="0"/>
            </a:endParaRPr>
          </a:p>
          <a:p>
            <a:pPr marL="177800" indent="0" algn="ctr">
              <a:spcBef>
                <a:spcPts val="0"/>
              </a:spcBef>
              <a:buNone/>
            </a:pPr>
            <a:r>
              <a:rPr lang="it-IT" sz="1600" b="1" dirty="0">
                <a:effectLst/>
                <a:ea typeface="Times New Roman" panose="02020603050405020304" pitchFamily="18" charset="0"/>
                <a:cs typeface="Arial" panose="020B0604020202020204" pitchFamily="34" charset="0"/>
              </a:rPr>
              <a:t>Possono essere somministrati a tempo indeterminato </a:t>
            </a:r>
          </a:p>
          <a:p>
            <a:pPr marL="177800" indent="0" algn="ctr">
              <a:spcBef>
                <a:spcPts val="0"/>
              </a:spcBef>
              <a:buNone/>
            </a:pPr>
            <a:r>
              <a:rPr lang="it-IT" sz="1600" b="1" dirty="0">
                <a:effectLst/>
                <a:ea typeface="Times New Roman" panose="02020603050405020304" pitchFamily="18" charset="0"/>
                <a:cs typeface="Arial" panose="020B0604020202020204" pitchFamily="34" charset="0"/>
              </a:rPr>
              <a:t>esclusivamente i lavoratori assunti dal somministratore a tempo indeterminato</a:t>
            </a:r>
            <a:endParaRPr lang="it-IT" sz="1600" b="1" dirty="0">
              <a:ea typeface="Times New Roman" panose="02020603050405020304" pitchFamily="18" charset="0"/>
              <a:cs typeface="Arial" panose="020B0604020202020204" pitchFamily="34" charset="0"/>
            </a:endParaRPr>
          </a:p>
          <a:p>
            <a:pPr marL="177800" indent="0" algn="ctr">
              <a:buNone/>
            </a:pPr>
            <a:endParaRPr lang="it-IT" sz="1600" dirty="0">
              <a:effectLst/>
              <a:ea typeface="Times New Roman" panose="02020603050405020304" pitchFamily="18" charset="0"/>
              <a:cs typeface="Arial" panose="020B0604020202020204" pitchFamily="34" charset="0"/>
            </a:endParaRPr>
          </a:p>
        </p:txBody>
      </p:sp>
      <p:sp>
        <p:nvSpPr>
          <p:cNvPr id="11" name="Segnaposto numero diapositiva 3">
            <a:extLst>
              <a:ext uri="{FF2B5EF4-FFF2-40B4-BE49-F238E27FC236}">
                <a16:creationId xmlns:a16="http://schemas.microsoft.com/office/drawing/2014/main" id="{09810CB6-9344-410A-0D82-A51595C694A0}"/>
              </a:ext>
            </a:extLst>
          </p:cNvPr>
          <p:cNvSpPr>
            <a:spLocks noGrp="1"/>
          </p:cNvSpPr>
          <p:nvPr>
            <p:ph type="sldNum" sz="quarter" idx="12"/>
          </p:nvPr>
        </p:nvSpPr>
        <p:spPr/>
        <p:txBody>
          <a:bodyPr/>
          <a:lstStyle/>
          <a:p>
            <a:fld id="{A9319F9E-F2D9-FB4E-80B1-3EC196E3728B}" type="slidenum">
              <a:rPr lang="it-IT" smtClean="0"/>
              <a:pPr/>
              <a:t>22</a:t>
            </a:fld>
            <a:endParaRPr lang="it-IT" dirty="0"/>
          </a:p>
        </p:txBody>
      </p:sp>
      <p:sp>
        <p:nvSpPr>
          <p:cNvPr id="2" name="Segnaposto testo 9">
            <a:extLst>
              <a:ext uri="{FF2B5EF4-FFF2-40B4-BE49-F238E27FC236}">
                <a16:creationId xmlns:a16="http://schemas.microsoft.com/office/drawing/2014/main" id="{28F9F85B-EE29-B640-99BB-1BF6D74990B8}"/>
              </a:ext>
            </a:extLst>
          </p:cNvPr>
          <p:cNvSpPr txBox="1">
            <a:spLocks/>
          </p:cNvSpPr>
          <p:nvPr/>
        </p:nvSpPr>
        <p:spPr>
          <a:xfrm>
            <a:off x="651040" y="1231503"/>
            <a:ext cx="7772870" cy="3424107"/>
          </a:xfrm>
          <a:prstGeom prst="rect">
            <a:avLst/>
          </a:prstGeom>
        </p:spPr>
        <p:txBody>
          <a:bodyPr vert="horz" lIns="0" tIns="0" rIns="0" bIns="0" rtlCol="0" anchor="t" anchorCtr="0">
            <a:normAutofit/>
          </a:bodyPr>
          <a:lstStyle>
            <a:lvl1pPr marL="171450" indent="-171450" algn="l" defTabSz="685800" rtl="0" eaLnBrk="1" latinLnBrk="0" hangingPunct="1">
              <a:lnSpc>
                <a:spcPct val="100000"/>
              </a:lnSpc>
              <a:spcBef>
                <a:spcPts val="750"/>
              </a:spcBef>
              <a:buClr>
                <a:srgbClr val="00953B"/>
              </a:buClr>
              <a:buSzPct val="60000"/>
              <a:buFont typeface="Wingdings" pitchFamily="2" charset="2"/>
              <a:buChar char="§"/>
              <a:defRPr sz="18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endParaRPr lang="it-IT" dirty="0"/>
          </a:p>
          <a:p>
            <a:pPr marL="0" indent="0">
              <a:buNone/>
            </a:pPr>
            <a:endParaRPr lang="it-IT" dirty="0"/>
          </a:p>
        </p:txBody>
      </p:sp>
      <p:sp>
        <p:nvSpPr>
          <p:cNvPr id="6" name="Ovale 5">
            <a:extLst>
              <a:ext uri="{FF2B5EF4-FFF2-40B4-BE49-F238E27FC236}">
                <a16:creationId xmlns:a16="http://schemas.microsoft.com/office/drawing/2014/main" id="{1ABF15F0-E9C4-8849-EA66-6F99D358C62D}"/>
              </a:ext>
            </a:extLst>
          </p:cNvPr>
          <p:cNvSpPr/>
          <p:nvPr/>
        </p:nvSpPr>
        <p:spPr>
          <a:xfrm>
            <a:off x="6727841" y="386346"/>
            <a:ext cx="1673679" cy="555524"/>
          </a:xfrm>
          <a:prstGeom prst="ellipse">
            <a:avLst/>
          </a:prstGeom>
          <a:solidFill>
            <a:srgbClr val="A3E85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chemeClr val="tx1"/>
                </a:solidFill>
              </a:rPr>
              <a:t>Nessuna modifica</a:t>
            </a:r>
          </a:p>
        </p:txBody>
      </p:sp>
    </p:spTree>
    <p:extLst>
      <p:ext uri="{BB962C8B-B14F-4D97-AF65-F5344CB8AC3E}">
        <p14:creationId xmlns:p14="http://schemas.microsoft.com/office/powerpoint/2010/main" val="24056458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CBC41E42-DF40-4C31-2CB0-983F1166B8EB}"/>
            </a:ext>
          </a:extLst>
        </p:cNvPr>
        <p:cNvGrpSpPr/>
        <p:nvPr/>
      </p:nvGrpSpPr>
      <p:grpSpPr>
        <a:xfrm>
          <a:off x="0" y="0"/>
          <a:ext cx="0" cy="0"/>
          <a:chOff x="0" y="0"/>
          <a:chExt cx="0" cy="0"/>
        </a:xfrm>
      </p:grpSpPr>
      <p:sp>
        <p:nvSpPr>
          <p:cNvPr id="4" name="Titolo 3">
            <a:extLst>
              <a:ext uri="{FF2B5EF4-FFF2-40B4-BE49-F238E27FC236}">
                <a16:creationId xmlns:a16="http://schemas.microsoft.com/office/drawing/2014/main" id="{42777D2E-B120-02E7-27EF-F1E7E1FF1B24}"/>
              </a:ext>
            </a:extLst>
          </p:cNvPr>
          <p:cNvSpPr>
            <a:spLocks noGrp="1"/>
          </p:cNvSpPr>
          <p:nvPr>
            <p:ph type="title"/>
          </p:nvPr>
        </p:nvSpPr>
        <p:spPr/>
        <p:txBody>
          <a:bodyPr>
            <a:normAutofit/>
          </a:bodyPr>
          <a:lstStyle/>
          <a:p>
            <a:r>
              <a:rPr lang="it-IT" sz="3200" i="1" kern="0" dirty="0">
                <a:latin typeface="Calibri" panose="020F0502020204030204" pitchFamily="34" charset="0"/>
                <a:cs typeface="Calibri" panose="020F0502020204030204" pitchFamily="34" charset="0"/>
              </a:rPr>
              <a:t>Somministrazione di lavoro</a:t>
            </a:r>
            <a:endParaRPr lang="it-IT" sz="3200" i="1" dirty="0">
              <a:latin typeface="Calibri" panose="020F0502020204030204" pitchFamily="34" charset="0"/>
              <a:cs typeface="Calibri" panose="020F0502020204030204" pitchFamily="34" charset="0"/>
            </a:endParaRPr>
          </a:p>
        </p:txBody>
      </p:sp>
      <p:sp>
        <p:nvSpPr>
          <p:cNvPr id="5" name="Segnaposto testo 4">
            <a:extLst>
              <a:ext uri="{FF2B5EF4-FFF2-40B4-BE49-F238E27FC236}">
                <a16:creationId xmlns:a16="http://schemas.microsoft.com/office/drawing/2014/main" id="{7B0D459C-DA39-4E10-B0B5-36E226F1E790}"/>
              </a:ext>
            </a:extLst>
          </p:cNvPr>
          <p:cNvSpPr>
            <a:spLocks noGrp="1"/>
          </p:cNvSpPr>
          <p:nvPr>
            <p:ph type="body" sz="quarter" idx="4294967295"/>
          </p:nvPr>
        </p:nvSpPr>
        <p:spPr>
          <a:xfrm>
            <a:off x="0" y="1139825"/>
            <a:ext cx="7886700" cy="768350"/>
          </a:xfrm>
        </p:spPr>
        <p:txBody>
          <a:bodyPr/>
          <a:lstStyle/>
          <a:p>
            <a:r>
              <a:rPr lang="it-IT" sz="2800" dirty="0"/>
              <a:t>Durata massima </a:t>
            </a:r>
          </a:p>
        </p:txBody>
      </p:sp>
      <p:sp>
        <p:nvSpPr>
          <p:cNvPr id="3" name="Segnaposto testo 2">
            <a:extLst>
              <a:ext uri="{FF2B5EF4-FFF2-40B4-BE49-F238E27FC236}">
                <a16:creationId xmlns:a16="http://schemas.microsoft.com/office/drawing/2014/main" id="{A92964C2-9EC6-C5BE-DE89-E01451E6C5A8}"/>
              </a:ext>
            </a:extLst>
          </p:cNvPr>
          <p:cNvSpPr>
            <a:spLocks noGrp="1"/>
          </p:cNvSpPr>
          <p:nvPr>
            <p:ph sz="quarter" idx="13"/>
          </p:nvPr>
        </p:nvSpPr>
        <p:spPr>
          <a:xfrm>
            <a:off x="628650" y="1697310"/>
            <a:ext cx="7772870" cy="3424107"/>
          </a:xfrm>
        </p:spPr>
        <p:txBody>
          <a:bodyPr>
            <a:noAutofit/>
          </a:bodyPr>
          <a:lstStyle/>
          <a:p>
            <a:r>
              <a:rPr lang="it-IT" sz="1600" b="1" i="0" u="none" strike="noStrike" dirty="0">
                <a:solidFill>
                  <a:srgbClr val="434343"/>
                </a:solidFill>
                <a:effectLst/>
              </a:rPr>
              <a:t>Somministrazione a tempo indeterminato (art. </a:t>
            </a:r>
            <a:r>
              <a:rPr lang="it-IT" sz="1600" b="1" dirty="0">
                <a:solidFill>
                  <a:srgbClr val="434343"/>
                </a:solidFill>
              </a:rPr>
              <a:t>31, comma 1)</a:t>
            </a:r>
          </a:p>
          <a:p>
            <a:pPr marL="177800" indent="0" algn="just">
              <a:buNone/>
            </a:pPr>
            <a:r>
              <a:rPr lang="it-IT" sz="1600" strike="sngStrike" dirty="0">
                <a:solidFill>
                  <a:srgbClr val="000000"/>
                </a:solidFill>
                <a:effectLst/>
                <a:ea typeface="Times New Roman" panose="02020603050405020304" pitchFamily="18" charset="0"/>
                <a:cs typeface="Arial" panose="020B0604020202020204" pitchFamily="34" charset="0"/>
              </a:rPr>
              <a:t>Nel caso in cui il contratto di somministrazione tra l'agenzia di somministrazione e l'utilizzatore sia a tempo determinato l'utilizzatore può impiegare in missione, per periodi superiori a ventiquattro mesi anche non continuativi, il medesimo lavoratore somministrato, per il quale l'agenzia di somministrazione abbia comunicato all'utilizzatore l'assunzione a tempo indeterminato, senza che ciò determini in capo all'utilizzatore stesso la costituzione di un rapporto di lavoro a tempo indeterminato con il lavoratore somministrato. </a:t>
            </a:r>
          </a:p>
          <a:p>
            <a:pPr marL="177800" indent="0" algn="just">
              <a:buNone/>
            </a:pPr>
            <a:r>
              <a:rPr lang="it-IT" sz="1600" strike="sngStrike" dirty="0">
                <a:solidFill>
                  <a:srgbClr val="000000"/>
                </a:solidFill>
                <a:effectLst/>
                <a:ea typeface="Times New Roman" panose="02020603050405020304" pitchFamily="18" charset="0"/>
                <a:cs typeface="Arial" panose="020B0604020202020204" pitchFamily="34" charset="0"/>
              </a:rPr>
              <a:t>La disposizione di cui al periodo precedente ha efficacia fino al 30 giugno 2025. </a:t>
            </a:r>
          </a:p>
          <a:p>
            <a:pPr marL="177800" indent="0" algn="ctr">
              <a:buNone/>
            </a:pPr>
            <a:endParaRPr lang="it-IT" sz="1600" dirty="0">
              <a:effectLst/>
              <a:ea typeface="Times New Roman" panose="02020603050405020304" pitchFamily="18" charset="0"/>
              <a:cs typeface="Arial" panose="020B0604020202020204" pitchFamily="34" charset="0"/>
            </a:endParaRPr>
          </a:p>
        </p:txBody>
      </p:sp>
      <p:sp>
        <p:nvSpPr>
          <p:cNvPr id="11" name="Segnaposto numero diapositiva 3">
            <a:extLst>
              <a:ext uri="{FF2B5EF4-FFF2-40B4-BE49-F238E27FC236}">
                <a16:creationId xmlns:a16="http://schemas.microsoft.com/office/drawing/2014/main" id="{F2C14344-7EFD-A57E-2F3C-DC703B93F263}"/>
              </a:ext>
            </a:extLst>
          </p:cNvPr>
          <p:cNvSpPr>
            <a:spLocks noGrp="1"/>
          </p:cNvSpPr>
          <p:nvPr>
            <p:ph type="sldNum" sz="quarter" idx="12"/>
          </p:nvPr>
        </p:nvSpPr>
        <p:spPr/>
        <p:txBody>
          <a:bodyPr/>
          <a:lstStyle/>
          <a:p>
            <a:fld id="{A9319F9E-F2D9-FB4E-80B1-3EC196E3728B}" type="slidenum">
              <a:rPr lang="it-IT" smtClean="0"/>
              <a:pPr/>
              <a:t>23</a:t>
            </a:fld>
            <a:endParaRPr lang="it-IT" dirty="0"/>
          </a:p>
        </p:txBody>
      </p:sp>
      <p:sp>
        <p:nvSpPr>
          <p:cNvPr id="2" name="Segnaposto testo 9">
            <a:extLst>
              <a:ext uri="{FF2B5EF4-FFF2-40B4-BE49-F238E27FC236}">
                <a16:creationId xmlns:a16="http://schemas.microsoft.com/office/drawing/2014/main" id="{A2EE96D7-52C2-E479-E94B-D3692F5B0CB4}"/>
              </a:ext>
            </a:extLst>
          </p:cNvPr>
          <p:cNvSpPr txBox="1">
            <a:spLocks/>
          </p:cNvSpPr>
          <p:nvPr/>
        </p:nvSpPr>
        <p:spPr>
          <a:xfrm>
            <a:off x="651040" y="1231503"/>
            <a:ext cx="7772870" cy="3424107"/>
          </a:xfrm>
          <a:prstGeom prst="rect">
            <a:avLst/>
          </a:prstGeom>
        </p:spPr>
        <p:txBody>
          <a:bodyPr vert="horz" lIns="0" tIns="0" rIns="0" bIns="0" rtlCol="0" anchor="t" anchorCtr="0">
            <a:normAutofit/>
          </a:bodyPr>
          <a:lstStyle>
            <a:lvl1pPr marL="171450" indent="-171450" algn="l" defTabSz="685800" rtl="0" eaLnBrk="1" latinLnBrk="0" hangingPunct="1">
              <a:lnSpc>
                <a:spcPct val="100000"/>
              </a:lnSpc>
              <a:spcBef>
                <a:spcPts val="750"/>
              </a:spcBef>
              <a:buClr>
                <a:srgbClr val="00953B"/>
              </a:buClr>
              <a:buSzPct val="60000"/>
              <a:buFont typeface="Wingdings" pitchFamily="2" charset="2"/>
              <a:buChar char="§"/>
              <a:defRPr sz="18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endParaRPr lang="it-IT" dirty="0"/>
          </a:p>
          <a:p>
            <a:pPr marL="0" indent="0">
              <a:buNone/>
            </a:pPr>
            <a:endParaRPr lang="it-IT" dirty="0"/>
          </a:p>
        </p:txBody>
      </p:sp>
      <p:sp>
        <p:nvSpPr>
          <p:cNvPr id="7" name="Ovale 6">
            <a:extLst>
              <a:ext uri="{FF2B5EF4-FFF2-40B4-BE49-F238E27FC236}">
                <a16:creationId xmlns:a16="http://schemas.microsoft.com/office/drawing/2014/main" id="{6FF9453B-B5E1-9ED9-2522-BFC4473C93BC}"/>
              </a:ext>
            </a:extLst>
          </p:cNvPr>
          <p:cNvSpPr/>
          <p:nvPr/>
        </p:nvSpPr>
        <p:spPr>
          <a:xfrm>
            <a:off x="6727841" y="386346"/>
            <a:ext cx="1673679" cy="55552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rgbClr val="FF0000"/>
                </a:solidFill>
              </a:rPr>
              <a:t>Novità</a:t>
            </a:r>
          </a:p>
          <a:p>
            <a:pPr algn="ctr"/>
            <a:r>
              <a:rPr lang="it-IT" dirty="0">
                <a:solidFill>
                  <a:srgbClr val="FF0000"/>
                </a:solidFill>
              </a:rPr>
              <a:t>L. 203/2024</a:t>
            </a:r>
          </a:p>
        </p:txBody>
      </p:sp>
    </p:spTree>
    <p:extLst>
      <p:ext uri="{BB962C8B-B14F-4D97-AF65-F5344CB8AC3E}">
        <p14:creationId xmlns:p14="http://schemas.microsoft.com/office/powerpoint/2010/main" val="7824034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C8EF876E-6F05-A710-7C35-8E4F69DF4B7F}"/>
            </a:ext>
          </a:extLst>
        </p:cNvPr>
        <p:cNvGrpSpPr/>
        <p:nvPr/>
      </p:nvGrpSpPr>
      <p:grpSpPr>
        <a:xfrm>
          <a:off x="0" y="0"/>
          <a:ext cx="0" cy="0"/>
          <a:chOff x="0" y="0"/>
          <a:chExt cx="0" cy="0"/>
        </a:xfrm>
      </p:grpSpPr>
      <p:sp>
        <p:nvSpPr>
          <p:cNvPr id="4" name="Titolo 3">
            <a:extLst>
              <a:ext uri="{FF2B5EF4-FFF2-40B4-BE49-F238E27FC236}">
                <a16:creationId xmlns:a16="http://schemas.microsoft.com/office/drawing/2014/main" id="{CDEAC827-5CD8-F342-1931-D9BC1848F81D}"/>
              </a:ext>
            </a:extLst>
          </p:cNvPr>
          <p:cNvSpPr>
            <a:spLocks noGrp="1"/>
          </p:cNvSpPr>
          <p:nvPr>
            <p:ph type="title"/>
          </p:nvPr>
        </p:nvSpPr>
        <p:spPr/>
        <p:txBody>
          <a:bodyPr>
            <a:normAutofit/>
          </a:bodyPr>
          <a:lstStyle/>
          <a:p>
            <a:r>
              <a:rPr lang="it-IT" sz="3200" i="1" kern="0" dirty="0">
                <a:latin typeface="Calibri" panose="020F0502020204030204" pitchFamily="34" charset="0"/>
                <a:cs typeface="Calibri" panose="020F0502020204030204" pitchFamily="34" charset="0"/>
              </a:rPr>
              <a:t>Somministrazione di lavoro</a:t>
            </a:r>
            <a:endParaRPr lang="it-IT" sz="3200" i="1" dirty="0">
              <a:latin typeface="Calibri" panose="020F0502020204030204" pitchFamily="34" charset="0"/>
              <a:cs typeface="Calibri" panose="020F0502020204030204" pitchFamily="34" charset="0"/>
            </a:endParaRPr>
          </a:p>
        </p:txBody>
      </p:sp>
      <p:sp>
        <p:nvSpPr>
          <p:cNvPr id="5" name="Segnaposto testo 4">
            <a:extLst>
              <a:ext uri="{FF2B5EF4-FFF2-40B4-BE49-F238E27FC236}">
                <a16:creationId xmlns:a16="http://schemas.microsoft.com/office/drawing/2014/main" id="{6E1BC06F-FFFA-0B30-A73E-9F7928526DDC}"/>
              </a:ext>
            </a:extLst>
          </p:cNvPr>
          <p:cNvSpPr>
            <a:spLocks noGrp="1"/>
          </p:cNvSpPr>
          <p:nvPr>
            <p:ph type="body" sz="quarter" idx="4294967295"/>
          </p:nvPr>
        </p:nvSpPr>
        <p:spPr>
          <a:xfrm>
            <a:off x="0" y="1139825"/>
            <a:ext cx="7886700" cy="768350"/>
          </a:xfrm>
        </p:spPr>
        <p:txBody>
          <a:bodyPr>
            <a:normAutofit/>
          </a:bodyPr>
          <a:lstStyle/>
          <a:p>
            <a:r>
              <a:rPr lang="it-IT" sz="2800" dirty="0"/>
              <a:t>Conseguenze del superamento della durata massima </a:t>
            </a:r>
          </a:p>
        </p:txBody>
      </p:sp>
      <p:sp>
        <p:nvSpPr>
          <p:cNvPr id="3" name="Segnaposto testo 2">
            <a:extLst>
              <a:ext uri="{FF2B5EF4-FFF2-40B4-BE49-F238E27FC236}">
                <a16:creationId xmlns:a16="http://schemas.microsoft.com/office/drawing/2014/main" id="{9B4C9A66-A2BB-632F-EAF2-B0B28A485A00}"/>
              </a:ext>
            </a:extLst>
          </p:cNvPr>
          <p:cNvSpPr>
            <a:spLocks noGrp="1"/>
          </p:cNvSpPr>
          <p:nvPr>
            <p:ph sz="quarter" idx="13"/>
          </p:nvPr>
        </p:nvSpPr>
        <p:spPr>
          <a:xfrm>
            <a:off x="628650" y="1697310"/>
            <a:ext cx="7772870" cy="3424107"/>
          </a:xfrm>
        </p:spPr>
        <p:txBody>
          <a:bodyPr>
            <a:noAutofit/>
          </a:bodyPr>
          <a:lstStyle/>
          <a:p>
            <a:r>
              <a:rPr lang="it-IT" sz="1600" b="1" dirty="0">
                <a:solidFill>
                  <a:srgbClr val="000000"/>
                </a:solidFill>
              </a:rPr>
              <a:t>C</a:t>
            </a:r>
            <a:r>
              <a:rPr lang="it-IT" sz="1600" b="1" dirty="0">
                <a:solidFill>
                  <a:srgbClr val="000000"/>
                </a:solidFill>
                <a:effectLst/>
              </a:rPr>
              <a:t>irc. Ministero </a:t>
            </a:r>
            <a:r>
              <a:rPr lang="it-IT" sz="1600" b="1" dirty="0">
                <a:solidFill>
                  <a:srgbClr val="000000"/>
                </a:solidFill>
              </a:rPr>
              <a:t>del lavoro e delle politiche sociali n. 6/2025</a:t>
            </a:r>
          </a:p>
          <a:p>
            <a:pPr marL="184150" indent="0" algn="just">
              <a:buNone/>
            </a:pPr>
            <a:r>
              <a:rPr lang="it-IT" sz="1600" i="1" dirty="0">
                <a:solidFill>
                  <a:srgbClr val="000000"/>
                </a:solidFill>
              </a:rPr>
              <a:t>«[…] </a:t>
            </a:r>
            <a:r>
              <a:rPr lang="it-IT" sz="1600" i="1" dirty="0">
                <a:solidFill>
                  <a:srgbClr val="000000"/>
                </a:solidFill>
                <a:effectLst/>
              </a:rPr>
              <a:t>Soppressa la disciplina transitoria, la norma di cui all’articolo 31, comma 1, del decreto legislativo n. 81/2015 dispone ora, in caso di sforamento del limite temporale di 24 mesi, la costituzione in capo all’utilizzatore di un rapporto di lavoro a tempo indeterminato con il lavoratore somministrato</a:t>
            </a:r>
            <a:r>
              <a:rPr lang="it-IT" sz="1600" dirty="0">
                <a:solidFill>
                  <a:srgbClr val="000000"/>
                </a:solidFill>
                <a:effectLst/>
              </a:rPr>
              <a:t>.»</a:t>
            </a:r>
          </a:p>
        </p:txBody>
      </p:sp>
      <p:sp>
        <p:nvSpPr>
          <p:cNvPr id="11" name="Segnaposto numero diapositiva 3">
            <a:extLst>
              <a:ext uri="{FF2B5EF4-FFF2-40B4-BE49-F238E27FC236}">
                <a16:creationId xmlns:a16="http://schemas.microsoft.com/office/drawing/2014/main" id="{F4E9D3FA-3E3F-41E2-B306-19110D5C19F9}"/>
              </a:ext>
            </a:extLst>
          </p:cNvPr>
          <p:cNvSpPr>
            <a:spLocks noGrp="1"/>
          </p:cNvSpPr>
          <p:nvPr>
            <p:ph type="sldNum" sz="quarter" idx="12"/>
          </p:nvPr>
        </p:nvSpPr>
        <p:spPr/>
        <p:txBody>
          <a:bodyPr/>
          <a:lstStyle/>
          <a:p>
            <a:fld id="{A9319F9E-F2D9-FB4E-80B1-3EC196E3728B}" type="slidenum">
              <a:rPr lang="it-IT" smtClean="0"/>
              <a:pPr/>
              <a:t>24</a:t>
            </a:fld>
            <a:endParaRPr lang="it-IT" dirty="0"/>
          </a:p>
        </p:txBody>
      </p:sp>
      <p:sp>
        <p:nvSpPr>
          <p:cNvPr id="2" name="Segnaposto testo 9">
            <a:extLst>
              <a:ext uri="{FF2B5EF4-FFF2-40B4-BE49-F238E27FC236}">
                <a16:creationId xmlns:a16="http://schemas.microsoft.com/office/drawing/2014/main" id="{73BF22A1-548F-A4CE-981E-4D0CBE86C385}"/>
              </a:ext>
            </a:extLst>
          </p:cNvPr>
          <p:cNvSpPr txBox="1">
            <a:spLocks/>
          </p:cNvSpPr>
          <p:nvPr/>
        </p:nvSpPr>
        <p:spPr>
          <a:xfrm>
            <a:off x="651040" y="1231503"/>
            <a:ext cx="7772870" cy="3424107"/>
          </a:xfrm>
          <a:prstGeom prst="rect">
            <a:avLst/>
          </a:prstGeom>
        </p:spPr>
        <p:txBody>
          <a:bodyPr vert="horz" lIns="0" tIns="0" rIns="0" bIns="0" rtlCol="0" anchor="t" anchorCtr="0">
            <a:normAutofit/>
          </a:bodyPr>
          <a:lstStyle>
            <a:lvl1pPr marL="171450" indent="-171450" algn="l" defTabSz="685800" rtl="0" eaLnBrk="1" latinLnBrk="0" hangingPunct="1">
              <a:lnSpc>
                <a:spcPct val="100000"/>
              </a:lnSpc>
              <a:spcBef>
                <a:spcPts val="750"/>
              </a:spcBef>
              <a:buClr>
                <a:srgbClr val="00953B"/>
              </a:buClr>
              <a:buSzPct val="60000"/>
              <a:buFont typeface="Wingdings" pitchFamily="2" charset="2"/>
              <a:buChar char="§"/>
              <a:defRPr sz="18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endParaRPr lang="it-IT" dirty="0"/>
          </a:p>
          <a:p>
            <a:pPr marL="0" indent="0">
              <a:buNone/>
            </a:pPr>
            <a:endParaRPr lang="it-IT" dirty="0"/>
          </a:p>
        </p:txBody>
      </p:sp>
      <p:sp>
        <p:nvSpPr>
          <p:cNvPr id="7" name="Ovale 6">
            <a:extLst>
              <a:ext uri="{FF2B5EF4-FFF2-40B4-BE49-F238E27FC236}">
                <a16:creationId xmlns:a16="http://schemas.microsoft.com/office/drawing/2014/main" id="{6EB0720D-3896-075A-1476-A9B3101E9FF0}"/>
              </a:ext>
            </a:extLst>
          </p:cNvPr>
          <p:cNvSpPr/>
          <p:nvPr/>
        </p:nvSpPr>
        <p:spPr>
          <a:xfrm>
            <a:off x="6727841" y="386346"/>
            <a:ext cx="1673679" cy="55552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rgbClr val="FF0000"/>
                </a:solidFill>
              </a:rPr>
              <a:t>Novità</a:t>
            </a:r>
          </a:p>
          <a:p>
            <a:pPr algn="ctr"/>
            <a:r>
              <a:rPr lang="it-IT" dirty="0">
                <a:solidFill>
                  <a:srgbClr val="FF0000"/>
                </a:solidFill>
              </a:rPr>
              <a:t>L. 203/2024</a:t>
            </a:r>
          </a:p>
        </p:txBody>
      </p:sp>
    </p:spTree>
    <p:extLst>
      <p:ext uri="{BB962C8B-B14F-4D97-AF65-F5344CB8AC3E}">
        <p14:creationId xmlns:p14="http://schemas.microsoft.com/office/powerpoint/2010/main" val="22277335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9D1B20CB-5628-30D5-3BB5-97124CD97349}"/>
            </a:ext>
          </a:extLst>
        </p:cNvPr>
        <p:cNvGrpSpPr/>
        <p:nvPr/>
      </p:nvGrpSpPr>
      <p:grpSpPr>
        <a:xfrm>
          <a:off x="0" y="0"/>
          <a:ext cx="0" cy="0"/>
          <a:chOff x="0" y="0"/>
          <a:chExt cx="0" cy="0"/>
        </a:xfrm>
      </p:grpSpPr>
      <p:sp>
        <p:nvSpPr>
          <p:cNvPr id="4" name="Titolo 3">
            <a:extLst>
              <a:ext uri="{FF2B5EF4-FFF2-40B4-BE49-F238E27FC236}">
                <a16:creationId xmlns:a16="http://schemas.microsoft.com/office/drawing/2014/main" id="{B4D5BF16-8022-59D0-F3D9-948631F44BDB}"/>
              </a:ext>
            </a:extLst>
          </p:cNvPr>
          <p:cNvSpPr>
            <a:spLocks noGrp="1"/>
          </p:cNvSpPr>
          <p:nvPr>
            <p:ph type="title"/>
          </p:nvPr>
        </p:nvSpPr>
        <p:spPr/>
        <p:txBody>
          <a:bodyPr>
            <a:normAutofit/>
          </a:bodyPr>
          <a:lstStyle/>
          <a:p>
            <a:r>
              <a:rPr lang="it-IT" sz="3200" i="1" kern="0" dirty="0">
                <a:latin typeface="Calibri" panose="020F0502020204030204" pitchFamily="34" charset="0"/>
                <a:cs typeface="Calibri" panose="020F0502020204030204" pitchFamily="34" charset="0"/>
              </a:rPr>
              <a:t>Somministrazione di lavoro</a:t>
            </a:r>
            <a:endParaRPr lang="it-IT" sz="3200" i="1" dirty="0">
              <a:latin typeface="Calibri" panose="020F0502020204030204" pitchFamily="34" charset="0"/>
              <a:cs typeface="Calibri" panose="020F0502020204030204" pitchFamily="34" charset="0"/>
            </a:endParaRPr>
          </a:p>
        </p:txBody>
      </p:sp>
      <p:sp>
        <p:nvSpPr>
          <p:cNvPr id="5" name="Segnaposto testo 4">
            <a:extLst>
              <a:ext uri="{FF2B5EF4-FFF2-40B4-BE49-F238E27FC236}">
                <a16:creationId xmlns:a16="http://schemas.microsoft.com/office/drawing/2014/main" id="{6074B291-B9F9-5364-AACF-63CF10F7D47B}"/>
              </a:ext>
            </a:extLst>
          </p:cNvPr>
          <p:cNvSpPr>
            <a:spLocks noGrp="1"/>
          </p:cNvSpPr>
          <p:nvPr>
            <p:ph type="body" sz="quarter" idx="4294967295"/>
          </p:nvPr>
        </p:nvSpPr>
        <p:spPr>
          <a:xfrm>
            <a:off x="0" y="1139825"/>
            <a:ext cx="7886700" cy="768350"/>
          </a:xfrm>
        </p:spPr>
        <p:txBody>
          <a:bodyPr>
            <a:normAutofit/>
          </a:bodyPr>
          <a:lstStyle/>
          <a:p>
            <a:r>
              <a:rPr lang="it-IT" sz="2800" dirty="0"/>
              <a:t>Conseguenze del superamento della durata massima </a:t>
            </a:r>
          </a:p>
        </p:txBody>
      </p:sp>
      <p:sp>
        <p:nvSpPr>
          <p:cNvPr id="3" name="Segnaposto testo 2">
            <a:extLst>
              <a:ext uri="{FF2B5EF4-FFF2-40B4-BE49-F238E27FC236}">
                <a16:creationId xmlns:a16="http://schemas.microsoft.com/office/drawing/2014/main" id="{98FD5FDB-2B80-BE2F-EAA3-181B3525AD49}"/>
              </a:ext>
            </a:extLst>
          </p:cNvPr>
          <p:cNvSpPr>
            <a:spLocks noGrp="1"/>
          </p:cNvSpPr>
          <p:nvPr>
            <p:ph sz="quarter" idx="13"/>
          </p:nvPr>
        </p:nvSpPr>
        <p:spPr>
          <a:xfrm>
            <a:off x="628650" y="1697310"/>
            <a:ext cx="7772870" cy="3424107"/>
          </a:xfrm>
        </p:spPr>
        <p:txBody>
          <a:bodyPr>
            <a:noAutofit/>
          </a:bodyPr>
          <a:lstStyle/>
          <a:p>
            <a:r>
              <a:rPr lang="it-IT" sz="1600" b="1" dirty="0">
                <a:solidFill>
                  <a:srgbClr val="000000"/>
                </a:solidFill>
              </a:rPr>
              <a:t>C</a:t>
            </a:r>
            <a:r>
              <a:rPr lang="it-IT" sz="1600" b="1" dirty="0">
                <a:solidFill>
                  <a:srgbClr val="000000"/>
                </a:solidFill>
                <a:effectLst/>
              </a:rPr>
              <a:t>irc. Ministero </a:t>
            </a:r>
            <a:r>
              <a:rPr lang="it-IT" sz="1600" b="1" dirty="0">
                <a:solidFill>
                  <a:srgbClr val="000000"/>
                </a:solidFill>
              </a:rPr>
              <a:t>del lavoro e delle politiche sociali n. 6/2025</a:t>
            </a:r>
          </a:p>
          <a:p>
            <a:pPr marL="184150" indent="0" algn="just">
              <a:buNone/>
            </a:pPr>
            <a:r>
              <a:rPr lang="it-IT" sz="1600" i="1" dirty="0">
                <a:solidFill>
                  <a:srgbClr val="000000"/>
                </a:solidFill>
              </a:rPr>
              <a:t>«[…] </a:t>
            </a:r>
            <a:r>
              <a:rPr lang="it-IT" sz="1600" i="1" dirty="0">
                <a:solidFill>
                  <a:srgbClr val="000000"/>
                </a:solidFill>
                <a:effectLst/>
              </a:rPr>
              <a:t>A tali conclusioni deve giungersi anche alla luce delle sentenze rese il 14 ottobre 2020 e il 17 marzo 2022 in relazione alle cause C-681/18 e C-232/20 con cui la Corte di Giustizia dell’Unione europea ha affermato che il ricorso al lavoro somministrato regolato dalla direttiva 2008/104/CE deve rispondere ad esigenze di temporaneità dell’impresa utilizzatrice, ribadendo l’obbligo degli Stati membri di preservare la natura temporanea di tale tipologia di lavoro e di adottare, conseguentemente, misure idonee ad evitare missioni successive di un lavoratore interinale presso la medesima impresa utilizzatrice finalizzate ad eludere la direttiva citata.</a:t>
            </a:r>
          </a:p>
          <a:p>
            <a:pPr marL="184150" indent="0" algn="just">
              <a:buNone/>
            </a:pPr>
            <a:r>
              <a:rPr lang="it-IT" sz="1600" i="1" dirty="0">
                <a:solidFill>
                  <a:srgbClr val="000000"/>
                </a:solidFill>
                <a:effectLst/>
              </a:rPr>
              <a:t>Tale principio, definitivamente acquisito dalla Corte di Cassazione (cfr. Cass. civ. 21 luglio 2022, n. 22861; 11 ottobre 2022, n. 29570) e dalla giurisprudenza di merito, consente di superare quanto precedentemente affermato (cfr. circolare n. 17/2018) circa la possibilità che i lavoratori assunti dall’agenzia a tempo indeterminato potessero essere inviati in missione senza limiti di durata. </a:t>
            </a:r>
            <a:r>
              <a:rPr lang="it-IT" sz="1600" dirty="0">
                <a:solidFill>
                  <a:srgbClr val="000000"/>
                </a:solidFill>
                <a:effectLst/>
              </a:rPr>
              <a:t>»</a:t>
            </a:r>
          </a:p>
          <a:p>
            <a:pPr marL="184150" indent="0" algn="just">
              <a:buNone/>
            </a:pPr>
            <a:endParaRPr lang="it-IT" sz="1600" dirty="0">
              <a:solidFill>
                <a:srgbClr val="000000"/>
              </a:solidFill>
            </a:endParaRPr>
          </a:p>
        </p:txBody>
      </p:sp>
      <p:sp>
        <p:nvSpPr>
          <p:cNvPr id="11" name="Segnaposto numero diapositiva 3">
            <a:extLst>
              <a:ext uri="{FF2B5EF4-FFF2-40B4-BE49-F238E27FC236}">
                <a16:creationId xmlns:a16="http://schemas.microsoft.com/office/drawing/2014/main" id="{5880E775-AAE2-9D1F-D7EC-5510D6966FE6}"/>
              </a:ext>
            </a:extLst>
          </p:cNvPr>
          <p:cNvSpPr>
            <a:spLocks noGrp="1"/>
          </p:cNvSpPr>
          <p:nvPr>
            <p:ph type="sldNum" sz="quarter" idx="12"/>
          </p:nvPr>
        </p:nvSpPr>
        <p:spPr/>
        <p:txBody>
          <a:bodyPr/>
          <a:lstStyle/>
          <a:p>
            <a:fld id="{A9319F9E-F2D9-FB4E-80B1-3EC196E3728B}" type="slidenum">
              <a:rPr lang="it-IT" smtClean="0"/>
              <a:pPr/>
              <a:t>25</a:t>
            </a:fld>
            <a:endParaRPr lang="it-IT" dirty="0"/>
          </a:p>
        </p:txBody>
      </p:sp>
      <p:sp>
        <p:nvSpPr>
          <p:cNvPr id="2" name="Segnaposto testo 9">
            <a:extLst>
              <a:ext uri="{FF2B5EF4-FFF2-40B4-BE49-F238E27FC236}">
                <a16:creationId xmlns:a16="http://schemas.microsoft.com/office/drawing/2014/main" id="{D41E2CC9-9320-8CBE-D561-9CF5ED2C669C}"/>
              </a:ext>
            </a:extLst>
          </p:cNvPr>
          <p:cNvSpPr txBox="1">
            <a:spLocks/>
          </p:cNvSpPr>
          <p:nvPr/>
        </p:nvSpPr>
        <p:spPr>
          <a:xfrm>
            <a:off x="651040" y="1231503"/>
            <a:ext cx="7772870" cy="3424107"/>
          </a:xfrm>
          <a:prstGeom prst="rect">
            <a:avLst/>
          </a:prstGeom>
        </p:spPr>
        <p:txBody>
          <a:bodyPr vert="horz" lIns="0" tIns="0" rIns="0" bIns="0" rtlCol="0" anchor="t" anchorCtr="0">
            <a:normAutofit/>
          </a:bodyPr>
          <a:lstStyle>
            <a:lvl1pPr marL="171450" indent="-171450" algn="l" defTabSz="685800" rtl="0" eaLnBrk="1" latinLnBrk="0" hangingPunct="1">
              <a:lnSpc>
                <a:spcPct val="100000"/>
              </a:lnSpc>
              <a:spcBef>
                <a:spcPts val="750"/>
              </a:spcBef>
              <a:buClr>
                <a:srgbClr val="00953B"/>
              </a:buClr>
              <a:buSzPct val="60000"/>
              <a:buFont typeface="Wingdings" pitchFamily="2" charset="2"/>
              <a:buChar char="§"/>
              <a:defRPr sz="18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endParaRPr lang="it-IT" dirty="0"/>
          </a:p>
          <a:p>
            <a:pPr marL="0" indent="0">
              <a:buNone/>
            </a:pPr>
            <a:endParaRPr lang="it-IT" dirty="0"/>
          </a:p>
        </p:txBody>
      </p:sp>
      <p:sp>
        <p:nvSpPr>
          <p:cNvPr id="7" name="Ovale 6">
            <a:extLst>
              <a:ext uri="{FF2B5EF4-FFF2-40B4-BE49-F238E27FC236}">
                <a16:creationId xmlns:a16="http://schemas.microsoft.com/office/drawing/2014/main" id="{ECE7219D-340E-9983-711F-4901F59D40B4}"/>
              </a:ext>
            </a:extLst>
          </p:cNvPr>
          <p:cNvSpPr/>
          <p:nvPr/>
        </p:nvSpPr>
        <p:spPr>
          <a:xfrm>
            <a:off x="6727841" y="386346"/>
            <a:ext cx="1673679" cy="55552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rgbClr val="FF0000"/>
                </a:solidFill>
              </a:rPr>
              <a:t>Novità</a:t>
            </a:r>
          </a:p>
          <a:p>
            <a:pPr algn="ctr"/>
            <a:r>
              <a:rPr lang="it-IT" dirty="0">
                <a:solidFill>
                  <a:srgbClr val="FF0000"/>
                </a:solidFill>
              </a:rPr>
              <a:t>L. 203/2024</a:t>
            </a:r>
          </a:p>
        </p:txBody>
      </p:sp>
    </p:spTree>
    <p:extLst>
      <p:ext uri="{BB962C8B-B14F-4D97-AF65-F5344CB8AC3E}">
        <p14:creationId xmlns:p14="http://schemas.microsoft.com/office/powerpoint/2010/main" val="13738342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EA45B443-820B-58C9-A601-911CB812A977}"/>
            </a:ext>
          </a:extLst>
        </p:cNvPr>
        <p:cNvGrpSpPr/>
        <p:nvPr/>
      </p:nvGrpSpPr>
      <p:grpSpPr>
        <a:xfrm>
          <a:off x="0" y="0"/>
          <a:ext cx="0" cy="0"/>
          <a:chOff x="0" y="0"/>
          <a:chExt cx="0" cy="0"/>
        </a:xfrm>
      </p:grpSpPr>
      <p:sp>
        <p:nvSpPr>
          <p:cNvPr id="4" name="Titolo 3">
            <a:extLst>
              <a:ext uri="{FF2B5EF4-FFF2-40B4-BE49-F238E27FC236}">
                <a16:creationId xmlns:a16="http://schemas.microsoft.com/office/drawing/2014/main" id="{9C1FB0F0-1F17-C04C-F15E-3BB6B6732339}"/>
              </a:ext>
            </a:extLst>
          </p:cNvPr>
          <p:cNvSpPr>
            <a:spLocks noGrp="1"/>
          </p:cNvSpPr>
          <p:nvPr>
            <p:ph type="title"/>
          </p:nvPr>
        </p:nvSpPr>
        <p:spPr/>
        <p:txBody>
          <a:bodyPr>
            <a:normAutofit/>
          </a:bodyPr>
          <a:lstStyle/>
          <a:p>
            <a:r>
              <a:rPr lang="it-IT" sz="3200" i="1" kern="0" dirty="0">
                <a:latin typeface="Calibri" panose="020F0502020204030204" pitchFamily="34" charset="0"/>
                <a:cs typeface="Calibri" panose="020F0502020204030204" pitchFamily="34" charset="0"/>
              </a:rPr>
              <a:t>Somministrazione di lavoro</a:t>
            </a:r>
            <a:endParaRPr lang="it-IT" sz="3200" i="1" dirty="0">
              <a:latin typeface="Calibri" panose="020F0502020204030204" pitchFamily="34" charset="0"/>
              <a:cs typeface="Calibri" panose="020F0502020204030204" pitchFamily="34" charset="0"/>
            </a:endParaRPr>
          </a:p>
        </p:txBody>
      </p:sp>
      <p:sp>
        <p:nvSpPr>
          <p:cNvPr id="5" name="Segnaposto testo 4">
            <a:extLst>
              <a:ext uri="{FF2B5EF4-FFF2-40B4-BE49-F238E27FC236}">
                <a16:creationId xmlns:a16="http://schemas.microsoft.com/office/drawing/2014/main" id="{17601285-5A37-32FD-FFD2-4917B0DA8A98}"/>
              </a:ext>
            </a:extLst>
          </p:cNvPr>
          <p:cNvSpPr>
            <a:spLocks noGrp="1"/>
          </p:cNvSpPr>
          <p:nvPr>
            <p:ph type="body" sz="quarter" idx="4294967295"/>
          </p:nvPr>
        </p:nvSpPr>
        <p:spPr>
          <a:xfrm>
            <a:off x="0" y="1139825"/>
            <a:ext cx="7886700" cy="768350"/>
          </a:xfrm>
        </p:spPr>
        <p:txBody>
          <a:bodyPr>
            <a:normAutofit/>
          </a:bodyPr>
          <a:lstStyle/>
          <a:p>
            <a:r>
              <a:rPr lang="it-IT" sz="2800" dirty="0"/>
              <a:t>Conseguenze del superamento della durata massima </a:t>
            </a:r>
          </a:p>
        </p:txBody>
      </p:sp>
      <p:sp>
        <p:nvSpPr>
          <p:cNvPr id="3" name="Segnaposto testo 2">
            <a:extLst>
              <a:ext uri="{FF2B5EF4-FFF2-40B4-BE49-F238E27FC236}">
                <a16:creationId xmlns:a16="http://schemas.microsoft.com/office/drawing/2014/main" id="{B7479815-BCE6-8EC0-F44F-8C2F7D7D665D}"/>
              </a:ext>
            </a:extLst>
          </p:cNvPr>
          <p:cNvSpPr>
            <a:spLocks noGrp="1"/>
          </p:cNvSpPr>
          <p:nvPr>
            <p:ph sz="quarter" idx="13"/>
          </p:nvPr>
        </p:nvSpPr>
        <p:spPr>
          <a:xfrm>
            <a:off x="628650" y="1697310"/>
            <a:ext cx="7772870" cy="3424107"/>
          </a:xfrm>
        </p:spPr>
        <p:txBody>
          <a:bodyPr>
            <a:noAutofit/>
          </a:bodyPr>
          <a:lstStyle/>
          <a:p>
            <a:r>
              <a:rPr lang="it-IT" sz="1600" b="1" dirty="0">
                <a:solidFill>
                  <a:srgbClr val="000000"/>
                </a:solidFill>
              </a:rPr>
              <a:t>Somministrazione irregolare </a:t>
            </a:r>
            <a:r>
              <a:rPr lang="it-IT" sz="1600" b="1" i="0" u="none" strike="noStrike" dirty="0">
                <a:solidFill>
                  <a:srgbClr val="434343"/>
                </a:solidFill>
                <a:effectLst/>
              </a:rPr>
              <a:t>art. 38 d.lgs. 81/2015 </a:t>
            </a:r>
            <a:endParaRPr lang="it-IT" sz="1600" b="1" dirty="0">
              <a:solidFill>
                <a:srgbClr val="000000"/>
              </a:solidFill>
            </a:endParaRPr>
          </a:p>
          <a:p>
            <a:pPr marL="184150" indent="0" algn="just">
              <a:buNone/>
            </a:pPr>
            <a:r>
              <a:rPr lang="it-IT" sz="1600" b="0" i="0" u="none" strike="noStrike" dirty="0">
                <a:solidFill>
                  <a:srgbClr val="434343"/>
                </a:solidFill>
                <a:effectLst/>
              </a:rPr>
              <a:t>Quando la somministrazione di lavoro avvenga al di fuori dei limiti e delle condizioni di cui agli articoli 31, commi 1 e 2, 32 e 33, comma 1, lettere a), b), c) e d), il lavoratore può chiedere, anche soltanto nei confronti dell'utilizzatore, la costituzione di </a:t>
            </a:r>
            <a:r>
              <a:rPr lang="it-IT" sz="1600" b="0" i="0" u="none" strike="noStrike" dirty="0">
                <a:solidFill>
                  <a:srgbClr val="434343"/>
                </a:solidFill>
                <a:effectLst/>
                <a:latin typeface="Calibri" panose="020F0502020204030204" pitchFamily="34" charset="0"/>
                <a:cs typeface="Calibri" panose="020F0502020204030204" pitchFamily="34" charset="0"/>
              </a:rPr>
              <a:t>un rapporto di lavoro alle dipendenze di quest'ultimo, con effetto dall'inizio della somministrazione </a:t>
            </a:r>
          </a:p>
          <a:p>
            <a:pPr marL="184150" indent="0" algn="just">
              <a:buNone/>
            </a:pPr>
            <a:r>
              <a:rPr lang="it-IT" sz="1600" dirty="0">
                <a:solidFill>
                  <a:srgbClr val="434343"/>
                </a:solidFill>
                <a:latin typeface="Calibri" panose="020F0502020204030204" pitchFamily="34" charset="0"/>
                <a:cs typeface="Calibri" panose="020F0502020204030204" pitchFamily="34" charset="0"/>
              </a:rPr>
              <a:t>Si tratta delle violazioni relative alla </a:t>
            </a:r>
            <a:r>
              <a:rPr lang="it-IT" sz="1600" b="0" i="0" u="none" strike="noStrike" dirty="0">
                <a:solidFill>
                  <a:srgbClr val="434343"/>
                </a:solidFill>
                <a:effectLst/>
              </a:rPr>
              <a:t>mancata indicazione nel contratto di somministrazione degli estremi dell’autorizzazione, del numero dei lavoratori da somministrare,</a:t>
            </a:r>
            <a:r>
              <a:rPr lang="it-IT" sz="1600" dirty="0">
                <a:solidFill>
                  <a:srgbClr val="434343"/>
                </a:solidFill>
              </a:rPr>
              <a:t> degli </a:t>
            </a:r>
            <a:r>
              <a:rPr lang="it-IT" sz="1600" b="0" i="0" u="none" strike="noStrike" dirty="0">
                <a:solidFill>
                  <a:srgbClr val="434343"/>
                </a:solidFill>
                <a:effectLst/>
              </a:rPr>
              <a:t>eventuali rischi per la salute e la sicurezza del lavoratore e le misure di prevenzione adottate; della  data di inizio e la durata prevista della somministrazione di lavoro</a:t>
            </a:r>
            <a:endParaRPr lang="it-IT" sz="1600" b="0" i="0" u="none" strike="noStrike" dirty="0">
              <a:solidFill>
                <a:srgbClr val="434343"/>
              </a:solidFill>
              <a:effectLst/>
              <a:latin typeface="Calibri" panose="020F0502020204030204" pitchFamily="34" charset="0"/>
              <a:cs typeface="Calibri" panose="020F0502020204030204" pitchFamily="34" charset="0"/>
            </a:endParaRPr>
          </a:p>
          <a:p>
            <a:r>
              <a:rPr lang="it-IT" sz="1600" b="1" dirty="0">
                <a:solidFill>
                  <a:srgbClr val="000000"/>
                </a:solidFill>
              </a:rPr>
              <a:t>Disciplina applicabile al rapporto di lavoro tra agenzia di somministrazione e lavoratore </a:t>
            </a:r>
            <a:r>
              <a:rPr lang="it-IT" sz="1600" b="1" i="0" u="none" strike="noStrike" dirty="0">
                <a:solidFill>
                  <a:srgbClr val="434343"/>
                </a:solidFill>
                <a:effectLst/>
              </a:rPr>
              <a:t>art. 34 d.lgs. 81/2015</a:t>
            </a:r>
            <a:endParaRPr lang="it-IT" sz="1600" b="1" dirty="0">
              <a:solidFill>
                <a:srgbClr val="000000"/>
              </a:solidFill>
            </a:endParaRPr>
          </a:p>
          <a:p>
            <a:pPr marL="184150" indent="0" algn="just">
              <a:buNone/>
            </a:pPr>
            <a:r>
              <a:rPr lang="it-IT" sz="1600" b="0" i="0" u="none" strike="noStrike" dirty="0">
                <a:solidFill>
                  <a:srgbClr val="434343"/>
                </a:solidFill>
                <a:effectLst/>
                <a:latin typeface="Calibri" panose="020F0502020204030204" pitchFamily="34" charset="0"/>
                <a:cs typeface="Calibri" panose="020F0502020204030204" pitchFamily="34" charset="0"/>
              </a:rPr>
              <a:t>In caso di assunzione a tempo determinato è soggetto alla disciplina di cui al capo III, con esclusione delle disposizioni di cui agli articoli 21, comma 2, 23 e 24</a:t>
            </a:r>
          </a:p>
        </p:txBody>
      </p:sp>
      <p:sp>
        <p:nvSpPr>
          <p:cNvPr id="11" name="Segnaposto numero diapositiva 3">
            <a:extLst>
              <a:ext uri="{FF2B5EF4-FFF2-40B4-BE49-F238E27FC236}">
                <a16:creationId xmlns:a16="http://schemas.microsoft.com/office/drawing/2014/main" id="{5C015B6D-D893-635F-B6D8-09BAA0989123}"/>
              </a:ext>
            </a:extLst>
          </p:cNvPr>
          <p:cNvSpPr>
            <a:spLocks noGrp="1"/>
          </p:cNvSpPr>
          <p:nvPr>
            <p:ph type="sldNum" sz="quarter" idx="12"/>
          </p:nvPr>
        </p:nvSpPr>
        <p:spPr/>
        <p:txBody>
          <a:bodyPr/>
          <a:lstStyle/>
          <a:p>
            <a:fld id="{A9319F9E-F2D9-FB4E-80B1-3EC196E3728B}" type="slidenum">
              <a:rPr lang="it-IT" smtClean="0"/>
              <a:pPr/>
              <a:t>26</a:t>
            </a:fld>
            <a:endParaRPr lang="it-IT" dirty="0"/>
          </a:p>
        </p:txBody>
      </p:sp>
      <p:sp>
        <p:nvSpPr>
          <p:cNvPr id="2" name="Segnaposto testo 9">
            <a:extLst>
              <a:ext uri="{FF2B5EF4-FFF2-40B4-BE49-F238E27FC236}">
                <a16:creationId xmlns:a16="http://schemas.microsoft.com/office/drawing/2014/main" id="{A0CE4174-42D8-C30F-A802-C10484C40FC5}"/>
              </a:ext>
            </a:extLst>
          </p:cNvPr>
          <p:cNvSpPr txBox="1">
            <a:spLocks/>
          </p:cNvSpPr>
          <p:nvPr/>
        </p:nvSpPr>
        <p:spPr>
          <a:xfrm>
            <a:off x="651040" y="1231503"/>
            <a:ext cx="7772870" cy="3424107"/>
          </a:xfrm>
          <a:prstGeom prst="rect">
            <a:avLst/>
          </a:prstGeom>
        </p:spPr>
        <p:txBody>
          <a:bodyPr vert="horz" lIns="0" tIns="0" rIns="0" bIns="0" rtlCol="0" anchor="t" anchorCtr="0">
            <a:normAutofit/>
          </a:bodyPr>
          <a:lstStyle>
            <a:lvl1pPr marL="171450" indent="-171450" algn="l" defTabSz="685800" rtl="0" eaLnBrk="1" latinLnBrk="0" hangingPunct="1">
              <a:lnSpc>
                <a:spcPct val="100000"/>
              </a:lnSpc>
              <a:spcBef>
                <a:spcPts val="750"/>
              </a:spcBef>
              <a:buClr>
                <a:srgbClr val="00953B"/>
              </a:buClr>
              <a:buSzPct val="60000"/>
              <a:buFont typeface="Wingdings" pitchFamily="2" charset="2"/>
              <a:buChar char="§"/>
              <a:defRPr sz="18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endParaRPr lang="it-IT" dirty="0"/>
          </a:p>
          <a:p>
            <a:pPr marL="0" indent="0">
              <a:buNone/>
            </a:pPr>
            <a:endParaRPr lang="it-IT" dirty="0"/>
          </a:p>
        </p:txBody>
      </p:sp>
      <p:sp>
        <p:nvSpPr>
          <p:cNvPr id="7" name="Ovale 6">
            <a:extLst>
              <a:ext uri="{FF2B5EF4-FFF2-40B4-BE49-F238E27FC236}">
                <a16:creationId xmlns:a16="http://schemas.microsoft.com/office/drawing/2014/main" id="{1B82562A-8C09-F712-6596-406DFEFB6508}"/>
              </a:ext>
            </a:extLst>
          </p:cNvPr>
          <p:cNvSpPr/>
          <p:nvPr/>
        </p:nvSpPr>
        <p:spPr>
          <a:xfrm>
            <a:off x="6727841" y="386346"/>
            <a:ext cx="1673679" cy="55552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rgbClr val="FF0000"/>
                </a:solidFill>
              </a:rPr>
              <a:t>Novità</a:t>
            </a:r>
          </a:p>
          <a:p>
            <a:pPr algn="ctr"/>
            <a:r>
              <a:rPr lang="it-IT" dirty="0">
                <a:solidFill>
                  <a:srgbClr val="FF0000"/>
                </a:solidFill>
              </a:rPr>
              <a:t>L. 203/2024</a:t>
            </a:r>
          </a:p>
        </p:txBody>
      </p:sp>
    </p:spTree>
    <p:extLst>
      <p:ext uri="{BB962C8B-B14F-4D97-AF65-F5344CB8AC3E}">
        <p14:creationId xmlns:p14="http://schemas.microsoft.com/office/powerpoint/2010/main" val="12574825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3B809CD8-6685-5E94-7E73-B3EDC051E903}"/>
            </a:ext>
          </a:extLst>
        </p:cNvPr>
        <p:cNvGrpSpPr/>
        <p:nvPr/>
      </p:nvGrpSpPr>
      <p:grpSpPr>
        <a:xfrm>
          <a:off x="0" y="0"/>
          <a:ext cx="0" cy="0"/>
          <a:chOff x="0" y="0"/>
          <a:chExt cx="0" cy="0"/>
        </a:xfrm>
      </p:grpSpPr>
      <p:sp>
        <p:nvSpPr>
          <p:cNvPr id="4" name="Titolo 3">
            <a:extLst>
              <a:ext uri="{FF2B5EF4-FFF2-40B4-BE49-F238E27FC236}">
                <a16:creationId xmlns:a16="http://schemas.microsoft.com/office/drawing/2014/main" id="{D169B951-DA8F-7422-6C57-9BF03B65C82A}"/>
              </a:ext>
            </a:extLst>
          </p:cNvPr>
          <p:cNvSpPr>
            <a:spLocks noGrp="1"/>
          </p:cNvSpPr>
          <p:nvPr>
            <p:ph type="title"/>
          </p:nvPr>
        </p:nvSpPr>
        <p:spPr/>
        <p:txBody>
          <a:bodyPr>
            <a:normAutofit/>
          </a:bodyPr>
          <a:lstStyle/>
          <a:p>
            <a:r>
              <a:rPr lang="it-IT" sz="3200" i="1" kern="0" dirty="0">
                <a:latin typeface="Calibri" panose="020F0502020204030204" pitchFamily="34" charset="0"/>
                <a:cs typeface="Calibri" panose="020F0502020204030204" pitchFamily="34" charset="0"/>
              </a:rPr>
              <a:t>Somministrazione di lavoro</a:t>
            </a:r>
            <a:endParaRPr lang="it-IT" sz="3200" i="1" dirty="0">
              <a:latin typeface="Calibri" panose="020F0502020204030204" pitchFamily="34" charset="0"/>
              <a:cs typeface="Calibri" panose="020F0502020204030204" pitchFamily="34" charset="0"/>
            </a:endParaRPr>
          </a:p>
        </p:txBody>
      </p:sp>
      <p:sp>
        <p:nvSpPr>
          <p:cNvPr id="5" name="Segnaposto testo 4">
            <a:extLst>
              <a:ext uri="{FF2B5EF4-FFF2-40B4-BE49-F238E27FC236}">
                <a16:creationId xmlns:a16="http://schemas.microsoft.com/office/drawing/2014/main" id="{E5DA2EAF-E39D-2BA7-2EB0-38FF03C01EEB}"/>
              </a:ext>
            </a:extLst>
          </p:cNvPr>
          <p:cNvSpPr>
            <a:spLocks noGrp="1"/>
          </p:cNvSpPr>
          <p:nvPr>
            <p:ph type="body" sz="quarter" idx="4294967295"/>
          </p:nvPr>
        </p:nvSpPr>
        <p:spPr>
          <a:xfrm>
            <a:off x="0" y="1139825"/>
            <a:ext cx="7886700" cy="768350"/>
          </a:xfrm>
        </p:spPr>
        <p:txBody>
          <a:bodyPr>
            <a:normAutofit/>
          </a:bodyPr>
          <a:lstStyle/>
          <a:p>
            <a:r>
              <a:rPr lang="it-IT" sz="2800" dirty="0"/>
              <a:t>Conseguenze del superamento della durata massima </a:t>
            </a:r>
          </a:p>
        </p:txBody>
      </p:sp>
      <p:sp>
        <p:nvSpPr>
          <p:cNvPr id="3" name="Segnaposto testo 2">
            <a:extLst>
              <a:ext uri="{FF2B5EF4-FFF2-40B4-BE49-F238E27FC236}">
                <a16:creationId xmlns:a16="http://schemas.microsoft.com/office/drawing/2014/main" id="{54EF1214-B08E-381A-4B86-4051CAC765C9}"/>
              </a:ext>
            </a:extLst>
          </p:cNvPr>
          <p:cNvSpPr>
            <a:spLocks noGrp="1"/>
          </p:cNvSpPr>
          <p:nvPr>
            <p:ph sz="quarter" idx="13"/>
          </p:nvPr>
        </p:nvSpPr>
        <p:spPr>
          <a:xfrm>
            <a:off x="628650" y="1697310"/>
            <a:ext cx="7772870" cy="3424107"/>
          </a:xfrm>
        </p:spPr>
        <p:txBody>
          <a:bodyPr>
            <a:noAutofit/>
          </a:bodyPr>
          <a:lstStyle/>
          <a:p>
            <a:r>
              <a:rPr lang="it-IT" sz="1600" b="1" dirty="0">
                <a:solidFill>
                  <a:srgbClr val="434343"/>
                </a:solidFill>
                <a:cs typeface="Calibri" panose="020F0502020204030204" pitchFamily="34" charset="0"/>
              </a:rPr>
              <a:t>Superamento durata massima del contratto a termine art. 19 d.lgs. 81/2015</a:t>
            </a:r>
            <a:endParaRPr lang="it-IT" sz="1600" b="1" i="0" u="none" strike="noStrike" dirty="0">
              <a:solidFill>
                <a:srgbClr val="434343"/>
              </a:solidFill>
              <a:effectLst/>
              <a:cs typeface="Calibri" panose="020F0502020204030204" pitchFamily="34" charset="0"/>
            </a:endParaRPr>
          </a:p>
          <a:p>
            <a:pPr marL="184150" indent="0" algn="just">
              <a:buNone/>
            </a:pPr>
            <a:r>
              <a:rPr lang="it-IT" sz="1600" b="0" i="0" u="none" strike="noStrike" dirty="0">
                <a:solidFill>
                  <a:srgbClr val="434343"/>
                </a:solidFill>
                <a:effectLst/>
                <a:cs typeface="Calibri" panose="020F0502020204030204" pitchFamily="34" charset="0"/>
              </a:rPr>
              <a:t>Fatte salve le diverse disposizioni dei contratti collettivi, e con l'eccezione delle attività stagionali, la durata dei rapporti di lavoro a tempo determinato intercorsi tra lo stesso datore di lavoro e lo stesso lavoratore, per effetto di una successione di contratti , conclusi per lo svolgimento di mansioni di pari livello e categoria legale e indipendentemente dai periodi di interruzione tra un contratto e l'altro, non può superare i 24 mesi</a:t>
            </a:r>
          </a:p>
          <a:p>
            <a:pPr marL="184150" indent="0" algn="just">
              <a:buNone/>
            </a:pPr>
            <a:r>
              <a:rPr lang="it-IT" sz="1600" b="0" i="0" u="none" strike="noStrike" dirty="0">
                <a:solidFill>
                  <a:srgbClr val="434343"/>
                </a:solidFill>
                <a:effectLst/>
                <a:cs typeface="Calibri" panose="020F0502020204030204" pitchFamily="34" charset="0"/>
              </a:rPr>
              <a:t>Ai fini del computo si tiene conto dei periodi di missione aventi ad oggetto mansioni di pari livello e categoria legale, svolti tra i medesimi soggetti, nell'ambito di somministrazioni di lavoro a tempo determinato</a:t>
            </a:r>
          </a:p>
          <a:p>
            <a:pPr marL="184150" indent="0" algn="just">
              <a:buNone/>
            </a:pPr>
            <a:r>
              <a:rPr lang="it-IT" sz="1600" b="0" i="0" u="none" strike="noStrike" dirty="0">
                <a:solidFill>
                  <a:srgbClr val="434343"/>
                </a:solidFill>
                <a:effectLst/>
                <a:cs typeface="Calibri" panose="020F0502020204030204" pitchFamily="34" charset="0"/>
              </a:rPr>
              <a:t>Qualora il limite dei 24 mesi sia superato, per effetto di un unico contratto o di una successione di contratti, il contratto si trasforma in contratto a tempo indeterminato dalla data di tale superamento</a:t>
            </a:r>
          </a:p>
          <a:p>
            <a:pPr marL="184150" indent="0" algn="just">
              <a:buNone/>
            </a:pPr>
            <a:endParaRPr lang="it-IT" sz="1600" dirty="0">
              <a:solidFill>
                <a:srgbClr val="000000"/>
              </a:solidFill>
              <a:effectLst/>
              <a:ea typeface="Times New Roman" panose="02020603050405020304" pitchFamily="18" charset="0"/>
              <a:cs typeface="Calibri" panose="020F0502020204030204" pitchFamily="34" charset="0"/>
            </a:endParaRPr>
          </a:p>
        </p:txBody>
      </p:sp>
      <p:sp>
        <p:nvSpPr>
          <p:cNvPr id="11" name="Segnaposto numero diapositiva 3">
            <a:extLst>
              <a:ext uri="{FF2B5EF4-FFF2-40B4-BE49-F238E27FC236}">
                <a16:creationId xmlns:a16="http://schemas.microsoft.com/office/drawing/2014/main" id="{FC01F113-11C2-4422-96D7-CD9C3B07D750}"/>
              </a:ext>
            </a:extLst>
          </p:cNvPr>
          <p:cNvSpPr>
            <a:spLocks noGrp="1"/>
          </p:cNvSpPr>
          <p:nvPr>
            <p:ph type="sldNum" sz="quarter" idx="12"/>
          </p:nvPr>
        </p:nvSpPr>
        <p:spPr/>
        <p:txBody>
          <a:bodyPr/>
          <a:lstStyle/>
          <a:p>
            <a:fld id="{A9319F9E-F2D9-FB4E-80B1-3EC196E3728B}" type="slidenum">
              <a:rPr lang="it-IT" smtClean="0"/>
              <a:pPr/>
              <a:t>27</a:t>
            </a:fld>
            <a:endParaRPr lang="it-IT" dirty="0"/>
          </a:p>
        </p:txBody>
      </p:sp>
      <p:sp>
        <p:nvSpPr>
          <p:cNvPr id="2" name="Segnaposto testo 9">
            <a:extLst>
              <a:ext uri="{FF2B5EF4-FFF2-40B4-BE49-F238E27FC236}">
                <a16:creationId xmlns:a16="http://schemas.microsoft.com/office/drawing/2014/main" id="{00BBDD3D-3278-560C-16B3-E4FC6F9B0E31}"/>
              </a:ext>
            </a:extLst>
          </p:cNvPr>
          <p:cNvSpPr txBox="1">
            <a:spLocks/>
          </p:cNvSpPr>
          <p:nvPr/>
        </p:nvSpPr>
        <p:spPr>
          <a:xfrm>
            <a:off x="651040" y="1231503"/>
            <a:ext cx="7772870" cy="3424107"/>
          </a:xfrm>
          <a:prstGeom prst="rect">
            <a:avLst/>
          </a:prstGeom>
        </p:spPr>
        <p:txBody>
          <a:bodyPr vert="horz" lIns="0" tIns="0" rIns="0" bIns="0" rtlCol="0" anchor="t" anchorCtr="0">
            <a:normAutofit/>
          </a:bodyPr>
          <a:lstStyle>
            <a:lvl1pPr marL="171450" indent="-171450" algn="l" defTabSz="685800" rtl="0" eaLnBrk="1" latinLnBrk="0" hangingPunct="1">
              <a:lnSpc>
                <a:spcPct val="100000"/>
              </a:lnSpc>
              <a:spcBef>
                <a:spcPts val="750"/>
              </a:spcBef>
              <a:buClr>
                <a:srgbClr val="00953B"/>
              </a:buClr>
              <a:buSzPct val="60000"/>
              <a:buFont typeface="Wingdings" pitchFamily="2" charset="2"/>
              <a:buChar char="§"/>
              <a:defRPr sz="18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endParaRPr lang="it-IT" dirty="0"/>
          </a:p>
          <a:p>
            <a:pPr marL="0" indent="0">
              <a:buNone/>
            </a:pPr>
            <a:endParaRPr lang="it-IT" dirty="0"/>
          </a:p>
        </p:txBody>
      </p:sp>
      <p:sp>
        <p:nvSpPr>
          <p:cNvPr id="7" name="Ovale 6">
            <a:extLst>
              <a:ext uri="{FF2B5EF4-FFF2-40B4-BE49-F238E27FC236}">
                <a16:creationId xmlns:a16="http://schemas.microsoft.com/office/drawing/2014/main" id="{CFD518D5-D42D-1F49-BB99-1F6453BFD3E9}"/>
              </a:ext>
            </a:extLst>
          </p:cNvPr>
          <p:cNvSpPr/>
          <p:nvPr/>
        </p:nvSpPr>
        <p:spPr>
          <a:xfrm>
            <a:off x="6727841" y="386346"/>
            <a:ext cx="1673679" cy="55552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rgbClr val="FF0000"/>
                </a:solidFill>
              </a:rPr>
              <a:t>Novità</a:t>
            </a:r>
          </a:p>
          <a:p>
            <a:pPr algn="ctr"/>
            <a:r>
              <a:rPr lang="it-IT" dirty="0">
                <a:solidFill>
                  <a:srgbClr val="FF0000"/>
                </a:solidFill>
              </a:rPr>
              <a:t>L. 203/2024</a:t>
            </a:r>
          </a:p>
        </p:txBody>
      </p:sp>
      <p:sp>
        <p:nvSpPr>
          <p:cNvPr id="6" name="Rettangolo 5">
            <a:extLst>
              <a:ext uri="{FF2B5EF4-FFF2-40B4-BE49-F238E27FC236}">
                <a16:creationId xmlns:a16="http://schemas.microsoft.com/office/drawing/2014/main" id="{53F625FE-345C-00AD-B04E-D7349A7DDDFC}"/>
              </a:ext>
            </a:extLst>
          </p:cNvPr>
          <p:cNvSpPr/>
          <p:nvPr/>
        </p:nvSpPr>
        <p:spPr>
          <a:xfrm>
            <a:off x="1208315" y="5048780"/>
            <a:ext cx="6106886" cy="914400"/>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84150" indent="0" algn="just">
              <a:buNone/>
            </a:pPr>
            <a:r>
              <a:rPr lang="it-IT" sz="1400" dirty="0">
                <a:solidFill>
                  <a:schemeClr val="tx1"/>
                </a:solidFill>
                <a:effectLst/>
              </a:rPr>
              <a:t>Tale effetto </a:t>
            </a:r>
            <a:r>
              <a:rPr lang="it-IT" sz="1400" dirty="0">
                <a:solidFill>
                  <a:schemeClr val="tx1"/>
                </a:solidFill>
              </a:rPr>
              <a:t>pare riguardare i</a:t>
            </a:r>
            <a:r>
              <a:rPr lang="it-IT" sz="1400" dirty="0">
                <a:solidFill>
                  <a:schemeClr val="tx1"/>
                </a:solidFill>
                <a:effectLst/>
              </a:rPr>
              <a:t>l rapporto di lavoro tra agenzia e lavoratore in virtù del richiamo operato dall'articolo 34 del medesimo decreto: la trasformazione a tempo indeterminato del contratto di lavoro dalla data del superamento</a:t>
            </a:r>
          </a:p>
        </p:txBody>
      </p:sp>
    </p:spTree>
    <p:extLst>
      <p:ext uri="{BB962C8B-B14F-4D97-AF65-F5344CB8AC3E}">
        <p14:creationId xmlns:p14="http://schemas.microsoft.com/office/powerpoint/2010/main" val="17503291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6183DAB0-DA71-A921-B68F-0D6A12538738}"/>
            </a:ext>
          </a:extLst>
        </p:cNvPr>
        <p:cNvGrpSpPr/>
        <p:nvPr/>
      </p:nvGrpSpPr>
      <p:grpSpPr>
        <a:xfrm>
          <a:off x="0" y="0"/>
          <a:ext cx="0" cy="0"/>
          <a:chOff x="0" y="0"/>
          <a:chExt cx="0" cy="0"/>
        </a:xfrm>
      </p:grpSpPr>
      <p:sp>
        <p:nvSpPr>
          <p:cNvPr id="4" name="Titolo 3">
            <a:extLst>
              <a:ext uri="{FF2B5EF4-FFF2-40B4-BE49-F238E27FC236}">
                <a16:creationId xmlns:a16="http://schemas.microsoft.com/office/drawing/2014/main" id="{75E05888-C63E-AD6F-85D3-234719BFCB68}"/>
              </a:ext>
            </a:extLst>
          </p:cNvPr>
          <p:cNvSpPr>
            <a:spLocks noGrp="1"/>
          </p:cNvSpPr>
          <p:nvPr>
            <p:ph type="title"/>
          </p:nvPr>
        </p:nvSpPr>
        <p:spPr/>
        <p:txBody>
          <a:bodyPr>
            <a:normAutofit/>
          </a:bodyPr>
          <a:lstStyle/>
          <a:p>
            <a:r>
              <a:rPr lang="it-IT" sz="3200" i="1" kern="0" dirty="0">
                <a:latin typeface="Calibri" panose="020F0502020204030204" pitchFamily="34" charset="0"/>
                <a:cs typeface="Calibri" panose="020F0502020204030204" pitchFamily="34" charset="0"/>
              </a:rPr>
              <a:t>Somministrazione di lavoro</a:t>
            </a:r>
            <a:endParaRPr lang="it-IT" sz="3200" i="1" dirty="0">
              <a:latin typeface="Calibri" panose="020F0502020204030204" pitchFamily="34" charset="0"/>
              <a:cs typeface="Calibri" panose="020F0502020204030204" pitchFamily="34" charset="0"/>
            </a:endParaRPr>
          </a:p>
        </p:txBody>
      </p:sp>
      <p:sp>
        <p:nvSpPr>
          <p:cNvPr id="5" name="Segnaposto testo 4">
            <a:extLst>
              <a:ext uri="{FF2B5EF4-FFF2-40B4-BE49-F238E27FC236}">
                <a16:creationId xmlns:a16="http://schemas.microsoft.com/office/drawing/2014/main" id="{8FE9A106-ECC0-B138-7650-24D4B9898776}"/>
              </a:ext>
            </a:extLst>
          </p:cNvPr>
          <p:cNvSpPr>
            <a:spLocks noGrp="1"/>
          </p:cNvSpPr>
          <p:nvPr>
            <p:ph type="body" sz="quarter" idx="4294967295"/>
          </p:nvPr>
        </p:nvSpPr>
        <p:spPr>
          <a:xfrm>
            <a:off x="0" y="1139825"/>
            <a:ext cx="7886700" cy="768350"/>
          </a:xfrm>
        </p:spPr>
        <p:txBody>
          <a:bodyPr>
            <a:normAutofit/>
          </a:bodyPr>
          <a:lstStyle/>
          <a:p>
            <a:r>
              <a:rPr lang="it-IT" sz="2800" dirty="0"/>
              <a:t>Computo della durata massima </a:t>
            </a:r>
          </a:p>
        </p:txBody>
      </p:sp>
      <p:sp>
        <p:nvSpPr>
          <p:cNvPr id="3" name="Segnaposto testo 2">
            <a:extLst>
              <a:ext uri="{FF2B5EF4-FFF2-40B4-BE49-F238E27FC236}">
                <a16:creationId xmlns:a16="http://schemas.microsoft.com/office/drawing/2014/main" id="{D6A2432A-9DEB-6B32-5FD5-426BA59C1BAA}"/>
              </a:ext>
            </a:extLst>
          </p:cNvPr>
          <p:cNvSpPr>
            <a:spLocks noGrp="1"/>
          </p:cNvSpPr>
          <p:nvPr>
            <p:ph sz="quarter" idx="13"/>
          </p:nvPr>
        </p:nvSpPr>
        <p:spPr>
          <a:xfrm>
            <a:off x="628650" y="1697310"/>
            <a:ext cx="7772870" cy="3424107"/>
          </a:xfrm>
        </p:spPr>
        <p:txBody>
          <a:bodyPr>
            <a:noAutofit/>
          </a:bodyPr>
          <a:lstStyle/>
          <a:p>
            <a:r>
              <a:rPr lang="it-IT" sz="1600" b="1" dirty="0">
                <a:solidFill>
                  <a:srgbClr val="000000"/>
                </a:solidFill>
              </a:rPr>
              <a:t>C</a:t>
            </a:r>
            <a:r>
              <a:rPr lang="it-IT" sz="1600" b="1" dirty="0">
                <a:solidFill>
                  <a:srgbClr val="000000"/>
                </a:solidFill>
                <a:effectLst/>
              </a:rPr>
              <a:t>irc. Ministero </a:t>
            </a:r>
            <a:r>
              <a:rPr lang="it-IT" sz="1600" b="1" dirty="0">
                <a:solidFill>
                  <a:srgbClr val="000000"/>
                </a:solidFill>
              </a:rPr>
              <a:t>del lavoro e delle politiche sociali n. 6/2025: contratti stipulati dal 12 gennaio 2025</a:t>
            </a:r>
            <a:endParaRPr lang="it-IT" sz="1600" dirty="0">
              <a:solidFill>
                <a:srgbClr val="000000"/>
              </a:solidFill>
            </a:endParaRPr>
          </a:p>
          <a:p>
            <a:pPr marL="184150" indent="0" algn="just">
              <a:buSzPct val="100000"/>
              <a:buNone/>
            </a:pPr>
            <a:r>
              <a:rPr lang="it-IT" sz="1600" dirty="0">
                <a:solidFill>
                  <a:srgbClr val="000000"/>
                </a:solidFill>
                <a:ea typeface="Times New Roman" panose="02020603050405020304" pitchFamily="18" charset="0"/>
                <a:cs typeface="Times New Roman" panose="02020603050405020304" pitchFamily="18" charset="0"/>
              </a:rPr>
              <a:t>S</a:t>
            </a:r>
            <a:r>
              <a:rPr lang="it-IT" sz="1600" dirty="0">
                <a:solidFill>
                  <a:srgbClr val="000000"/>
                </a:solidFill>
                <a:effectLst/>
                <a:ea typeface="Times New Roman" panose="02020603050405020304" pitchFamily="18" charset="0"/>
                <a:cs typeface="Times New Roman" panose="02020603050405020304" pitchFamily="18" charset="0"/>
              </a:rPr>
              <a:t>i computano solo i periodi di missione a termine che il lavoratore ha  effettuato per le missioni avviate successivamente al 12 gennaio 2025 senza computare le missioni già svolte in vigenza della precedente disciplina</a:t>
            </a:r>
          </a:p>
          <a:p>
            <a:endParaRPr lang="it-IT" sz="1600" kern="100" dirty="0">
              <a:effectLst/>
              <a:ea typeface="Aptos" panose="020B0004020202020204" pitchFamily="34" charset="0"/>
              <a:cs typeface="Times New Roman" panose="02020603050405020304" pitchFamily="18" charset="0"/>
            </a:endParaRPr>
          </a:p>
        </p:txBody>
      </p:sp>
      <p:sp>
        <p:nvSpPr>
          <p:cNvPr id="11" name="Segnaposto numero diapositiva 3">
            <a:extLst>
              <a:ext uri="{FF2B5EF4-FFF2-40B4-BE49-F238E27FC236}">
                <a16:creationId xmlns:a16="http://schemas.microsoft.com/office/drawing/2014/main" id="{5979B042-AA42-E1DB-619C-18103147672B}"/>
              </a:ext>
            </a:extLst>
          </p:cNvPr>
          <p:cNvSpPr>
            <a:spLocks noGrp="1"/>
          </p:cNvSpPr>
          <p:nvPr>
            <p:ph type="sldNum" sz="quarter" idx="12"/>
          </p:nvPr>
        </p:nvSpPr>
        <p:spPr/>
        <p:txBody>
          <a:bodyPr/>
          <a:lstStyle/>
          <a:p>
            <a:fld id="{A9319F9E-F2D9-FB4E-80B1-3EC196E3728B}" type="slidenum">
              <a:rPr lang="it-IT" smtClean="0"/>
              <a:pPr/>
              <a:t>28</a:t>
            </a:fld>
            <a:endParaRPr lang="it-IT" dirty="0"/>
          </a:p>
        </p:txBody>
      </p:sp>
      <p:sp>
        <p:nvSpPr>
          <p:cNvPr id="2" name="Segnaposto testo 9">
            <a:extLst>
              <a:ext uri="{FF2B5EF4-FFF2-40B4-BE49-F238E27FC236}">
                <a16:creationId xmlns:a16="http://schemas.microsoft.com/office/drawing/2014/main" id="{AE2AB409-F752-40D5-867F-7D1EEA2658FF}"/>
              </a:ext>
            </a:extLst>
          </p:cNvPr>
          <p:cNvSpPr txBox="1">
            <a:spLocks/>
          </p:cNvSpPr>
          <p:nvPr/>
        </p:nvSpPr>
        <p:spPr>
          <a:xfrm>
            <a:off x="651040" y="1231503"/>
            <a:ext cx="7772870" cy="3424107"/>
          </a:xfrm>
          <a:prstGeom prst="rect">
            <a:avLst/>
          </a:prstGeom>
        </p:spPr>
        <p:txBody>
          <a:bodyPr vert="horz" lIns="0" tIns="0" rIns="0" bIns="0" rtlCol="0" anchor="t" anchorCtr="0">
            <a:normAutofit/>
          </a:bodyPr>
          <a:lstStyle>
            <a:lvl1pPr marL="171450" indent="-171450" algn="l" defTabSz="685800" rtl="0" eaLnBrk="1" latinLnBrk="0" hangingPunct="1">
              <a:lnSpc>
                <a:spcPct val="100000"/>
              </a:lnSpc>
              <a:spcBef>
                <a:spcPts val="750"/>
              </a:spcBef>
              <a:buClr>
                <a:srgbClr val="00953B"/>
              </a:buClr>
              <a:buSzPct val="60000"/>
              <a:buFont typeface="Wingdings" pitchFamily="2" charset="2"/>
              <a:buChar char="§"/>
              <a:defRPr sz="18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endParaRPr lang="it-IT" dirty="0"/>
          </a:p>
          <a:p>
            <a:pPr marL="0" indent="0">
              <a:buNone/>
            </a:pPr>
            <a:endParaRPr lang="it-IT" dirty="0"/>
          </a:p>
        </p:txBody>
      </p:sp>
      <p:sp>
        <p:nvSpPr>
          <p:cNvPr id="7" name="Ovale 6">
            <a:extLst>
              <a:ext uri="{FF2B5EF4-FFF2-40B4-BE49-F238E27FC236}">
                <a16:creationId xmlns:a16="http://schemas.microsoft.com/office/drawing/2014/main" id="{79DBA145-0ACB-5AFC-3CFA-85AF7F14D3F5}"/>
              </a:ext>
            </a:extLst>
          </p:cNvPr>
          <p:cNvSpPr/>
          <p:nvPr/>
        </p:nvSpPr>
        <p:spPr>
          <a:xfrm>
            <a:off x="6727841" y="386346"/>
            <a:ext cx="1673679" cy="55552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rgbClr val="FF0000"/>
                </a:solidFill>
              </a:rPr>
              <a:t>Novità</a:t>
            </a:r>
          </a:p>
          <a:p>
            <a:pPr algn="ctr"/>
            <a:r>
              <a:rPr lang="it-IT" dirty="0">
                <a:solidFill>
                  <a:srgbClr val="FF0000"/>
                </a:solidFill>
              </a:rPr>
              <a:t>L. 203/2024</a:t>
            </a:r>
          </a:p>
        </p:txBody>
      </p:sp>
    </p:spTree>
    <p:extLst>
      <p:ext uri="{BB962C8B-B14F-4D97-AF65-F5344CB8AC3E}">
        <p14:creationId xmlns:p14="http://schemas.microsoft.com/office/powerpoint/2010/main" val="31946912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7F2CAE37-E471-B631-92AD-4A5ADCB903EB}"/>
            </a:ext>
          </a:extLst>
        </p:cNvPr>
        <p:cNvGrpSpPr/>
        <p:nvPr/>
      </p:nvGrpSpPr>
      <p:grpSpPr>
        <a:xfrm>
          <a:off x="0" y="0"/>
          <a:ext cx="0" cy="0"/>
          <a:chOff x="0" y="0"/>
          <a:chExt cx="0" cy="0"/>
        </a:xfrm>
      </p:grpSpPr>
      <p:sp>
        <p:nvSpPr>
          <p:cNvPr id="4" name="Titolo 3">
            <a:extLst>
              <a:ext uri="{FF2B5EF4-FFF2-40B4-BE49-F238E27FC236}">
                <a16:creationId xmlns:a16="http://schemas.microsoft.com/office/drawing/2014/main" id="{02927555-58A5-A766-238C-6EFF928E668B}"/>
              </a:ext>
            </a:extLst>
          </p:cNvPr>
          <p:cNvSpPr>
            <a:spLocks noGrp="1"/>
          </p:cNvSpPr>
          <p:nvPr>
            <p:ph type="title"/>
          </p:nvPr>
        </p:nvSpPr>
        <p:spPr/>
        <p:txBody>
          <a:bodyPr>
            <a:normAutofit/>
          </a:bodyPr>
          <a:lstStyle/>
          <a:p>
            <a:r>
              <a:rPr lang="it-IT" sz="3200" i="1" kern="0" dirty="0">
                <a:latin typeface="Calibri" panose="020F0502020204030204" pitchFamily="34" charset="0"/>
                <a:cs typeface="Calibri" panose="020F0502020204030204" pitchFamily="34" charset="0"/>
              </a:rPr>
              <a:t>Somministrazione di lavoro</a:t>
            </a:r>
            <a:endParaRPr lang="it-IT" sz="3200" i="1" dirty="0">
              <a:latin typeface="Calibri" panose="020F0502020204030204" pitchFamily="34" charset="0"/>
              <a:cs typeface="Calibri" panose="020F0502020204030204" pitchFamily="34" charset="0"/>
            </a:endParaRPr>
          </a:p>
        </p:txBody>
      </p:sp>
      <p:sp>
        <p:nvSpPr>
          <p:cNvPr id="5" name="Segnaposto testo 4">
            <a:extLst>
              <a:ext uri="{FF2B5EF4-FFF2-40B4-BE49-F238E27FC236}">
                <a16:creationId xmlns:a16="http://schemas.microsoft.com/office/drawing/2014/main" id="{20400FBD-2A16-CF39-42C5-50131D164C76}"/>
              </a:ext>
            </a:extLst>
          </p:cNvPr>
          <p:cNvSpPr>
            <a:spLocks noGrp="1"/>
          </p:cNvSpPr>
          <p:nvPr>
            <p:ph type="body" sz="quarter" idx="4294967295"/>
          </p:nvPr>
        </p:nvSpPr>
        <p:spPr>
          <a:xfrm>
            <a:off x="0" y="1139825"/>
            <a:ext cx="7886700" cy="768350"/>
          </a:xfrm>
        </p:spPr>
        <p:txBody>
          <a:bodyPr>
            <a:normAutofit/>
          </a:bodyPr>
          <a:lstStyle/>
          <a:p>
            <a:r>
              <a:rPr lang="it-IT" sz="2800" dirty="0"/>
              <a:t>Computo della durata massima </a:t>
            </a:r>
          </a:p>
        </p:txBody>
      </p:sp>
      <p:sp>
        <p:nvSpPr>
          <p:cNvPr id="3" name="Segnaposto testo 2">
            <a:extLst>
              <a:ext uri="{FF2B5EF4-FFF2-40B4-BE49-F238E27FC236}">
                <a16:creationId xmlns:a16="http://schemas.microsoft.com/office/drawing/2014/main" id="{47C01963-7289-E3CB-3097-CAD2ED692447}"/>
              </a:ext>
            </a:extLst>
          </p:cNvPr>
          <p:cNvSpPr>
            <a:spLocks noGrp="1"/>
          </p:cNvSpPr>
          <p:nvPr>
            <p:ph sz="quarter" idx="13"/>
          </p:nvPr>
        </p:nvSpPr>
        <p:spPr>
          <a:xfrm>
            <a:off x="628650" y="1697310"/>
            <a:ext cx="7772870" cy="3424107"/>
          </a:xfrm>
        </p:spPr>
        <p:txBody>
          <a:bodyPr>
            <a:noAutofit/>
          </a:bodyPr>
          <a:lstStyle/>
          <a:p>
            <a:r>
              <a:rPr lang="it-IT" sz="1600" b="1" dirty="0">
                <a:solidFill>
                  <a:srgbClr val="000000"/>
                </a:solidFill>
              </a:rPr>
              <a:t>C</a:t>
            </a:r>
            <a:r>
              <a:rPr lang="it-IT" sz="1600" b="1" dirty="0">
                <a:solidFill>
                  <a:srgbClr val="000000"/>
                </a:solidFill>
                <a:effectLst/>
              </a:rPr>
              <a:t>irc. Ministero </a:t>
            </a:r>
            <a:r>
              <a:rPr lang="it-IT" sz="1600" b="1" dirty="0">
                <a:solidFill>
                  <a:srgbClr val="000000"/>
                </a:solidFill>
              </a:rPr>
              <a:t>del lavoro e delle politiche sociali n. 6/2025: contratti stipulati dal 12 gennaio 2025</a:t>
            </a:r>
            <a:endParaRPr lang="it-IT" sz="1600" dirty="0">
              <a:solidFill>
                <a:srgbClr val="000000"/>
              </a:solidFill>
            </a:endParaRPr>
          </a:p>
          <a:p>
            <a:pPr marL="184150" indent="0" algn="just">
              <a:buSzPct val="100000"/>
              <a:buNone/>
            </a:pPr>
            <a:r>
              <a:rPr lang="it-IT" sz="1600" dirty="0">
                <a:solidFill>
                  <a:srgbClr val="000000"/>
                </a:solidFill>
                <a:ea typeface="Times New Roman" panose="02020603050405020304" pitchFamily="18" charset="0"/>
                <a:cs typeface="Times New Roman" panose="02020603050405020304" pitchFamily="18" charset="0"/>
              </a:rPr>
              <a:t>I</a:t>
            </a:r>
            <a:r>
              <a:rPr lang="it-IT" sz="1600" dirty="0">
                <a:solidFill>
                  <a:srgbClr val="000000"/>
                </a:solidFill>
                <a:effectLst/>
                <a:ea typeface="Times New Roman" panose="02020603050405020304" pitchFamily="18" charset="0"/>
                <a:cs typeface="Times New Roman" panose="02020603050405020304" pitchFamily="18" charset="0"/>
              </a:rPr>
              <a:t>l computo dei 24 mesi di lavoro dei lavoratori somministrati, ai sensi dell’articolo 19 comma 2 del d.lgs. n. 81/2015, deve tenere conto di tutti i periodi di missione a tempo determinato intercorsi tra le parti successivamente alla data considerata</a:t>
            </a:r>
          </a:p>
          <a:p>
            <a:pPr marL="184150" indent="0" algn="just">
              <a:buSzPct val="100000"/>
              <a:buNone/>
            </a:pPr>
            <a:r>
              <a:rPr lang="it-IT" sz="1600" dirty="0">
                <a:solidFill>
                  <a:srgbClr val="000000"/>
                </a:solidFill>
                <a:ea typeface="Times New Roman" panose="02020603050405020304" pitchFamily="18" charset="0"/>
                <a:cs typeface="Times New Roman" panose="02020603050405020304" pitchFamily="18" charset="0"/>
              </a:rPr>
              <a:t>S</a:t>
            </a:r>
            <a:r>
              <a:rPr lang="it-IT" sz="1600" dirty="0">
                <a:solidFill>
                  <a:srgbClr val="000000"/>
                </a:solidFill>
                <a:effectLst/>
                <a:ea typeface="Times New Roman" panose="02020603050405020304" pitchFamily="18" charset="0"/>
                <a:cs typeface="Times New Roman" panose="02020603050405020304" pitchFamily="18" charset="0"/>
              </a:rPr>
              <a:t>i computano solo i periodi di missione a termine che il lavoratore ha  effettuato per le missioni avviate successivamente al 12 gennaio 2025 senza computare le missioni già svolte in vigenza della precedente disciplina</a:t>
            </a:r>
          </a:p>
          <a:p>
            <a:endParaRPr lang="it-IT" sz="1600" kern="100" dirty="0">
              <a:effectLst/>
              <a:ea typeface="Aptos" panose="020B0004020202020204" pitchFamily="34" charset="0"/>
              <a:cs typeface="Times New Roman" panose="02020603050405020304" pitchFamily="18" charset="0"/>
            </a:endParaRPr>
          </a:p>
        </p:txBody>
      </p:sp>
      <p:sp>
        <p:nvSpPr>
          <p:cNvPr id="11" name="Segnaposto numero diapositiva 3">
            <a:extLst>
              <a:ext uri="{FF2B5EF4-FFF2-40B4-BE49-F238E27FC236}">
                <a16:creationId xmlns:a16="http://schemas.microsoft.com/office/drawing/2014/main" id="{D226FAD7-D842-F640-66FC-D731DBA7E169}"/>
              </a:ext>
            </a:extLst>
          </p:cNvPr>
          <p:cNvSpPr>
            <a:spLocks noGrp="1"/>
          </p:cNvSpPr>
          <p:nvPr>
            <p:ph type="sldNum" sz="quarter" idx="12"/>
          </p:nvPr>
        </p:nvSpPr>
        <p:spPr/>
        <p:txBody>
          <a:bodyPr/>
          <a:lstStyle/>
          <a:p>
            <a:fld id="{A9319F9E-F2D9-FB4E-80B1-3EC196E3728B}" type="slidenum">
              <a:rPr lang="it-IT" smtClean="0"/>
              <a:pPr/>
              <a:t>29</a:t>
            </a:fld>
            <a:endParaRPr lang="it-IT" dirty="0"/>
          </a:p>
        </p:txBody>
      </p:sp>
      <p:sp>
        <p:nvSpPr>
          <p:cNvPr id="2" name="Segnaposto testo 9">
            <a:extLst>
              <a:ext uri="{FF2B5EF4-FFF2-40B4-BE49-F238E27FC236}">
                <a16:creationId xmlns:a16="http://schemas.microsoft.com/office/drawing/2014/main" id="{B129F7F7-9CD7-E9AE-12CD-42FE2ABD2CC3}"/>
              </a:ext>
            </a:extLst>
          </p:cNvPr>
          <p:cNvSpPr txBox="1">
            <a:spLocks/>
          </p:cNvSpPr>
          <p:nvPr/>
        </p:nvSpPr>
        <p:spPr>
          <a:xfrm>
            <a:off x="651040" y="1231503"/>
            <a:ext cx="7772870" cy="3424107"/>
          </a:xfrm>
          <a:prstGeom prst="rect">
            <a:avLst/>
          </a:prstGeom>
        </p:spPr>
        <p:txBody>
          <a:bodyPr vert="horz" lIns="0" tIns="0" rIns="0" bIns="0" rtlCol="0" anchor="t" anchorCtr="0">
            <a:normAutofit/>
          </a:bodyPr>
          <a:lstStyle>
            <a:lvl1pPr marL="171450" indent="-171450" algn="l" defTabSz="685800" rtl="0" eaLnBrk="1" latinLnBrk="0" hangingPunct="1">
              <a:lnSpc>
                <a:spcPct val="100000"/>
              </a:lnSpc>
              <a:spcBef>
                <a:spcPts val="750"/>
              </a:spcBef>
              <a:buClr>
                <a:srgbClr val="00953B"/>
              </a:buClr>
              <a:buSzPct val="60000"/>
              <a:buFont typeface="Wingdings" pitchFamily="2" charset="2"/>
              <a:buChar char="§"/>
              <a:defRPr sz="18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endParaRPr lang="it-IT" dirty="0"/>
          </a:p>
          <a:p>
            <a:pPr marL="0" indent="0">
              <a:buNone/>
            </a:pPr>
            <a:endParaRPr lang="it-IT" dirty="0"/>
          </a:p>
        </p:txBody>
      </p:sp>
      <p:sp>
        <p:nvSpPr>
          <p:cNvPr id="7" name="Ovale 6">
            <a:extLst>
              <a:ext uri="{FF2B5EF4-FFF2-40B4-BE49-F238E27FC236}">
                <a16:creationId xmlns:a16="http://schemas.microsoft.com/office/drawing/2014/main" id="{C74031B0-B37E-16EB-7C48-259065D93FFD}"/>
              </a:ext>
            </a:extLst>
          </p:cNvPr>
          <p:cNvSpPr/>
          <p:nvPr/>
        </p:nvSpPr>
        <p:spPr>
          <a:xfrm>
            <a:off x="6727841" y="386346"/>
            <a:ext cx="1673679" cy="55552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rgbClr val="FF0000"/>
                </a:solidFill>
              </a:rPr>
              <a:t>Novità</a:t>
            </a:r>
          </a:p>
          <a:p>
            <a:pPr algn="ctr"/>
            <a:r>
              <a:rPr lang="it-IT" dirty="0">
                <a:solidFill>
                  <a:srgbClr val="FF0000"/>
                </a:solidFill>
              </a:rPr>
              <a:t>L. 203/2024</a:t>
            </a:r>
          </a:p>
        </p:txBody>
      </p:sp>
    </p:spTree>
    <p:extLst>
      <p:ext uri="{BB962C8B-B14F-4D97-AF65-F5344CB8AC3E}">
        <p14:creationId xmlns:p14="http://schemas.microsoft.com/office/powerpoint/2010/main" val="10603445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000478-6D2F-CB9C-FA7F-3202DDB12F08}"/>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6DBB284F-EC7B-54FD-3C89-ED316F5C5DB9}"/>
              </a:ext>
            </a:extLst>
          </p:cNvPr>
          <p:cNvSpPr>
            <a:spLocks noGrp="1"/>
          </p:cNvSpPr>
          <p:nvPr>
            <p:ph type="title"/>
          </p:nvPr>
        </p:nvSpPr>
        <p:spPr>
          <a:xfrm>
            <a:off x="628650" y="709328"/>
            <a:ext cx="7986540" cy="1200000"/>
          </a:xfrm>
        </p:spPr>
        <p:txBody>
          <a:bodyPr/>
          <a:lstStyle/>
          <a:p>
            <a:r>
              <a:rPr lang="it-IT" sz="3600" b="1" kern="0" dirty="0">
                <a:effectLst/>
                <a:latin typeface="Calibri" panose="020F0502020204030204" pitchFamily="34" charset="0"/>
                <a:ea typeface="Times New Roman" panose="02020603050405020304" pitchFamily="18" charset="0"/>
                <a:cs typeface="Calibri" panose="020F0502020204030204" pitchFamily="34" charset="0"/>
              </a:rPr>
              <a:t>Modifica alla disciplina del lavoro a termine</a:t>
            </a:r>
            <a:endParaRPr lang="it-IT" sz="3600" dirty="0">
              <a:latin typeface="Calibri" panose="020F0502020204030204" pitchFamily="34" charset="0"/>
              <a:cs typeface="Calibri" panose="020F0502020204030204" pitchFamily="34" charset="0"/>
            </a:endParaRPr>
          </a:p>
        </p:txBody>
      </p:sp>
      <p:sp>
        <p:nvSpPr>
          <p:cNvPr id="3" name="Segnaposto testo 2">
            <a:extLst>
              <a:ext uri="{FF2B5EF4-FFF2-40B4-BE49-F238E27FC236}">
                <a16:creationId xmlns:a16="http://schemas.microsoft.com/office/drawing/2014/main" id="{A4F6A6CB-5BAD-5431-ED90-D028559AD8B7}"/>
              </a:ext>
            </a:extLst>
          </p:cNvPr>
          <p:cNvSpPr>
            <a:spLocks noGrp="1"/>
          </p:cNvSpPr>
          <p:nvPr>
            <p:ph type="body" sz="quarter" idx="14"/>
          </p:nvPr>
        </p:nvSpPr>
        <p:spPr>
          <a:xfrm>
            <a:off x="624662" y="2014073"/>
            <a:ext cx="6480000" cy="1527780"/>
          </a:xfrm>
        </p:spPr>
        <p:txBody>
          <a:bodyPr>
            <a:normAutofit fontScale="92500" lnSpcReduction="10000"/>
          </a:bodyPr>
          <a:lstStyle/>
          <a:p>
            <a:pPr algn="r"/>
            <a:r>
              <a:rPr lang="it-IT" sz="3200" i="1" dirty="0"/>
              <a:t>Art. 11 e </a:t>
            </a:r>
            <a:r>
              <a:rPr lang="it-IT" i="1" dirty="0"/>
              <a:t>13</a:t>
            </a:r>
            <a:r>
              <a:rPr lang="it-IT" sz="3200" i="1" dirty="0"/>
              <a:t> Legge 203/2024</a:t>
            </a:r>
          </a:p>
          <a:p>
            <a:pPr algn="r"/>
            <a:r>
              <a:rPr lang="it-IT" sz="3200" i="1" dirty="0"/>
              <a:t>Art. 11 D.L. 131/2024 L. 166/2024</a:t>
            </a:r>
          </a:p>
          <a:p>
            <a:pPr algn="r"/>
            <a:r>
              <a:rPr lang="it-IT" sz="3200" i="1" dirty="0"/>
              <a:t>Art. 14 D.L 95/2025, L. 118/2024</a:t>
            </a:r>
          </a:p>
          <a:p>
            <a:endParaRPr lang="it-IT" sz="3200" dirty="0"/>
          </a:p>
        </p:txBody>
      </p:sp>
      <p:sp>
        <p:nvSpPr>
          <p:cNvPr id="4" name="Segnaposto numero diapositiva 3">
            <a:extLst>
              <a:ext uri="{FF2B5EF4-FFF2-40B4-BE49-F238E27FC236}">
                <a16:creationId xmlns:a16="http://schemas.microsoft.com/office/drawing/2014/main" id="{D6308F94-AA22-F020-E71F-D3003B1B38C1}"/>
              </a:ext>
            </a:extLst>
          </p:cNvPr>
          <p:cNvSpPr>
            <a:spLocks noGrp="1"/>
          </p:cNvSpPr>
          <p:nvPr>
            <p:ph type="sldNum" sz="quarter" idx="4294967295"/>
          </p:nvPr>
        </p:nvSpPr>
        <p:spPr>
          <a:xfrm>
            <a:off x="7086600" y="6356350"/>
            <a:ext cx="2057400" cy="365125"/>
          </a:xfrm>
        </p:spPr>
        <p:txBody>
          <a:bodyPr/>
          <a:lstStyle/>
          <a:p>
            <a:fld id="{A9319F9E-F2D9-FB4E-80B1-3EC196E3728B}" type="slidenum">
              <a:rPr lang="it-IT" smtClean="0"/>
              <a:pPr/>
              <a:t>3</a:t>
            </a:fld>
            <a:endParaRPr lang="it-IT" dirty="0"/>
          </a:p>
        </p:txBody>
      </p:sp>
    </p:spTree>
    <p:extLst>
      <p:ext uri="{BB962C8B-B14F-4D97-AF65-F5344CB8AC3E}">
        <p14:creationId xmlns:p14="http://schemas.microsoft.com/office/powerpoint/2010/main" val="5456610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59EBFFF6-1D5B-1BC1-0E48-B3B533C44810}"/>
            </a:ext>
          </a:extLst>
        </p:cNvPr>
        <p:cNvGrpSpPr/>
        <p:nvPr/>
      </p:nvGrpSpPr>
      <p:grpSpPr>
        <a:xfrm>
          <a:off x="0" y="0"/>
          <a:ext cx="0" cy="0"/>
          <a:chOff x="0" y="0"/>
          <a:chExt cx="0" cy="0"/>
        </a:xfrm>
      </p:grpSpPr>
      <p:sp>
        <p:nvSpPr>
          <p:cNvPr id="4" name="Titolo 3">
            <a:extLst>
              <a:ext uri="{FF2B5EF4-FFF2-40B4-BE49-F238E27FC236}">
                <a16:creationId xmlns:a16="http://schemas.microsoft.com/office/drawing/2014/main" id="{8ACA6A10-F2C3-5686-51DC-22497EEE05A9}"/>
              </a:ext>
            </a:extLst>
          </p:cNvPr>
          <p:cNvSpPr>
            <a:spLocks noGrp="1"/>
          </p:cNvSpPr>
          <p:nvPr>
            <p:ph type="title"/>
          </p:nvPr>
        </p:nvSpPr>
        <p:spPr/>
        <p:txBody>
          <a:bodyPr>
            <a:normAutofit/>
          </a:bodyPr>
          <a:lstStyle/>
          <a:p>
            <a:r>
              <a:rPr lang="it-IT" sz="3200" i="1" kern="0" dirty="0">
                <a:latin typeface="Calibri" panose="020F0502020204030204" pitchFamily="34" charset="0"/>
                <a:cs typeface="Calibri" panose="020F0502020204030204" pitchFamily="34" charset="0"/>
              </a:rPr>
              <a:t>Somministrazione di lavoro</a:t>
            </a:r>
            <a:endParaRPr lang="it-IT" sz="3200" i="1" dirty="0">
              <a:latin typeface="Calibri" panose="020F0502020204030204" pitchFamily="34" charset="0"/>
              <a:cs typeface="Calibri" panose="020F0502020204030204" pitchFamily="34" charset="0"/>
            </a:endParaRPr>
          </a:p>
        </p:txBody>
      </p:sp>
      <p:sp>
        <p:nvSpPr>
          <p:cNvPr id="5" name="Segnaposto testo 4">
            <a:extLst>
              <a:ext uri="{FF2B5EF4-FFF2-40B4-BE49-F238E27FC236}">
                <a16:creationId xmlns:a16="http://schemas.microsoft.com/office/drawing/2014/main" id="{EF06466D-2974-4D81-6101-51D77B4D955B}"/>
              </a:ext>
            </a:extLst>
          </p:cNvPr>
          <p:cNvSpPr>
            <a:spLocks noGrp="1"/>
          </p:cNvSpPr>
          <p:nvPr>
            <p:ph type="body" sz="quarter" idx="4294967295"/>
          </p:nvPr>
        </p:nvSpPr>
        <p:spPr>
          <a:xfrm>
            <a:off x="0" y="1139825"/>
            <a:ext cx="7886700" cy="768350"/>
          </a:xfrm>
        </p:spPr>
        <p:txBody>
          <a:bodyPr>
            <a:normAutofit/>
          </a:bodyPr>
          <a:lstStyle/>
          <a:p>
            <a:r>
              <a:rPr lang="it-IT" sz="2800" dirty="0"/>
              <a:t>Computo della durata massima </a:t>
            </a:r>
          </a:p>
        </p:txBody>
      </p:sp>
      <p:sp>
        <p:nvSpPr>
          <p:cNvPr id="3" name="Segnaposto testo 2">
            <a:extLst>
              <a:ext uri="{FF2B5EF4-FFF2-40B4-BE49-F238E27FC236}">
                <a16:creationId xmlns:a16="http://schemas.microsoft.com/office/drawing/2014/main" id="{DE453F60-A47B-D601-80D1-7E73FB065ABF}"/>
              </a:ext>
            </a:extLst>
          </p:cNvPr>
          <p:cNvSpPr>
            <a:spLocks noGrp="1"/>
          </p:cNvSpPr>
          <p:nvPr>
            <p:ph sz="quarter" idx="13"/>
          </p:nvPr>
        </p:nvSpPr>
        <p:spPr>
          <a:xfrm>
            <a:off x="628650" y="1697310"/>
            <a:ext cx="7772870" cy="3424107"/>
          </a:xfrm>
        </p:spPr>
        <p:txBody>
          <a:bodyPr>
            <a:noAutofit/>
          </a:bodyPr>
          <a:lstStyle/>
          <a:p>
            <a:r>
              <a:rPr lang="it-IT" sz="1600" b="1" dirty="0">
                <a:solidFill>
                  <a:srgbClr val="000000"/>
                </a:solidFill>
              </a:rPr>
              <a:t>C</a:t>
            </a:r>
            <a:r>
              <a:rPr lang="it-IT" sz="1600" b="1" dirty="0">
                <a:solidFill>
                  <a:srgbClr val="000000"/>
                </a:solidFill>
                <a:effectLst/>
              </a:rPr>
              <a:t>irc. Ministero </a:t>
            </a:r>
            <a:r>
              <a:rPr lang="it-IT" sz="1600" b="1" dirty="0">
                <a:solidFill>
                  <a:srgbClr val="000000"/>
                </a:solidFill>
              </a:rPr>
              <a:t>del lavoro e delle politiche sociali n. 6/2025: contratti stipulati dal 12 gennaio 2025</a:t>
            </a:r>
            <a:endParaRPr lang="it-IT" sz="1600" dirty="0">
              <a:solidFill>
                <a:srgbClr val="000000"/>
              </a:solidFill>
            </a:endParaRPr>
          </a:p>
          <a:p>
            <a:pPr marL="184150" indent="0" algn="just">
              <a:buSzPct val="100000"/>
              <a:buNone/>
            </a:pPr>
            <a:r>
              <a:rPr lang="it-IT" sz="1600" dirty="0">
                <a:solidFill>
                  <a:srgbClr val="000000"/>
                </a:solidFill>
                <a:ea typeface="Times New Roman" panose="02020603050405020304" pitchFamily="18" charset="0"/>
                <a:cs typeface="Times New Roman" panose="02020603050405020304" pitchFamily="18" charset="0"/>
              </a:rPr>
              <a:t>L</a:t>
            </a:r>
            <a:r>
              <a:rPr lang="it-IT" sz="1600" dirty="0">
                <a:solidFill>
                  <a:srgbClr val="000000"/>
                </a:solidFill>
                <a:effectLst/>
                <a:ea typeface="Times New Roman" panose="02020603050405020304" pitchFamily="18" charset="0"/>
                <a:cs typeface="Times New Roman" panose="02020603050405020304" pitchFamily="18" charset="0"/>
              </a:rPr>
              <a:t>e </a:t>
            </a:r>
            <a:r>
              <a:rPr lang="it-IT" sz="1600" dirty="0">
                <a:solidFill>
                  <a:srgbClr val="FF0000"/>
                </a:solidFill>
                <a:effectLst/>
                <a:ea typeface="Times New Roman" panose="02020603050405020304" pitchFamily="18" charset="0"/>
                <a:cs typeface="Times New Roman" panose="02020603050405020304" pitchFamily="18" charset="0"/>
              </a:rPr>
              <a:t>missioni in corso </a:t>
            </a:r>
            <a:r>
              <a:rPr lang="it-IT" sz="1600" dirty="0">
                <a:solidFill>
                  <a:srgbClr val="000000"/>
                </a:solidFill>
                <a:effectLst/>
                <a:ea typeface="Times New Roman" panose="02020603050405020304" pitchFamily="18" charset="0"/>
                <a:cs typeface="Times New Roman" panose="02020603050405020304" pitchFamily="18" charset="0"/>
              </a:rPr>
              <a:t>alla data di entrata in vigore della legge n. 203/2024, svolte in ragione di contratti tra agenzia e utilizzatore stipulati antecedentemente al 12 gennaio 2025, potranno giungere alla naturale scadenza, fino alla data del 30 giugno 2025, senza che l’utilizzatore incorra nella sanzione della trasformazione a tempo indeterminato del rapporto di lavoro con il lavoratore somministrato</a:t>
            </a:r>
          </a:p>
          <a:p>
            <a:pPr marL="184150" indent="0" algn="just">
              <a:buSzPct val="100000"/>
              <a:buNone/>
            </a:pPr>
            <a:r>
              <a:rPr lang="it-IT" sz="1600" dirty="0">
                <a:solidFill>
                  <a:srgbClr val="000000"/>
                </a:solidFill>
                <a:effectLst/>
                <a:ea typeface="Times New Roman" panose="02020603050405020304" pitchFamily="18" charset="0"/>
                <a:cs typeface="Times New Roman" panose="02020603050405020304" pitchFamily="18" charset="0"/>
              </a:rPr>
              <a:t>I periodi di missione maturati successivamente alla data del 12 gennaio dovranno essere scomputati dal limite dei complessivi 24 mesi previsti dall’articolo 19 del d.lgs. 81/2015</a:t>
            </a:r>
            <a:endParaRPr lang="it-IT" sz="1600" kern="100" dirty="0">
              <a:effectLst/>
              <a:ea typeface="Aptos" panose="020B0004020202020204" pitchFamily="34" charset="0"/>
              <a:cs typeface="Times New Roman" panose="02020603050405020304" pitchFamily="18" charset="0"/>
            </a:endParaRPr>
          </a:p>
        </p:txBody>
      </p:sp>
      <p:sp>
        <p:nvSpPr>
          <p:cNvPr id="11" name="Segnaposto numero diapositiva 3">
            <a:extLst>
              <a:ext uri="{FF2B5EF4-FFF2-40B4-BE49-F238E27FC236}">
                <a16:creationId xmlns:a16="http://schemas.microsoft.com/office/drawing/2014/main" id="{6EA7AB0D-B282-406A-829B-234C0DF55A02}"/>
              </a:ext>
            </a:extLst>
          </p:cNvPr>
          <p:cNvSpPr>
            <a:spLocks noGrp="1"/>
          </p:cNvSpPr>
          <p:nvPr>
            <p:ph type="sldNum" sz="quarter" idx="12"/>
          </p:nvPr>
        </p:nvSpPr>
        <p:spPr/>
        <p:txBody>
          <a:bodyPr/>
          <a:lstStyle/>
          <a:p>
            <a:fld id="{A9319F9E-F2D9-FB4E-80B1-3EC196E3728B}" type="slidenum">
              <a:rPr lang="it-IT" smtClean="0"/>
              <a:pPr/>
              <a:t>30</a:t>
            </a:fld>
            <a:endParaRPr lang="it-IT" dirty="0"/>
          </a:p>
        </p:txBody>
      </p:sp>
      <p:sp>
        <p:nvSpPr>
          <p:cNvPr id="2" name="Segnaposto testo 9">
            <a:extLst>
              <a:ext uri="{FF2B5EF4-FFF2-40B4-BE49-F238E27FC236}">
                <a16:creationId xmlns:a16="http://schemas.microsoft.com/office/drawing/2014/main" id="{5727D04E-0A8C-5913-96B3-98DC5A3F27CA}"/>
              </a:ext>
            </a:extLst>
          </p:cNvPr>
          <p:cNvSpPr txBox="1">
            <a:spLocks/>
          </p:cNvSpPr>
          <p:nvPr/>
        </p:nvSpPr>
        <p:spPr>
          <a:xfrm>
            <a:off x="651040" y="1231503"/>
            <a:ext cx="7772870" cy="3424107"/>
          </a:xfrm>
          <a:prstGeom prst="rect">
            <a:avLst/>
          </a:prstGeom>
        </p:spPr>
        <p:txBody>
          <a:bodyPr vert="horz" lIns="0" tIns="0" rIns="0" bIns="0" rtlCol="0" anchor="t" anchorCtr="0">
            <a:normAutofit/>
          </a:bodyPr>
          <a:lstStyle>
            <a:lvl1pPr marL="171450" indent="-171450" algn="l" defTabSz="685800" rtl="0" eaLnBrk="1" latinLnBrk="0" hangingPunct="1">
              <a:lnSpc>
                <a:spcPct val="100000"/>
              </a:lnSpc>
              <a:spcBef>
                <a:spcPts val="750"/>
              </a:spcBef>
              <a:buClr>
                <a:srgbClr val="00953B"/>
              </a:buClr>
              <a:buSzPct val="60000"/>
              <a:buFont typeface="Wingdings" pitchFamily="2" charset="2"/>
              <a:buChar char="§"/>
              <a:defRPr sz="18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endParaRPr lang="it-IT" dirty="0"/>
          </a:p>
          <a:p>
            <a:pPr marL="0" indent="0">
              <a:buNone/>
            </a:pPr>
            <a:endParaRPr lang="it-IT" dirty="0"/>
          </a:p>
        </p:txBody>
      </p:sp>
      <p:sp>
        <p:nvSpPr>
          <p:cNvPr id="7" name="Ovale 6">
            <a:extLst>
              <a:ext uri="{FF2B5EF4-FFF2-40B4-BE49-F238E27FC236}">
                <a16:creationId xmlns:a16="http://schemas.microsoft.com/office/drawing/2014/main" id="{124D4C9E-6A89-A771-BCAC-E8359E89EA55}"/>
              </a:ext>
            </a:extLst>
          </p:cNvPr>
          <p:cNvSpPr/>
          <p:nvPr/>
        </p:nvSpPr>
        <p:spPr>
          <a:xfrm>
            <a:off x="6727841" y="386346"/>
            <a:ext cx="1673679" cy="55552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rgbClr val="FF0000"/>
                </a:solidFill>
              </a:rPr>
              <a:t>Novità</a:t>
            </a:r>
          </a:p>
          <a:p>
            <a:pPr algn="ctr"/>
            <a:r>
              <a:rPr lang="it-IT" dirty="0">
                <a:solidFill>
                  <a:srgbClr val="FF0000"/>
                </a:solidFill>
              </a:rPr>
              <a:t>L. 203/2024</a:t>
            </a:r>
          </a:p>
        </p:txBody>
      </p:sp>
    </p:spTree>
    <p:extLst>
      <p:ext uri="{BB962C8B-B14F-4D97-AF65-F5344CB8AC3E}">
        <p14:creationId xmlns:p14="http://schemas.microsoft.com/office/powerpoint/2010/main" val="11477342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AD25131D-4C08-20B0-5F30-1D182446ECBD}"/>
            </a:ext>
          </a:extLst>
        </p:cNvPr>
        <p:cNvGrpSpPr/>
        <p:nvPr/>
      </p:nvGrpSpPr>
      <p:grpSpPr>
        <a:xfrm>
          <a:off x="0" y="0"/>
          <a:ext cx="0" cy="0"/>
          <a:chOff x="0" y="0"/>
          <a:chExt cx="0" cy="0"/>
        </a:xfrm>
      </p:grpSpPr>
      <p:sp>
        <p:nvSpPr>
          <p:cNvPr id="4" name="Titolo 3">
            <a:extLst>
              <a:ext uri="{FF2B5EF4-FFF2-40B4-BE49-F238E27FC236}">
                <a16:creationId xmlns:a16="http://schemas.microsoft.com/office/drawing/2014/main" id="{7CF93F2E-066E-5379-0088-14BFA51DE234}"/>
              </a:ext>
            </a:extLst>
          </p:cNvPr>
          <p:cNvSpPr>
            <a:spLocks noGrp="1"/>
          </p:cNvSpPr>
          <p:nvPr>
            <p:ph type="title"/>
          </p:nvPr>
        </p:nvSpPr>
        <p:spPr/>
        <p:txBody>
          <a:bodyPr>
            <a:normAutofit/>
          </a:bodyPr>
          <a:lstStyle/>
          <a:p>
            <a:r>
              <a:rPr lang="it-IT" sz="3200" i="1" kern="0" dirty="0">
                <a:latin typeface="Calibri" panose="020F0502020204030204" pitchFamily="34" charset="0"/>
                <a:cs typeface="Calibri" panose="020F0502020204030204" pitchFamily="34" charset="0"/>
              </a:rPr>
              <a:t>Somministrazione di lavoro</a:t>
            </a:r>
            <a:endParaRPr lang="it-IT" sz="3200" i="1" dirty="0">
              <a:latin typeface="Calibri" panose="020F0502020204030204" pitchFamily="34" charset="0"/>
              <a:cs typeface="Calibri" panose="020F0502020204030204" pitchFamily="34" charset="0"/>
            </a:endParaRPr>
          </a:p>
        </p:txBody>
      </p:sp>
      <p:sp>
        <p:nvSpPr>
          <p:cNvPr id="5" name="Segnaposto testo 4">
            <a:extLst>
              <a:ext uri="{FF2B5EF4-FFF2-40B4-BE49-F238E27FC236}">
                <a16:creationId xmlns:a16="http://schemas.microsoft.com/office/drawing/2014/main" id="{9C7F714D-1566-5EC5-DB79-650F932D8219}"/>
              </a:ext>
            </a:extLst>
          </p:cNvPr>
          <p:cNvSpPr>
            <a:spLocks noGrp="1"/>
          </p:cNvSpPr>
          <p:nvPr>
            <p:ph type="body" sz="quarter" idx="4294967295"/>
          </p:nvPr>
        </p:nvSpPr>
        <p:spPr>
          <a:xfrm>
            <a:off x="0" y="1139825"/>
            <a:ext cx="7886700" cy="768350"/>
          </a:xfrm>
        </p:spPr>
        <p:txBody>
          <a:bodyPr/>
          <a:lstStyle/>
          <a:p>
            <a:r>
              <a:rPr lang="it-IT" sz="2800" dirty="0"/>
              <a:t>Limiti di contratti stipulabili</a:t>
            </a:r>
          </a:p>
        </p:txBody>
      </p:sp>
      <p:sp>
        <p:nvSpPr>
          <p:cNvPr id="3" name="Segnaposto testo 2">
            <a:extLst>
              <a:ext uri="{FF2B5EF4-FFF2-40B4-BE49-F238E27FC236}">
                <a16:creationId xmlns:a16="http://schemas.microsoft.com/office/drawing/2014/main" id="{75BBAD21-F9C9-5EE8-F600-3559B1055DD1}"/>
              </a:ext>
            </a:extLst>
          </p:cNvPr>
          <p:cNvSpPr>
            <a:spLocks noGrp="1"/>
          </p:cNvSpPr>
          <p:nvPr>
            <p:ph sz="quarter" idx="13"/>
          </p:nvPr>
        </p:nvSpPr>
        <p:spPr>
          <a:xfrm>
            <a:off x="628650" y="1697310"/>
            <a:ext cx="7772870" cy="3424107"/>
          </a:xfrm>
        </p:spPr>
        <p:txBody>
          <a:bodyPr>
            <a:noAutofit/>
          </a:bodyPr>
          <a:lstStyle/>
          <a:p>
            <a:r>
              <a:rPr lang="it-IT" b="1" dirty="0">
                <a:solidFill>
                  <a:srgbClr val="434343"/>
                </a:solidFill>
              </a:rPr>
              <a:t>Esente da limiti la s</a:t>
            </a:r>
            <a:r>
              <a:rPr lang="it-IT" b="1" i="0" u="none" strike="noStrike" dirty="0">
                <a:solidFill>
                  <a:srgbClr val="434343"/>
                </a:solidFill>
                <a:effectLst/>
              </a:rPr>
              <a:t>omministrazione a tempo determinato (art. </a:t>
            </a:r>
            <a:r>
              <a:rPr lang="it-IT" b="1" dirty="0">
                <a:solidFill>
                  <a:srgbClr val="434343"/>
                </a:solidFill>
              </a:rPr>
              <a:t>31, comma 2)</a:t>
            </a:r>
          </a:p>
          <a:p>
            <a:pPr marL="463550" indent="-285750" algn="just">
              <a:buFont typeface="Wingdings" pitchFamily="2" charset="2"/>
              <a:buChar char="ü"/>
            </a:pPr>
            <a:r>
              <a:rPr lang="it-IT" sz="1600" dirty="0">
                <a:solidFill>
                  <a:srgbClr val="000000"/>
                </a:solidFill>
                <a:effectLst/>
                <a:ea typeface="Times New Roman" panose="02020603050405020304" pitchFamily="18" charset="0"/>
                <a:cs typeface="Arial" panose="020B0604020202020204" pitchFamily="34" charset="0"/>
              </a:rPr>
              <a:t>di lavoratori </a:t>
            </a:r>
            <a:r>
              <a:rPr lang="it-IT" sz="1600" dirty="0">
                <a:solidFill>
                  <a:srgbClr val="FF0000"/>
                </a:solidFill>
                <a:effectLst/>
                <a:ea typeface="Times New Roman" panose="02020603050405020304" pitchFamily="18" charset="0"/>
              </a:rPr>
              <a:t>ai sensi dell'articolo 23, c. 2, d.lgs. 81/2015 </a:t>
            </a:r>
            <a:r>
              <a:rPr lang="it-IT" sz="1600" dirty="0">
                <a:effectLst/>
                <a:ea typeface="Times New Roman" panose="02020603050405020304" pitchFamily="18" charset="0"/>
              </a:rPr>
              <a:t>(avvio attività nei casi previsti dai contratti collettivi, over 50, attività stagionali, sostituzione di lavoratori assenti, spettacoli, programmi radiofonici o </a:t>
            </a:r>
            <a:r>
              <a:rPr lang="it-IT" sz="1600" dirty="0">
                <a:ea typeface="Times New Roman" panose="02020603050405020304" pitchFamily="18" charset="0"/>
              </a:rPr>
              <a:t>televisivi, opere audiovisive)</a:t>
            </a:r>
            <a:endParaRPr lang="it-IT" sz="1600" dirty="0">
              <a:effectLst/>
              <a:ea typeface="Times New Roman" panose="02020603050405020304" pitchFamily="18" charset="0"/>
            </a:endParaRPr>
          </a:p>
          <a:p>
            <a:pPr marL="463550" indent="-285750" algn="just">
              <a:buFont typeface="Wingdings" pitchFamily="2" charset="2"/>
              <a:buChar char="ü"/>
            </a:pPr>
            <a:r>
              <a:rPr lang="it-IT" sz="1600" dirty="0">
                <a:effectLst/>
                <a:ea typeface="Times New Roman" panose="02020603050405020304" pitchFamily="18" charset="0"/>
              </a:rPr>
              <a:t>di lavoratori</a:t>
            </a:r>
            <a:r>
              <a:rPr lang="it-IT" sz="1600" dirty="0">
                <a:effectLst/>
                <a:ea typeface="Times New Roman" panose="02020603050405020304" pitchFamily="18" charset="0"/>
                <a:cs typeface="Arial" panose="020B0604020202020204" pitchFamily="34" charset="0"/>
              </a:rPr>
              <a:t> di cui all'art. 8, comma 2, legge 223/1991</a:t>
            </a:r>
            <a:endParaRPr lang="it-IT" sz="1600" dirty="0">
              <a:ea typeface="Times New Roman" panose="02020603050405020304" pitchFamily="18" charset="0"/>
              <a:cs typeface="Arial" panose="020B0604020202020204" pitchFamily="34" charset="0"/>
            </a:endParaRPr>
          </a:p>
          <a:p>
            <a:pPr marL="463550" indent="-285750" algn="just">
              <a:buFont typeface="Wingdings" pitchFamily="2" charset="2"/>
              <a:buChar char="ü"/>
            </a:pPr>
            <a:r>
              <a:rPr lang="it-IT" sz="1600" dirty="0">
                <a:solidFill>
                  <a:srgbClr val="FF0000"/>
                </a:solidFill>
                <a:effectLst/>
                <a:ea typeface="Times New Roman" panose="02020603050405020304" pitchFamily="18" charset="0"/>
              </a:rPr>
              <a:t>di soggetti assunti dal somministratore con contratto di lavoro a tempo indeterminato</a:t>
            </a:r>
          </a:p>
          <a:p>
            <a:pPr marL="463550" indent="-285750" algn="just">
              <a:buFont typeface="Wingdings" pitchFamily="2" charset="2"/>
              <a:buChar char="ü"/>
            </a:pPr>
            <a:r>
              <a:rPr lang="it-IT" sz="1600" dirty="0">
                <a:solidFill>
                  <a:srgbClr val="000000"/>
                </a:solidFill>
                <a:effectLst/>
                <a:ea typeface="Times New Roman" panose="02020603050405020304" pitchFamily="18" charset="0"/>
                <a:cs typeface="Arial" panose="020B0604020202020204" pitchFamily="34" charset="0"/>
              </a:rPr>
              <a:t>di soggetti disoccupati che godono da almeno 6 mesi di trattamenti di disoccupazione non agricola o di ammortizzatori sociali </a:t>
            </a:r>
          </a:p>
          <a:p>
            <a:pPr marL="463550" indent="-285750" algn="just">
              <a:buFont typeface="Wingdings" pitchFamily="2" charset="2"/>
              <a:buChar char="ü"/>
            </a:pPr>
            <a:r>
              <a:rPr lang="it-IT" sz="1600" dirty="0">
                <a:solidFill>
                  <a:srgbClr val="000000"/>
                </a:solidFill>
                <a:effectLst/>
                <a:ea typeface="Times New Roman" panose="02020603050405020304" pitchFamily="18" charset="0"/>
                <a:cs typeface="Arial" panose="020B0604020202020204" pitchFamily="34" charset="0"/>
              </a:rPr>
              <a:t>di lavoratori svantaggiati o molto svantaggiati ai sensi dei numeri 4) e 99) dell'art. 2 del regolamento (UE) n. 651/2014 della Commissione, del 17 giugno 2014, come individuati con decreto del Ministro del lavoro e delle politiche sociali</a:t>
            </a:r>
            <a:endParaRPr lang="it-IT" sz="1600" dirty="0">
              <a:effectLst/>
              <a:ea typeface="Times New Roman" panose="02020603050405020304" pitchFamily="18" charset="0"/>
            </a:endParaRPr>
          </a:p>
          <a:p>
            <a:pPr marL="177800" indent="0" algn="ctr">
              <a:buNone/>
            </a:pPr>
            <a:endParaRPr lang="it-IT" sz="1600" dirty="0">
              <a:effectLst/>
              <a:ea typeface="Times New Roman" panose="02020603050405020304" pitchFamily="18" charset="0"/>
              <a:cs typeface="Arial" panose="020B0604020202020204" pitchFamily="34" charset="0"/>
            </a:endParaRPr>
          </a:p>
        </p:txBody>
      </p:sp>
      <p:sp>
        <p:nvSpPr>
          <p:cNvPr id="11" name="Segnaposto numero diapositiva 3">
            <a:extLst>
              <a:ext uri="{FF2B5EF4-FFF2-40B4-BE49-F238E27FC236}">
                <a16:creationId xmlns:a16="http://schemas.microsoft.com/office/drawing/2014/main" id="{2656128E-E82E-2F9A-83C9-F30125CE7E21}"/>
              </a:ext>
            </a:extLst>
          </p:cNvPr>
          <p:cNvSpPr>
            <a:spLocks noGrp="1"/>
          </p:cNvSpPr>
          <p:nvPr>
            <p:ph type="sldNum" sz="quarter" idx="12"/>
          </p:nvPr>
        </p:nvSpPr>
        <p:spPr/>
        <p:txBody>
          <a:bodyPr/>
          <a:lstStyle/>
          <a:p>
            <a:fld id="{A9319F9E-F2D9-FB4E-80B1-3EC196E3728B}" type="slidenum">
              <a:rPr lang="it-IT" smtClean="0"/>
              <a:pPr/>
              <a:t>31</a:t>
            </a:fld>
            <a:endParaRPr lang="it-IT" dirty="0"/>
          </a:p>
        </p:txBody>
      </p:sp>
      <p:sp>
        <p:nvSpPr>
          <p:cNvPr id="2" name="Segnaposto testo 9">
            <a:extLst>
              <a:ext uri="{FF2B5EF4-FFF2-40B4-BE49-F238E27FC236}">
                <a16:creationId xmlns:a16="http://schemas.microsoft.com/office/drawing/2014/main" id="{1D58954F-9246-3E2A-795E-CB55C26E8307}"/>
              </a:ext>
            </a:extLst>
          </p:cNvPr>
          <p:cNvSpPr txBox="1">
            <a:spLocks/>
          </p:cNvSpPr>
          <p:nvPr/>
        </p:nvSpPr>
        <p:spPr>
          <a:xfrm>
            <a:off x="651040" y="1231503"/>
            <a:ext cx="7772870" cy="3424107"/>
          </a:xfrm>
          <a:prstGeom prst="rect">
            <a:avLst/>
          </a:prstGeom>
        </p:spPr>
        <p:txBody>
          <a:bodyPr vert="horz" lIns="0" tIns="0" rIns="0" bIns="0" rtlCol="0" anchor="t" anchorCtr="0">
            <a:normAutofit/>
          </a:bodyPr>
          <a:lstStyle>
            <a:lvl1pPr marL="171450" indent="-171450" algn="l" defTabSz="685800" rtl="0" eaLnBrk="1" latinLnBrk="0" hangingPunct="1">
              <a:lnSpc>
                <a:spcPct val="100000"/>
              </a:lnSpc>
              <a:spcBef>
                <a:spcPts val="750"/>
              </a:spcBef>
              <a:buClr>
                <a:srgbClr val="00953B"/>
              </a:buClr>
              <a:buSzPct val="60000"/>
              <a:buFont typeface="Wingdings" pitchFamily="2" charset="2"/>
              <a:buChar char="§"/>
              <a:defRPr sz="18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endParaRPr lang="it-IT" dirty="0"/>
          </a:p>
          <a:p>
            <a:pPr marL="0" indent="0">
              <a:buNone/>
            </a:pPr>
            <a:endParaRPr lang="it-IT" dirty="0"/>
          </a:p>
        </p:txBody>
      </p:sp>
      <p:sp>
        <p:nvSpPr>
          <p:cNvPr id="8" name="Ovale 7">
            <a:extLst>
              <a:ext uri="{FF2B5EF4-FFF2-40B4-BE49-F238E27FC236}">
                <a16:creationId xmlns:a16="http://schemas.microsoft.com/office/drawing/2014/main" id="{F4720B59-3460-0BC2-556C-13DCBBB1BE12}"/>
              </a:ext>
            </a:extLst>
          </p:cNvPr>
          <p:cNvSpPr/>
          <p:nvPr/>
        </p:nvSpPr>
        <p:spPr>
          <a:xfrm>
            <a:off x="6727841" y="386346"/>
            <a:ext cx="1673679" cy="55552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rgbClr val="FF0000"/>
                </a:solidFill>
              </a:rPr>
              <a:t>Novità</a:t>
            </a:r>
          </a:p>
          <a:p>
            <a:pPr algn="ctr"/>
            <a:r>
              <a:rPr lang="it-IT" dirty="0">
                <a:solidFill>
                  <a:srgbClr val="FF0000"/>
                </a:solidFill>
              </a:rPr>
              <a:t>L. 203/2024</a:t>
            </a:r>
          </a:p>
        </p:txBody>
      </p:sp>
    </p:spTree>
    <p:extLst>
      <p:ext uri="{BB962C8B-B14F-4D97-AF65-F5344CB8AC3E}">
        <p14:creationId xmlns:p14="http://schemas.microsoft.com/office/powerpoint/2010/main" val="6593152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D9154469-F300-EF36-0478-8CDF7A2690F8}"/>
            </a:ext>
          </a:extLst>
        </p:cNvPr>
        <p:cNvGrpSpPr/>
        <p:nvPr/>
      </p:nvGrpSpPr>
      <p:grpSpPr>
        <a:xfrm>
          <a:off x="0" y="0"/>
          <a:ext cx="0" cy="0"/>
          <a:chOff x="0" y="0"/>
          <a:chExt cx="0" cy="0"/>
        </a:xfrm>
      </p:grpSpPr>
      <p:sp>
        <p:nvSpPr>
          <p:cNvPr id="4" name="Titolo 3">
            <a:extLst>
              <a:ext uri="{FF2B5EF4-FFF2-40B4-BE49-F238E27FC236}">
                <a16:creationId xmlns:a16="http://schemas.microsoft.com/office/drawing/2014/main" id="{F662BD7D-CFE7-C45A-0986-865E7683D3E4}"/>
              </a:ext>
            </a:extLst>
          </p:cNvPr>
          <p:cNvSpPr>
            <a:spLocks noGrp="1"/>
          </p:cNvSpPr>
          <p:nvPr>
            <p:ph type="title"/>
          </p:nvPr>
        </p:nvSpPr>
        <p:spPr/>
        <p:txBody>
          <a:bodyPr>
            <a:normAutofit/>
          </a:bodyPr>
          <a:lstStyle/>
          <a:p>
            <a:r>
              <a:rPr lang="it-IT" sz="3200" i="1" kern="0" dirty="0">
                <a:latin typeface="Calibri" panose="020F0502020204030204" pitchFamily="34" charset="0"/>
                <a:cs typeface="Calibri" panose="020F0502020204030204" pitchFamily="34" charset="0"/>
              </a:rPr>
              <a:t>Somministrazione di lavoro</a:t>
            </a:r>
            <a:endParaRPr lang="it-IT" sz="3200" i="1" dirty="0">
              <a:latin typeface="Calibri" panose="020F0502020204030204" pitchFamily="34" charset="0"/>
              <a:cs typeface="Calibri" panose="020F0502020204030204" pitchFamily="34" charset="0"/>
            </a:endParaRPr>
          </a:p>
        </p:txBody>
      </p:sp>
      <p:sp>
        <p:nvSpPr>
          <p:cNvPr id="5" name="Segnaposto testo 4">
            <a:extLst>
              <a:ext uri="{FF2B5EF4-FFF2-40B4-BE49-F238E27FC236}">
                <a16:creationId xmlns:a16="http://schemas.microsoft.com/office/drawing/2014/main" id="{8BD3E303-AD46-B272-CDB2-A14CECF1E766}"/>
              </a:ext>
            </a:extLst>
          </p:cNvPr>
          <p:cNvSpPr>
            <a:spLocks noGrp="1"/>
          </p:cNvSpPr>
          <p:nvPr>
            <p:ph type="body" sz="quarter" idx="4294967295"/>
          </p:nvPr>
        </p:nvSpPr>
        <p:spPr>
          <a:xfrm>
            <a:off x="0" y="1139825"/>
            <a:ext cx="7886700" cy="768350"/>
          </a:xfrm>
        </p:spPr>
        <p:txBody>
          <a:bodyPr>
            <a:normAutofit lnSpcReduction="10000"/>
          </a:bodyPr>
          <a:lstStyle/>
          <a:p>
            <a:r>
              <a:rPr lang="it-IT" sz="2800" dirty="0"/>
              <a:t>Disciplina dei rapporti di lavoro a tempo determinato (art. 34, c. 2)</a:t>
            </a:r>
          </a:p>
        </p:txBody>
      </p:sp>
      <p:sp>
        <p:nvSpPr>
          <p:cNvPr id="3" name="Segnaposto testo 2">
            <a:extLst>
              <a:ext uri="{FF2B5EF4-FFF2-40B4-BE49-F238E27FC236}">
                <a16:creationId xmlns:a16="http://schemas.microsoft.com/office/drawing/2014/main" id="{A7F26FB7-9225-DC5E-DD98-3F04AD33AF0F}"/>
              </a:ext>
            </a:extLst>
          </p:cNvPr>
          <p:cNvSpPr>
            <a:spLocks noGrp="1"/>
          </p:cNvSpPr>
          <p:nvPr>
            <p:ph sz="quarter" idx="13"/>
          </p:nvPr>
        </p:nvSpPr>
        <p:spPr>
          <a:xfrm>
            <a:off x="628650" y="1999853"/>
            <a:ext cx="7772870" cy="3424107"/>
          </a:xfrm>
        </p:spPr>
        <p:txBody>
          <a:bodyPr>
            <a:noAutofit/>
          </a:bodyPr>
          <a:lstStyle/>
          <a:p>
            <a:r>
              <a:rPr lang="it-IT" b="1" i="0" u="none" strike="noStrike" dirty="0">
                <a:solidFill>
                  <a:srgbClr val="434343"/>
                </a:solidFill>
                <a:effectLst/>
              </a:rPr>
              <a:t>Condizioni di cui all’art. 19 non operano in caso d’impiego </a:t>
            </a:r>
            <a:endParaRPr lang="it-IT" b="1" dirty="0">
              <a:solidFill>
                <a:srgbClr val="434343"/>
              </a:solidFill>
            </a:endParaRPr>
          </a:p>
          <a:p>
            <a:pPr marL="463550" indent="-285750" algn="just">
              <a:buFont typeface="Wingdings" pitchFamily="2" charset="2"/>
              <a:buChar char="ü"/>
            </a:pPr>
            <a:r>
              <a:rPr lang="it-IT" sz="160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di soggetti disoccupati che godono da almeno 6 mesi di trattamenti di disoccupazione non agricola o di ammortizzatori sociali </a:t>
            </a:r>
          </a:p>
          <a:p>
            <a:pPr marL="463550" indent="-285750" algn="just">
              <a:buFont typeface="Wingdings" pitchFamily="2" charset="2"/>
              <a:buChar char="ü"/>
            </a:pPr>
            <a:r>
              <a:rPr lang="it-IT" sz="160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lavoratori svantaggiati o molto svantaggiati ai sensi dei numeri 4) e 99) dell'articolo 2 del regolamento </a:t>
            </a:r>
            <a:r>
              <a:rPr lang="it-IT" sz="1600" kern="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(UE) n. 651/2014 della Commissione, del 17 giugno 2014, come individuati con il decreto del Ministro del lavoro e delle politiche sociali previsto dall'articolo 31, comma 2, del presente decreto</a:t>
            </a:r>
            <a:r>
              <a:rPr lang="it-IT" sz="1600" dirty="0">
                <a:solidFill>
                  <a:srgbClr val="FF0000"/>
                </a:solidFill>
                <a:effectLst/>
                <a:latin typeface="Calibri" panose="020F0502020204030204" pitchFamily="34" charset="0"/>
                <a:cs typeface="Calibri" panose="020F0502020204030204" pitchFamily="34" charset="0"/>
              </a:rPr>
              <a:t> </a:t>
            </a:r>
            <a:endParaRPr lang="it-IT" sz="160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1" name="Segnaposto numero diapositiva 3">
            <a:extLst>
              <a:ext uri="{FF2B5EF4-FFF2-40B4-BE49-F238E27FC236}">
                <a16:creationId xmlns:a16="http://schemas.microsoft.com/office/drawing/2014/main" id="{A55A1F0B-DEF4-67CB-755F-9752D59721DD}"/>
              </a:ext>
            </a:extLst>
          </p:cNvPr>
          <p:cNvSpPr>
            <a:spLocks noGrp="1"/>
          </p:cNvSpPr>
          <p:nvPr>
            <p:ph type="sldNum" sz="quarter" idx="12"/>
          </p:nvPr>
        </p:nvSpPr>
        <p:spPr/>
        <p:txBody>
          <a:bodyPr/>
          <a:lstStyle/>
          <a:p>
            <a:fld id="{A9319F9E-F2D9-FB4E-80B1-3EC196E3728B}" type="slidenum">
              <a:rPr lang="it-IT" smtClean="0"/>
              <a:pPr/>
              <a:t>32</a:t>
            </a:fld>
            <a:endParaRPr lang="it-IT" dirty="0"/>
          </a:p>
        </p:txBody>
      </p:sp>
      <p:sp>
        <p:nvSpPr>
          <p:cNvPr id="2" name="Segnaposto testo 9">
            <a:extLst>
              <a:ext uri="{FF2B5EF4-FFF2-40B4-BE49-F238E27FC236}">
                <a16:creationId xmlns:a16="http://schemas.microsoft.com/office/drawing/2014/main" id="{62905E94-6147-3642-B6A6-6D83A28BF4D5}"/>
              </a:ext>
            </a:extLst>
          </p:cNvPr>
          <p:cNvSpPr txBox="1">
            <a:spLocks/>
          </p:cNvSpPr>
          <p:nvPr/>
        </p:nvSpPr>
        <p:spPr>
          <a:xfrm>
            <a:off x="651040" y="1231503"/>
            <a:ext cx="7772870" cy="3424107"/>
          </a:xfrm>
          <a:prstGeom prst="rect">
            <a:avLst/>
          </a:prstGeom>
        </p:spPr>
        <p:txBody>
          <a:bodyPr vert="horz" lIns="0" tIns="0" rIns="0" bIns="0" rtlCol="0" anchor="t" anchorCtr="0">
            <a:normAutofit/>
          </a:bodyPr>
          <a:lstStyle>
            <a:lvl1pPr marL="171450" indent="-171450" algn="l" defTabSz="685800" rtl="0" eaLnBrk="1" latinLnBrk="0" hangingPunct="1">
              <a:lnSpc>
                <a:spcPct val="100000"/>
              </a:lnSpc>
              <a:spcBef>
                <a:spcPts val="750"/>
              </a:spcBef>
              <a:buClr>
                <a:srgbClr val="00953B"/>
              </a:buClr>
              <a:buSzPct val="60000"/>
              <a:buFont typeface="Wingdings" pitchFamily="2" charset="2"/>
              <a:buChar char="§"/>
              <a:defRPr sz="18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endParaRPr lang="it-IT" dirty="0"/>
          </a:p>
          <a:p>
            <a:pPr marL="0" indent="0">
              <a:buNone/>
            </a:pPr>
            <a:endParaRPr lang="it-IT" dirty="0"/>
          </a:p>
        </p:txBody>
      </p:sp>
      <p:sp>
        <p:nvSpPr>
          <p:cNvPr id="7" name="Ovale 6">
            <a:extLst>
              <a:ext uri="{FF2B5EF4-FFF2-40B4-BE49-F238E27FC236}">
                <a16:creationId xmlns:a16="http://schemas.microsoft.com/office/drawing/2014/main" id="{485C7C6D-F0E5-755B-7C86-915B73C1FA31}"/>
              </a:ext>
            </a:extLst>
          </p:cNvPr>
          <p:cNvSpPr/>
          <p:nvPr/>
        </p:nvSpPr>
        <p:spPr>
          <a:xfrm>
            <a:off x="6727841" y="386346"/>
            <a:ext cx="1673679" cy="55552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rgbClr val="FF0000"/>
                </a:solidFill>
              </a:rPr>
              <a:t>Novità</a:t>
            </a:r>
          </a:p>
          <a:p>
            <a:pPr algn="ctr"/>
            <a:r>
              <a:rPr lang="it-IT" dirty="0">
                <a:solidFill>
                  <a:srgbClr val="FF0000"/>
                </a:solidFill>
              </a:rPr>
              <a:t>L. 203/2024</a:t>
            </a:r>
          </a:p>
        </p:txBody>
      </p:sp>
    </p:spTree>
    <p:extLst>
      <p:ext uri="{BB962C8B-B14F-4D97-AF65-F5344CB8AC3E}">
        <p14:creationId xmlns:p14="http://schemas.microsoft.com/office/powerpoint/2010/main" val="9987661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206258-A8D2-A4B3-656C-83C64261BCB1}"/>
            </a:ext>
          </a:extLst>
        </p:cNvPr>
        <p:cNvGrpSpPr/>
        <p:nvPr/>
      </p:nvGrpSpPr>
      <p:grpSpPr>
        <a:xfrm>
          <a:off x="0" y="0"/>
          <a:ext cx="0" cy="0"/>
          <a:chOff x="0" y="0"/>
          <a:chExt cx="0" cy="0"/>
        </a:xfrm>
      </p:grpSpPr>
      <p:sp>
        <p:nvSpPr>
          <p:cNvPr id="4" name="Titolo 3">
            <a:extLst>
              <a:ext uri="{FF2B5EF4-FFF2-40B4-BE49-F238E27FC236}">
                <a16:creationId xmlns:a16="http://schemas.microsoft.com/office/drawing/2014/main" id="{BAAF6388-B5E5-6F40-F91E-B3431275833A}"/>
              </a:ext>
            </a:extLst>
          </p:cNvPr>
          <p:cNvSpPr>
            <a:spLocks noGrp="1"/>
          </p:cNvSpPr>
          <p:nvPr>
            <p:ph type="title"/>
          </p:nvPr>
        </p:nvSpPr>
        <p:spPr/>
        <p:txBody>
          <a:bodyPr>
            <a:normAutofit/>
          </a:bodyPr>
          <a:lstStyle/>
          <a:p>
            <a:r>
              <a:rPr lang="it-IT" sz="3200" kern="0" dirty="0">
                <a:latin typeface="Calibri" panose="020F0502020204030204" pitchFamily="34" charset="0"/>
                <a:cs typeface="Calibri" panose="020F0502020204030204" pitchFamily="34" charset="0"/>
              </a:rPr>
              <a:t>Contratto a tempo determinato</a:t>
            </a:r>
            <a:endParaRPr lang="it-IT" sz="3200" dirty="0">
              <a:latin typeface="Calibri" panose="020F0502020204030204" pitchFamily="34" charset="0"/>
              <a:cs typeface="Calibri" panose="020F0502020204030204" pitchFamily="34" charset="0"/>
            </a:endParaRPr>
          </a:p>
        </p:txBody>
      </p:sp>
      <p:sp>
        <p:nvSpPr>
          <p:cNvPr id="5" name="Segnaposto testo 4">
            <a:extLst>
              <a:ext uri="{FF2B5EF4-FFF2-40B4-BE49-F238E27FC236}">
                <a16:creationId xmlns:a16="http://schemas.microsoft.com/office/drawing/2014/main" id="{B31DB52B-6FA2-CAA3-5B54-9AB3980D9C03}"/>
              </a:ext>
            </a:extLst>
          </p:cNvPr>
          <p:cNvSpPr>
            <a:spLocks noGrp="1"/>
          </p:cNvSpPr>
          <p:nvPr>
            <p:ph type="body" sz="quarter" idx="4294967295"/>
          </p:nvPr>
        </p:nvSpPr>
        <p:spPr>
          <a:xfrm>
            <a:off x="0" y="1139825"/>
            <a:ext cx="7886700" cy="768350"/>
          </a:xfrm>
        </p:spPr>
        <p:txBody>
          <a:bodyPr/>
          <a:lstStyle/>
          <a:p>
            <a:r>
              <a:rPr lang="it-IT" sz="2800" dirty="0"/>
              <a:t>Attività stagionali</a:t>
            </a:r>
          </a:p>
        </p:txBody>
      </p:sp>
      <p:sp>
        <p:nvSpPr>
          <p:cNvPr id="3" name="Segnaposto testo 2">
            <a:extLst>
              <a:ext uri="{FF2B5EF4-FFF2-40B4-BE49-F238E27FC236}">
                <a16:creationId xmlns:a16="http://schemas.microsoft.com/office/drawing/2014/main" id="{A92FA238-1651-AB8F-6F83-DC276FE2863A}"/>
              </a:ext>
            </a:extLst>
          </p:cNvPr>
          <p:cNvSpPr>
            <a:spLocks noGrp="1"/>
          </p:cNvSpPr>
          <p:nvPr>
            <p:ph sz="quarter" idx="13"/>
          </p:nvPr>
        </p:nvSpPr>
        <p:spPr>
          <a:xfrm>
            <a:off x="628650" y="1697310"/>
            <a:ext cx="7772870" cy="3424107"/>
          </a:xfrm>
        </p:spPr>
        <p:txBody>
          <a:bodyPr>
            <a:normAutofit/>
          </a:bodyPr>
          <a:lstStyle/>
          <a:p>
            <a:r>
              <a:rPr lang="it-IT" b="1" dirty="0"/>
              <a:t>Articolo 21 D. Lgs. 81/2015</a:t>
            </a:r>
          </a:p>
          <a:p>
            <a:pPr marL="565311" lvl="1" indent="-257175" algn="just">
              <a:buClr>
                <a:schemeClr val="tx1"/>
              </a:buClr>
              <a:buSzPct val="100000"/>
              <a:buFont typeface="Wingdings" charset="2"/>
              <a:buChar char="ü"/>
            </a:pPr>
            <a:r>
              <a:rPr lang="it-IT" sz="1600" i="1" dirty="0">
                <a:solidFill>
                  <a:srgbClr val="434343"/>
                </a:solidFill>
                <a:effectLst/>
                <a:ea typeface="Times New Roman" panose="02020603050405020304" pitchFamily="18" charset="0"/>
                <a:cs typeface="Arial" panose="020B0604020202020204" pitchFamily="34" charset="0"/>
              </a:rPr>
              <a:t>Qualora il lavoratore sia riassunto a tempo determinato entro dieci giorni dalla data di scadenza di un contratto di durata fino a sei mesi, ovvero venti giorni dalla data di scadenza di un contratto di durata superiore a sei mesi, il secondo contratto si trasforma in contratto a tempo indeterminato. </a:t>
            </a:r>
            <a:r>
              <a:rPr lang="it-IT" sz="1600" b="1" i="1" u="sng" dirty="0">
                <a:solidFill>
                  <a:srgbClr val="434343"/>
                </a:solidFill>
                <a:effectLst/>
                <a:ea typeface="Times New Roman" panose="02020603050405020304" pitchFamily="18" charset="0"/>
                <a:cs typeface="Arial" panose="020B0604020202020204" pitchFamily="34" charset="0"/>
              </a:rPr>
              <a:t>Le disposizioni di cui al presente comma non trovano applicazione nei confronti dei lavoratori impiegati nelle attività stagionali individuate con decreto del Ministero del lavoro e delle politiche sociali nonché' nelle ipotesi individuate dai contratti collettivi.</a:t>
            </a:r>
            <a:r>
              <a:rPr lang="it-IT" sz="1600" i="1" dirty="0">
                <a:solidFill>
                  <a:srgbClr val="434343"/>
                </a:solidFill>
                <a:effectLst/>
                <a:ea typeface="Times New Roman" panose="02020603050405020304" pitchFamily="18" charset="0"/>
                <a:cs typeface="Arial" panose="020B0604020202020204" pitchFamily="34" charset="0"/>
              </a:rPr>
              <a:t> Fino all'adozione del decreto di cui al secondo periodo continuano a trovare applicazione le disposizioni del </a:t>
            </a:r>
            <a:r>
              <a:rPr lang="it-IT" sz="1600" i="1" dirty="0">
                <a:effectLst/>
                <a:ea typeface="Times New Roman" panose="02020603050405020304" pitchFamily="18" charset="0"/>
                <a:cs typeface="Arial" panose="020B0604020202020204" pitchFamily="34" charset="0"/>
              </a:rPr>
              <a:t>decreto del Presidente della Repubblica 7 ottobre 1963, n. 1525</a:t>
            </a:r>
            <a:endParaRPr lang="it-IT" sz="1600" i="1" dirty="0">
              <a:effectLst/>
              <a:ea typeface="Times New Roman" panose="02020603050405020304" pitchFamily="18" charset="0"/>
            </a:endParaRPr>
          </a:p>
          <a:p>
            <a:pPr marL="565311" lvl="1" indent="-257175" algn="just">
              <a:buClr>
                <a:schemeClr val="tx1"/>
              </a:buClr>
              <a:buSzPct val="100000"/>
              <a:buFont typeface="Wingdings" charset="2"/>
              <a:buChar char="ü"/>
            </a:pPr>
            <a:endParaRPr lang="it-IT" i="1" dirty="0">
              <a:latin typeface="Calibri" panose="020F0502020204030204" pitchFamily="34" charset="0"/>
              <a:cs typeface="Calibri" panose="020F0502020204030204" pitchFamily="34" charset="0"/>
            </a:endParaRPr>
          </a:p>
        </p:txBody>
      </p:sp>
      <p:sp>
        <p:nvSpPr>
          <p:cNvPr id="11" name="Segnaposto numero diapositiva 3">
            <a:extLst>
              <a:ext uri="{FF2B5EF4-FFF2-40B4-BE49-F238E27FC236}">
                <a16:creationId xmlns:a16="http://schemas.microsoft.com/office/drawing/2014/main" id="{BEA0D832-A8C4-1AA3-F3C7-5BF776CF0F70}"/>
              </a:ext>
            </a:extLst>
          </p:cNvPr>
          <p:cNvSpPr>
            <a:spLocks noGrp="1"/>
          </p:cNvSpPr>
          <p:nvPr>
            <p:ph type="sldNum" sz="quarter" idx="12"/>
          </p:nvPr>
        </p:nvSpPr>
        <p:spPr/>
        <p:txBody>
          <a:bodyPr/>
          <a:lstStyle/>
          <a:p>
            <a:fld id="{A9319F9E-F2D9-FB4E-80B1-3EC196E3728B}" type="slidenum">
              <a:rPr lang="it-IT" smtClean="0"/>
              <a:pPr/>
              <a:t>4</a:t>
            </a:fld>
            <a:endParaRPr lang="it-IT" dirty="0"/>
          </a:p>
        </p:txBody>
      </p:sp>
      <p:sp>
        <p:nvSpPr>
          <p:cNvPr id="2" name="Segnaposto testo 9">
            <a:extLst>
              <a:ext uri="{FF2B5EF4-FFF2-40B4-BE49-F238E27FC236}">
                <a16:creationId xmlns:a16="http://schemas.microsoft.com/office/drawing/2014/main" id="{E53A82BD-6B5D-B3BC-2D78-2535D13EB2FA}"/>
              </a:ext>
            </a:extLst>
          </p:cNvPr>
          <p:cNvSpPr txBox="1">
            <a:spLocks/>
          </p:cNvSpPr>
          <p:nvPr/>
        </p:nvSpPr>
        <p:spPr>
          <a:xfrm>
            <a:off x="651040" y="1231503"/>
            <a:ext cx="7772870" cy="3424107"/>
          </a:xfrm>
          <a:prstGeom prst="rect">
            <a:avLst/>
          </a:prstGeom>
        </p:spPr>
        <p:txBody>
          <a:bodyPr vert="horz" lIns="0" tIns="0" rIns="0" bIns="0" rtlCol="0" anchor="t" anchorCtr="0">
            <a:normAutofit/>
          </a:bodyPr>
          <a:lstStyle>
            <a:lvl1pPr marL="171450" indent="-171450" algn="l" defTabSz="685800" rtl="0" eaLnBrk="1" latinLnBrk="0" hangingPunct="1">
              <a:lnSpc>
                <a:spcPct val="100000"/>
              </a:lnSpc>
              <a:spcBef>
                <a:spcPts val="750"/>
              </a:spcBef>
              <a:buClr>
                <a:srgbClr val="00953B"/>
              </a:buClr>
              <a:buSzPct val="60000"/>
              <a:buFont typeface="Wingdings" pitchFamily="2" charset="2"/>
              <a:buChar char="§"/>
              <a:defRPr sz="18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endParaRPr lang="it-IT" dirty="0"/>
          </a:p>
          <a:p>
            <a:pPr marL="0" indent="0">
              <a:buNone/>
            </a:pPr>
            <a:endParaRPr lang="it-IT" dirty="0"/>
          </a:p>
        </p:txBody>
      </p:sp>
    </p:spTree>
    <p:extLst>
      <p:ext uri="{BB962C8B-B14F-4D97-AF65-F5344CB8AC3E}">
        <p14:creationId xmlns:p14="http://schemas.microsoft.com/office/powerpoint/2010/main" val="7479775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E1283C-8300-4DD0-7229-3EA8C4E9E4BE}"/>
            </a:ext>
          </a:extLst>
        </p:cNvPr>
        <p:cNvGrpSpPr/>
        <p:nvPr/>
      </p:nvGrpSpPr>
      <p:grpSpPr>
        <a:xfrm>
          <a:off x="0" y="0"/>
          <a:ext cx="0" cy="0"/>
          <a:chOff x="0" y="0"/>
          <a:chExt cx="0" cy="0"/>
        </a:xfrm>
      </p:grpSpPr>
      <p:sp>
        <p:nvSpPr>
          <p:cNvPr id="4" name="Titolo 3">
            <a:extLst>
              <a:ext uri="{FF2B5EF4-FFF2-40B4-BE49-F238E27FC236}">
                <a16:creationId xmlns:a16="http://schemas.microsoft.com/office/drawing/2014/main" id="{05799DD9-3DB4-5CC4-E736-06CC49177630}"/>
              </a:ext>
            </a:extLst>
          </p:cNvPr>
          <p:cNvSpPr>
            <a:spLocks noGrp="1"/>
          </p:cNvSpPr>
          <p:nvPr>
            <p:ph type="title"/>
          </p:nvPr>
        </p:nvSpPr>
        <p:spPr/>
        <p:txBody>
          <a:bodyPr>
            <a:normAutofit/>
          </a:bodyPr>
          <a:lstStyle/>
          <a:p>
            <a:r>
              <a:rPr lang="it-IT" sz="3200" kern="0" dirty="0">
                <a:latin typeface="Calibri" panose="020F0502020204030204" pitchFamily="34" charset="0"/>
                <a:cs typeface="Calibri" panose="020F0502020204030204" pitchFamily="34" charset="0"/>
              </a:rPr>
              <a:t>Contratto a tempo determinato</a:t>
            </a:r>
            <a:endParaRPr lang="it-IT" sz="3200" dirty="0">
              <a:latin typeface="Calibri" panose="020F0502020204030204" pitchFamily="34" charset="0"/>
              <a:cs typeface="Calibri" panose="020F0502020204030204" pitchFamily="34" charset="0"/>
            </a:endParaRPr>
          </a:p>
        </p:txBody>
      </p:sp>
      <p:sp>
        <p:nvSpPr>
          <p:cNvPr id="5" name="Segnaposto testo 4">
            <a:extLst>
              <a:ext uri="{FF2B5EF4-FFF2-40B4-BE49-F238E27FC236}">
                <a16:creationId xmlns:a16="http://schemas.microsoft.com/office/drawing/2014/main" id="{679EE06D-4FD5-392B-2209-577AD04ECBEA}"/>
              </a:ext>
            </a:extLst>
          </p:cNvPr>
          <p:cNvSpPr>
            <a:spLocks noGrp="1"/>
          </p:cNvSpPr>
          <p:nvPr>
            <p:ph type="body" sz="quarter" idx="4294967295"/>
          </p:nvPr>
        </p:nvSpPr>
        <p:spPr>
          <a:xfrm>
            <a:off x="0" y="1139825"/>
            <a:ext cx="7886700" cy="768350"/>
          </a:xfrm>
        </p:spPr>
        <p:txBody>
          <a:bodyPr/>
          <a:lstStyle/>
          <a:p>
            <a:r>
              <a:rPr lang="it-IT" sz="2800" dirty="0"/>
              <a:t>Interpretazione autentica stagionalità</a:t>
            </a:r>
          </a:p>
        </p:txBody>
      </p:sp>
      <p:sp>
        <p:nvSpPr>
          <p:cNvPr id="3" name="Segnaposto testo 2">
            <a:extLst>
              <a:ext uri="{FF2B5EF4-FFF2-40B4-BE49-F238E27FC236}">
                <a16:creationId xmlns:a16="http://schemas.microsoft.com/office/drawing/2014/main" id="{2CFCB921-D0B4-B4FA-9E59-C2E251BD9929}"/>
              </a:ext>
            </a:extLst>
          </p:cNvPr>
          <p:cNvSpPr>
            <a:spLocks noGrp="1"/>
          </p:cNvSpPr>
          <p:nvPr>
            <p:ph sz="quarter" idx="13"/>
          </p:nvPr>
        </p:nvSpPr>
        <p:spPr>
          <a:xfrm>
            <a:off x="628650" y="1697310"/>
            <a:ext cx="7772870" cy="3424107"/>
          </a:xfrm>
        </p:spPr>
        <p:txBody>
          <a:bodyPr>
            <a:normAutofit/>
          </a:bodyPr>
          <a:lstStyle/>
          <a:p>
            <a:r>
              <a:rPr lang="it-IT" b="1" dirty="0"/>
              <a:t>Rinvii all’art. 21, c. 2</a:t>
            </a:r>
          </a:p>
          <a:p>
            <a:pPr marL="565311" lvl="1" indent="-257175" algn="just">
              <a:buClr>
                <a:schemeClr val="tx1"/>
              </a:buClr>
              <a:buSzPct val="100000"/>
              <a:buFont typeface="Wingdings" charset="2"/>
              <a:buChar char="ü"/>
            </a:pPr>
            <a:r>
              <a:rPr lang="it-IT" dirty="0">
                <a:solidFill>
                  <a:srgbClr val="434343"/>
                </a:solidFill>
                <a:latin typeface="Calibri" panose="020F0502020204030204" pitchFamily="34" charset="0"/>
                <a:ea typeface="Times New Roman" panose="02020603050405020304" pitchFamily="18" charset="0"/>
                <a:cs typeface="Calibri" panose="020F0502020204030204" pitchFamily="34" charset="0"/>
              </a:rPr>
              <a:t>Durata massima (art. 19, c. 2)</a:t>
            </a:r>
            <a:endParaRPr lang="it-IT" sz="1800" dirty="0">
              <a:solidFill>
                <a:srgbClr val="434343"/>
              </a:solidFill>
              <a:effectLst/>
              <a:latin typeface="Calibri" panose="020F0502020204030204" pitchFamily="34" charset="0"/>
              <a:ea typeface="Times New Roman" panose="02020603050405020304" pitchFamily="18" charset="0"/>
              <a:cs typeface="Calibri" panose="020F0502020204030204" pitchFamily="34" charset="0"/>
            </a:endParaRPr>
          </a:p>
          <a:p>
            <a:pPr marL="565311" lvl="1" indent="-257175" algn="just">
              <a:buClr>
                <a:schemeClr val="tx1"/>
              </a:buClr>
              <a:buSzPct val="100000"/>
              <a:buFont typeface="Wingdings" charset="2"/>
              <a:buChar char="ü"/>
            </a:pPr>
            <a:r>
              <a:rPr lang="it-IT" dirty="0">
                <a:solidFill>
                  <a:srgbClr val="434343"/>
                </a:solidFill>
                <a:latin typeface="Calibri" panose="020F0502020204030204" pitchFamily="34" charset="0"/>
                <a:ea typeface="Times New Roman" panose="02020603050405020304" pitchFamily="18" charset="0"/>
                <a:cs typeface="Calibri" panose="020F0502020204030204" pitchFamily="34" charset="0"/>
              </a:rPr>
              <a:t>Proroghe e rinnovi in assenza delle condizioni art. 19, c. 1 (art. 21. c. 1)</a:t>
            </a:r>
          </a:p>
          <a:p>
            <a:pPr marL="565311" lvl="1" indent="-257175" algn="just">
              <a:buClr>
                <a:schemeClr val="tx1"/>
              </a:buClr>
              <a:buSzPct val="100000"/>
              <a:buFont typeface="Wingdings" charset="2"/>
              <a:buChar char="ü"/>
            </a:pPr>
            <a:r>
              <a:rPr lang="it-IT" sz="1800" dirty="0">
                <a:solidFill>
                  <a:srgbClr val="434343"/>
                </a:solidFill>
                <a:latin typeface="Calibri" panose="020F0502020204030204" pitchFamily="34" charset="0"/>
                <a:ea typeface="Times New Roman" panose="02020603050405020304" pitchFamily="18" charset="0"/>
                <a:cs typeface="Calibri" panose="020F0502020204030204" pitchFamily="34" charset="0"/>
              </a:rPr>
              <a:t>Numero complessivo </a:t>
            </a:r>
            <a:r>
              <a:rPr lang="it-IT" dirty="0">
                <a:solidFill>
                  <a:srgbClr val="434343"/>
                </a:solidFill>
                <a:latin typeface="Calibri" panose="020F0502020204030204" pitchFamily="34" charset="0"/>
                <a:ea typeface="Times New Roman" panose="02020603050405020304" pitchFamily="18" charset="0"/>
                <a:cs typeface="Calibri" panose="020F0502020204030204" pitchFamily="34" charset="0"/>
              </a:rPr>
              <a:t>contratti a termine (art. 23, c. 2, lett. c)</a:t>
            </a:r>
          </a:p>
          <a:p>
            <a:pPr marL="565311" lvl="1" indent="-257175" algn="just">
              <a:buClr>
                <a:schemeClr val="tx1"/>
              </a:buClr>
              <a:buSzPct val="100000"/>
              <a:buFont typeface="Wingdings" charset="2"/>
              <a:buChar char="ü"/>
            </a:pPr>
            <a:r>
              <a:rPr lang="it-IT" dirty="0">
                <a:solidFill>
                  <a:srgbClr val="434343"/>
                </a:solidFill>
                <a:latin typeface="Calibri" panose="020F0502020204030204" pitchFamily="34" charset="0"/>
                <a:ea typeface="Times New Roman" panose="02020603050405020304" pitchFamily="18" charset="0"/>
                <a:cs typeface="Calibri" panose="020F0502020204030204" pitchFamily="34" charset="0"/>
              </a:rPr>
              <a:t>Diritto di precedenza (art. 24, c.3)</a:t>
            </a:r>
            <a:endParaRPr lang="it-IT" sz="1800" dirty="0">
              <a:effectLst/>
              <a:latin typeface="Calibri" panose="020F0502020204030204" pitchFamily="34" charset="0"/>
              <a:ea typeface="Times New Roman" panose="02020603050405020304" pitchFamily="18" charset="0"/>
              <a:cs typeface="Calibri" panose="020F0502020204030204" pitchFamily="34" charset="0"/>
            </a:endParaRPr>
          </a:p>
          <a:p>
            <a:pPr marL="565311" lvl="1" indent="-257175" algn="just">
              <a:buClr>
                <a:schemeClr val="tx1"/>
              </a:buClr>
              <a:buSzPct val="100000"/>
              <a:buFont typeface="Wingdings" charset="2"/>
              <a:buChar char="ü"/>
            </a:pPr>
            <a:endParaRPr lang="it-IT" i="1" dirty="0">
              <a:latin typeface="Calibri" panose="020F0502020204030204" pitchFamily="34" charset="0"/>
              <a:cs typeface="Calibri" panose="020F0502020204030204" pitchFamily="34" charset="0"/>
            </a:endParaRPr>
          </a:p>
        </p:txBody>
      </p:sp>
      <p:sp>
        <p:nvSpPr>
          <p:cNvPr id="11" name="Segnaposto numero diapositiva 3">
            <a:extLst>
              <a:ext uri="{FF2B5EF4-FFF2-40B4-BE49-F238E27FC236}">
                <a16:creationId xmlns:a16="http://schemas.microsoft.com/office/drawing/2014/main" id="{DD1C588C-DB46-3092-3515-7CB38165F3DA}"/>
              </a:ext>
            </a:extLst>
          </p:cNvPr>
          <p:cNvSpPr>
            <a:spLocks noGrp="1"/>
          </p:cNvSpPr>
          <p:nvPr>
            <p:ph type="sldNum" sz="quarter" idx="12"/>
          </p:nvPr>
        </p:nvSpPr>
        <p:spPr/>
        <p:txBody>
          <a:bodyPr/>
          <a:lstStyle/>
          <a:p>
            <a:fld id="{A9319F9E-F2D9-FB4E-80B1-3EC196E3728B}" type="slidenum">
              <a:rPr lang="it-IT" smtClean="0"/>
              <a:pPr/>
              <a:t>5</a:t>
            </a:fld>
            <a:endParaRPr lang="it-IT" dirty="0"/>
          </a:p>
        </p:txBody>
      </p:sp>
      <p:sp>
        <p:nvSpPr>
          <p:cNvPr id="2" name="Segnaposto testo 9">
            <a:extLst>
              <a:ext uri="{FF2B5EF4-FFF2-40B4-BE49-F238E27FC236}">
                <a16:creationId xmlns:a16="http://schemas.microsoft.com/office/drawing/2014/main" id="{5756AE8C-1266-DB66-C0BD-4DE0DE04EF41}"/>
              </a:ext>
            </a:extLst>
          </p:cNvPr>
          <p:cNvSpPr txBox="1">
            <a:spLocks/>
          </p:cNvSpPr>
          <p:nvPr/>
        </p:nvSpPr>
        <p:spPr>
          <a:xfrm>
            <a:off x="651040" y="1231503"/>
            <a:ext cx="7772870" cy="3424107"/>
          </a:xfrm>
          <a:prstGeom prst="rect">
            <a:avLst/>
          </a:prstGeom>
        </p:spPr>
        <p:txBody>
          <a:bodyPr vert="horz" lIns="0" tIns="0" rIns="0" bIns="0" rtlCol="0" anchor="t" anchorCtr="0">
            <a:normAutofit/>
          </a:bodyPr>
          <a:lstStyle>
            <a:lvl1pPr marL="171450" indent="-171450" algn="l" defTabSz="685800" rtl="0" eaLnBrk="1" latinLnBrk="0" hangingPunct="1">
              <a:lnSpc>
                <a:spcPct val="100000"/>
              </a:lnSpc>
              <a:spcBef>
                <a:spcPts val="750"/>
              </a:spcBef>
              <a:buClr>
                <a:srgbClr val="00953B"/>
              </a:buClr>
              <a:buSzPct val="60000"/>
              <a:buFont typeface="Wingdings" pitchFamily="2" charset="2"/>
              <a:buChar char="§"/>
              <a:defRPr sz="18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endParaRPr lang="it-IT" dirty="0"/>
          </a:p>
          <a:p>
            <a:pPr marL="0" indent="0">
              <a:buNone/>
            </a:pPr>
            <a:endParaRPr lang="it-IT" dirty="0"/>
          </a:p>
        </p:txBody>
      </p:sp>
    </p:spTree>
    <p:extLst>
      <p:ext uri="{BB962C8B-B14F-4D97-AF65-F5344CB8AC3E}">
        <p14:creationId xmlns:p14="http://schemas.microsoft.com/office/powerpoint/2010/main" val="6971784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00EA626-7F90-0159-03BC-779EF55C38CD}"/>
              </a:ext>
            </a:extLst>
          </p:cNvPr>
          <p:cNvSpPr>
            <a:spLocks noGrp="1"/>
          </p:cNvSpPr>
          <p:nvPr>
            <p:ph type="title"/>
          </p:nvPr>
        </p:nvSpPr>
        <p:spPr>
          <a:xfrm>
            <a:off x="628650" y="280070"/>
            <a:ext cx="7886700" cy="528300"/>
          </a:xfrm>
        </p:spPr>
        <p:txBody>
          <a:bodyPr/>
          <a:lstStyle/>
          <a:p>
            <a:r>
              <a:rPr lang="it-IT" dirty="0"/>
              <a:t>Contratto a tempo determinato</a:t>
            </a:r>
          </a:p>
        </p:txBody>
      </p:sp>
      <p:sp>
        <p:nvSpPr>
          <p:cNvPr id="3" name="Segnaposto testo 2">
            <a:extLst>
              <a:ext uri="{FF2B5EF4-FFF2-40B4-BE49-F238E27FC236}">
                <a16:creationId xmlns:a16="http://schemas.microsoft.com/office/drawing/2014/main" id="{6CA513E4-FDDC-2F19-F42A-499C7EB3501B}"/>
              </a:ext>
            </a:extLst>
          </p:cNvPr>
          <p:cNvSpPr>
            <a:spLocks noGrp="1"/>
          </p:cNvSpPr>
          <p:nvPr>
            <p:ph sz="quarter" idx="13"/>
          </p:nvPr>
        </p:nvSpPr>
        <p:spPr>
          <a:xfrm>
            <a:off x="628650" y="1077333"/>
            <a:ext cx="7772870" cy="528299"/>
          </a:xfrm>
        </p:spPr>
        <p:txBody>
          <a:bodyPr>
            <a:normAutofit/>
          </a:bodyPr>
          <a:lstStyle/>
          <a:p>
            <a:r>
              <a:rPr lang="it-IT" sz="2800" dirty="0"/>
              <a:t>Attività stagionali d.p.r. 1525/1963</a:t>
            </a:r>
          </a:p>
        </p:txBody>
      </p:sp>
      <p:sp>
        <p:nvSpPr>
          <p:cNvPr id="5" name="Segnaposto numero diapositiva 3">
            <a:extLst>
              <a:ext uri="{FF2B5EF4-FFF2-40B4-BE49-F238E27FC236}">
                <a16:creationId xmlns:a16="http://schemas.microsoft.com/office/drawing/2014/main" id="{67A1DF5C-CD62-911C-314E-62CE37C34A62}"/>
              </a:ext>
            </a:extLst>
          </p:cNvPr>
          <p:cNvSpPr>
            <a:spLocks noGrp="1"/>
          </p:cNvSpPr>
          <p:nvPr>
            <p:ph type="sldNum" sz="quarter" idx="12"/>
          </p:nvPr>
        </p:nvSpPr>
        <p:spPr/>
        <p:txBody>
          <a:bodyPr/>
          <a:lstStyle/>
          <a:p>
            <a:fld id="{A9319F9E-F2D9-FB4E-80B1-3EC196E3728B}" type="slidenum">
              <a:rPr lang="it-IT" smtClean="0"/>
              <a:pPr/>
              <a:t>6</a:t>
            </a:fld>
            <a:endParaRPr lang="it-IT" dirty="0"/>
          </a:p>
        </p:txBody>
      </p:sp>
      <p:sp>
        <p:nvSpPr>
          <p:cNvPr id="4" name="Rettangolo 3">
            <a:extLst>
              <a:ext uri="{FF2B5EF4-FFF2-40B4-BE49-F238E27FC236}">
                <a16:creationId xmlns:a16="http://schemas.microsoft.com/office/drawing/2014/main" id="{461C6130-F3E7-76C2-E08A-D7230A5D6321}"/>
              </a:ext>
            </a:extLst>
          </p:cNvPr>
          <p:cNvSpPr/>
          <p:nvPr/>
        </p:nvSpPr>
        <p:spPr>
          <a:xfrm>
            <a:off x="499377" y="3050825"/>
            <a:ext cx="8145245" cy="3037832"/>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82900" tIns="41450" rIns="82900" bIns="41450" rtlCol="0" anchor="t"/>
          <a:lstStyle/>
          <a:p>
            <a:pPr algn="ctr"/>
            <a:r>
              <a:rPr lang="it-IT" sz="1800" b="0" dirty="0">
                <a:solidFill>
                  <a:schemeClr val="tx1"/>
                </a:solidFill>
              </a:rPr>
              <a:t>ELENCO DELLE ATTIVITÀ D.P.R. 1525/1963 </a:t>
            </a:r>
          </a:p>
          <a:p>
            <a:pPr algn="just"/>
            <a:r>
              <a:rPr lang="it-IT" sz="1400" b="0" dirty="0">
                <a:solidFill>
                  <a:schemeClr val="tx1"/>
                </a:solidFill>
              </a:rPr>
              <a:t>1. Sgusciatura delle mandorle. 2. </a:t>
            </a:r>
            <a:r>
              <a:rPr lang="it-IT" sz="1400" b="0" dirty="0" err="1">
                <a:solidFill>
                  <a:schemeClr val="tx1"/>
                </a:solidFill>
              </a:rPr>
              <a:t>Scuotitura</a:t>
            </a:r>
            <a:r>
              <a:rPr lang="it-IT" sz="1400" b="0" dirty="0">
                <a:solidFill>
                  <a:schemeClr val="tx1"/>
                </a:solidFill>
              </a:rPr>
              <a:t>, raccolta e sgranatura delle pine. 3. Raccolta e conservazione dei prodotti sottobosco (funghi, tartufi, fragole, lamponi, mirtilli, ecc.). 4. Raccolta e spremitura delle olive. 5. Produzione del vino comune (raccolta, trasporto, pigiatura dell'uva, torchiatura delle vinacce, cottura del mosto, travasamento del vino).  6. Monda e trapianto, taglio e raccolta del riso. 7. Motoaratura, mietitura, trebbiatura meccanica dei cereali e pressatura dei foraggi.  8. Lavorazione del falasco. 9. Lavorazione del sommacco. 10. </a:t>
            </a:r>
            <a:r>
              <a:rPr lang="it-IT" sz="1400" b="0" dirty="0" err="1">
                <a:solidFill>
                  <a:schemeClr val="tx1"/>
                </a:solidFill>
              </a:rPr>
              <a:t>Maciullazione</a:t>
            </a:r>
            <a:r>
              <a:rPr lang="it-IT" sz="1400" b="0" dirty="0">
                <a:solidFill>
                  <a:schemeClr val="tx1"/>
                </a:solidFill>
              </a:rPr>
              <a:t> e stigliatura della canapa.  11. Allevamento bachi, cernita ammasso e stufatura dei bozzoli.  12. Ammasso, sgranatura, legatura, macerazione e stesa all'aperto del lino.  13. Taglio delle erbe palustri, diserbo dei canali, riordinamento </a:t>
            </a:r>
            <a:r>
              <a:rPr lang="it-IT" sz="1400" b="0" dirty="0" err="1">
                <a:solidFill>
                  <a:schemeClr val="tx1"/>
                </a:solidFill>
              </a:rPr>
              <a:t>scoline</a:t>
            </a:r>
            <a:r>
              <a:rPr lang="it-IT" sz="1400" b="0" dirty="0">
                <a:solidFill>
                  <a:schemeClr val="tx1"/>
                </a:solidFill>
              </a:rPr>
              <a:t> delle opere consortili di bonifica.  14. Raccolta, infilzatura ed essiccamento della foglia del tabacco allo stato verde.  15. Cernita e condizionamento in colli della foglia di tabacco allo stato secco. 16. Taglio dei boschi, per il personale addetto all'abbattimento delle piante per legname da opera, alle operazioni per la preparazione della legna da ardere, alle operazioni di carbonizzazione nonché alle relative operazioni di trasporto. </a:t>
            </a:r>
            <a:endParaRPr lang="it-IT" sz="1600" b="0" dirty="0">
              <a:solidFill>
                <a:schemeClr val="tx1"/>
              </a:solidFill>
            </a:endParaRPr>
          </a:p>
        </p:txBody>
      </p:sp>
      <p:sp>
        <p:nvSpPr>
          <p:cNvPr id="7" name="CasellaDiTesto 5">
            <a:extLst>
              <a:ext uri="{FF2B5EF4-FFF2-40B4-BE49-F238E27FC236}">
                <a16:creationId xmlns:a16="http://schemas.microsoft.com/office/drawing/2014/main" id="{D3270EEC-DBDD-397C-3EDE-3E6EE1C95BF9}"/>
              </a:ext>
            </a:extLst>
          </p:cNvPr>
          <p:cNvSpPr txBox="1">
            <a:spLocks noChangeArrowheads="1"/>
          </p:cNvSpPr>
          <p:nvPr/>
        </p:nvSpPr>
        <p:spPr bwMode="auto">
          <a:xfrm>
            <a:off x="609151" y="1492614"/>
            <a:ext cx="7886700" cy="1250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folHlink"/>
              </a:buClr>
              <a:buSzPct val="75000"/>
              <a:buFont typeface="Wingdings" charset="2"/>
              <a:buChar char="n"/>
              <a:defRPr sz="2800">
                <a:solidFill>
                  <a:schemeClr val="tx1"/>
                </a:solidFill>
                <a:latin typeface="Verdana" charset="0"/>
              </a:defRPr>
            </a:lvl1pPr>
            <a:lvl2pPr marL="742950" indent="-285750">
              <a:spcBef>
                <a:spcPct val="20000"/>
              </a:spcBef>
              <a:buClr>
                <a:schemeClr val="folHlink"/>
              </a:buClr>
              <a:buSzPct val="70000"/>
              <a:buFont typeface="Wingdings" charset="2"/>
              <a:buChar char="n"/>
              <a:defRPr sz="2000">
                <a:solidFill>
                  <a:schemeClr val="tx1"/>
                </a:solidFill>
                <a:latin typeface="Verdana" charset="0"/>
              </a:defRPr>
            </a:lvl2pPr>
            <a:lvl3pPr marL="1143000" indent="-228600">
              <a:spcBef>
                <a:spcPct val="20000"/>
              </a:spcBef>
              <a:buClr>
                <a:schemeClr val="tx2"/>
              </a:buClr>
              <a:buChar char="•"/>
              <a:defRPr>
                <a:solidFill>
                  <a:schemeClr val="tx1"/>
                </a:solidFill>
                <a:latin typeface="Verdana" charset="0"/>
              </a:defRPr>
            </a:lvl3pPr>
            <a:lvl4pPr marL="1600200" indent="-228600">
              <a:spcBef>
                <a:spcPct val="20000"/>
              </a:spcBef>
              <a:buClr>
                <a:schemeClr val="hlink"/>
              </a:buClr>
              <a:buChar char="•"/>
              <a:defRPr sz="1600">
                <a:solidFill>
                  <a:schemeClr val="tx1"/>
                </a:solidFill>
                <a:latin typeface="Verdana" charset="0"/>
              </a:defRPr>
            </a:lvl4pPr>
            <a:lvl5pPr marL="2057400" indent="-228600">
              <a:spcBef>
                <a:spcPct val="20000"/>
              </a:spcBef>
              <a:buClr>
                <a:schemeClr val="tx1"/>
              </a:buClr>
              <a:buSzPct val="85000"/>
              <a:buChar char="•"/>
              <a:defRPr sz="1400">
                <a:solidFill>
                  <a:schemeClr val="tx1"/>
                </a:solidFill>
                <a:latin typeface="Verdana" charset="0"/>
              </a:defRPr>
            </a:lvl5pPr>
            <a:lvl6pPr marL="2514600" indent="-228600" eaLnBrk="0" fontAlgn="base" hangingPunct="0">
              <a:spcBef>
                <a:spcPct val="20000"/>
              </a:spcBef>
              <a:spcAft>
                <a:spcPct val="0"/>
              </a:spcAft>
              <a:buClr>
                <a:schemeClr val="tx1"/>
              </a:buClr>
              <a:buSzPct val="85000"/>
              <a:buChar char="•"/>
              <a:defRPr sz="1400">
                <a:solidFill>
                  <a:schemeClr val="tx1"/>
                </a:solidFill>
                <a:latin typeface="Verdana" charset="0"/>
              </a:defRPr>
            </a:lvl6pPr>
            <a:lvl7pPr marL="2971800" indent="-228600" eaLnBrk="0" fontAlgn="base" hangingPunct="0">
              <a:spcBef>
                <a:spcPct val="20000"/>
              </a:spcBef>
              <a:spcAft>
                <a:spcPct val="0"/>
              </a:spcAft>
              <a:buClr>
                <a:schemeClr val="tx1"/>
              </a:buClr>
              <a:buSzPct val="85000"/>
              <a:buChar char="•"/>
              <a:defRPr sz="1400">
                <a:solidFill>
                  <a:schemeClr val="tx1"/>
                </a:solidFill>
                <a:latin typeface="Verdana" charset="0"/>
              </a:defRPr>
            </a:lvl7pPr>
            <a:lvl8pPr marL="3429000" indent="-228600" eaLnBrk="0" fontAlgn="base" hangingPunct="0">
              <a:spcBef>
                <a:spcPct val="20000"/>
              </a:spcBef>
              <a:spcAft>
                <a:spcPct val="0"/>
              </a:spcAft>
              <a:buClr>
                <a:schemeClr val="tx1"/>
              </a:buClr>
              <a:buSzPct val="85000"/>
              <a:buChar char="•"/>
              <a:defRPr sz="1400">
                <a:solidFill>
                  <a:schemeClr val="tx1"/>
                </a:solidFill>
                <a:latin typeface="Verdana" charset="0"/>
              </a:defRPr>
            </a:lvl8pPr>
            <a:lvl9pPr marL="3886200" indent="-228600" eaLnBrk="0" fontAlgn="base" hangingPunct="0">
              <a:spcBef>
                <a:spcPct val="20000"/>
              </a:spcBef>
              <a:spcAft>
                <a:spcPct val="0"/>
              </a:spcAft>
              <a:buClr>
                <a:schemeClr val="tx1"/>
              </a:buClr>
              <a:buSzPct val="85000"/>
              <a:buChar char="•"/>
              <a:defRPr sz="1400">
                <a:solidFill>
                  <a:schemeClr val="tx1"/>
                </a:solidFill>
                <a:latin typeface="Verdana" charset="0"/>
              </a:defRPr>
            </a:lvl9pPr>
          </a:lstStyle>
          <a:p>
            <a:pPr marL="0" indent="0" algn="just">
              <a:buClr>
                <a:schemeClr val="tx1"/>
              </a:buClr>
              <a:buSzPct val="100000"/>
              <a:buNone/>
            </a:pPr>
            <a:r>
              <a:rPr lang="it-IT" sz="1600" b="1" dirty="0">
                <a:latin typeface="+mn-lt"/>
              </a:rPr>
              <a:t>Individuazione:</a:t>
            </a:r>
            <a:endParaRPr lang="it-IT" sz="1600" dirty="0">
              <a:latin typeface="+mn-lt"/>
            </a:endParaRPr>
          </a:p>
          <a:p>
            <a:pPr algn="just">
              <a:buClr>
                <a:schemeClr val="tx1"/>
              </a:buClr>
              <a:buSzPct val="100000"/>
              <a:buFont typeface="Wingdings" pitchFamily="2" charset="2"/>
              <a:buChar char="ü"/>
            </a:pPr>
            <a:r>
              <a:rPr lang="it-IT" sz="1400" dirty="0">
                <a:solidFill>
                  <a:srgbClr val="000000"/>
                </a:solidFill>
                <a:effectLst/>
                <a:latin typeface="+mn-lt"/>
                <a:ea typeface="Arial" panose="020B0604020202020204" pitchFamily="34" charset="0"/>
              </a:rPr>
              <a:t>Il d.P.R. 7 ottobre 1963 n. 1525 e </a:t>
            </a:r>
            <a:r>
              <a:rPr lang="it-IT" sz="1400" dirty="0" err="1">
                <a:solidFill>
                  <a:srgbClr val="000000"/>
                </a:solidFill>
                <a:effectLst/>
                <a:latin typeface="+mn-lt"/>
                <a:ea typeface="Arial" panose="020B0604020202020204" pitchFamily="34" charset="0"/>
              </a:rPr>
              <a:t>ss.mm</a:t>
            </a:r>
            <a:r>
              <a:rPr lang="it-IT" sz="1400" dirty="0">
                <a:solidFill>
                  <a:srgbClr val="000000"/>
                </a:solidFill>
                <a:effectLst/>
                <a:latin typeface="+mn-lt"/>
                <a:ea typeface="Arial" panose="020B0604020202020204" pitchFamily="34" charset="0"/>
              </a:rPr>
              <a:t>. cui la norma rinvia per definire le attività stagionali contiene un'elencazione, da considerarsi tassativa, e non suscettibile pertanto di interpretazione analogica, delle attività da considerarsi stagionali (Cass. civ. n. 10442/2006; Cass. civ. n. 21676 e 12280/2005; Cass. </a:t>
            </a:r>
            <a:r>
              <a:rPr lang="it-IT" sz="1400" dirty="0" err="1">
                <a:solidFill>
                  <a:srgbClr val="000000"/>
                </a:solidFill>
                <a:effectLst/>
                <a:latin typeface="+mn-lt"/>
                <a:ea typeface="Arial" panose="020B0604020202020204" pitchFamily="34" charset="0"/>
              </a:rPr>
              <a:t>Civ</a:t>
            </a:r>
            <a:r>
              <a:rPr lang="it-IT" sz="1400" dirty="0">
                <a:solidFill>
                  <a:srgbClr val="000000"/>
                </a:solidFill>
                <a:effectLst/>
                <a:latin typeface="+mn-lt"/>
                <a:ea typeface="Arial" panose="020B0604020202020204" pitchFamily="34" charset="0"/>
              </a:rPr>
              <a:t>. 9243/2023)</a:t>
            </a:r>
            <a:endParaRPr lang="it-IT" sz="1400" dirty="0">
              <a:latin typeface="+mn-lt"/>
            </a:endParaRPr>
          </a:p>
          <a:p>
            <a:pPr algn="just">
              <a:buClr>
                <a:schemeClr val="tx1"/>
              </a:buClr>
              <a:buSzPct val="100000"/>
              <a:buFont typeface="Wingdings" pitchFamily="2" charset="2"/>
              <a:buChar char="ü"/>
            </a:pPr>
            <a:endParaRPr lang="it-IT" sz="1400" kern="1200" dirty="0">
              <a:solidFill>
                <a:schemeClr val="tx1"/>
              </a:solidFill>
              <a:latin typeface="+mn-lt"/>
              <a:ea typeface="+mn-ea"/>
              <a:cs typeface="+mn-cs"/>
            </a:endParaRPr>
          </a:p>
          <a:p>
            <a:pPr algn="just">
              <a:buClr>
                <a:schemeClr val="tx1"/>
              </a:buClr>
              <a:buSzPct val="100000"/>
              <a:buFont typeface="Wingdings" pitchFamily="2" charset="2"/>
              <a:buChar char="ü"/>
            </a:pPr>
            <a:endParaRPr lang="it-IT" sz="1600" b="0" dirty="0">
              <a:latin typeface="Calibri" panose="020F0502020204030204" pitchFamily="34" charset="0"/>
              <a:cs typeface="Calibri" panose="020F0502020204030204" pitchFamily="34" charset="0"/>
            </a:endParaRPr>
          </a:p>
          <a:p>
            <a:pPr marL="308136" lvl="1" indent="0" algn="ctr">
              <a:buClr>
                <a:schemeClr val="tx1"/>
              </a:buClr>
              <a:buSzPct val="100000"/>
              <a:buNone/>
            </a:pPr>
            <a:endParaRPr lang="it-IT" sz="1500" b="0" dirty="0"/>
          </a:p>
          <a:p>
            <a:pPr marL="308136" lvl="1" indent="0" algn="ctr">
              <a:buClr>
                <a:schemeClr val="tx1"/>
              </a:buClr>
              <a:buSzPct val="100000"/>
              <a:buNone/>
            </a:pPr>
            <a:endParaRPr lang="it-IT" sz="1500" b="0" dirty="0"/>
          </a:p>
          <a:p>
            <a:pPr marL="308136" lvl="1" indent="0" algn="ctr">
              <a:buClr>
                <a:schemeClr val="tx1"/>
              </a:buClr>
              <a:buSzPct val="100000"/>
              <a:buNone/>
            </a:pPr>
            <a:endParaRPr lang="it-IT" sz="1500" b="0" dirty="0"/>
          </a:p>
          <a:p>
            <a:pPr marL="308136" lvl="1" indent="0" algn="ctr">
              <a:buClr>
                <a:schemeClr val="tx1"/>
              </a:buClr>
              <a:buSzPct val="100000"/>
              <a:buNone/>
            </a:pPr>
            <a:endParaRPr lang="it-IT" sz="1500" dirty="0"/>
          </a:p>
        </p:txBody>
      </p:sp>
      <p:sp>
        <p:nvSpPr>
          <p:cNvPr id="6" name="Ovale 5">
            <a:extLst>
              <a:ext uri="{FF2B5EF4-FFF2-40B4-BE49-F238E27FC236}">
                <a16:creationId xmlns:a16="http://schemas.microsoft.com/office/drawing/2014/main" id="{2CBFF13C-E78B-765F-AF72-5F3D94919E2C}"/>
              </a:ext>
            </a:extLst>
          </p:cNvPr>
          <p:cNvSpPr/>
          <p:nvPr/>
        </p:nvSpPr>
        <p:spPr>
          <a:xfrm>
            <a:off x="6727841" y="671898"/>
            <a:ext cx="1673679" cy="555524"/>
          </a:xfrm>
          <a:prstGeom prst="ellipse">
            <a:avLst/>
          </a:prstGeom>
          <a:solidFill>
            <a:srgbClr val="A3E85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chemeClr val="tx1"/>
                </a:solidFill>
              </a:rPr>
              <a:t>Nessuna modifica</a:t>
            </a:r>
          </a:p>
        </p:txBody>
      </p:sp>
    </p:spTree>
    <p:extLst>
      <p:ext uri="{BB962C8B-B14F-4D97-AF65-F5344CB8AC3E}">
        <p14:creationId xmlns:p14="http://schemas.microsoft.com/office/powerpoint/2010/main" val="1931160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023400-98DC-8FAF-E8A8-28207EFE0935}"/>
            </a:ext>
          </a:extLst>
        </p:cNvPr>
        <p:cNvGrpSpPr/>
        <p:nvPr/>
      </p:nvGrpSpPr>
      <p:grpSpPr>
        <a:xfrm>
          <a:off x="0" y="0"/>
          <a:ext cx="0" cy="0"/>
          <a:chOff x="0" y="0"/>
          <a:chExt cx="0" cy="0"/>
        </a:xfrm>
      </p:grpSpPr>
      <p:sp>
        <p:nvSpPr>
          <p:cNvPr id="4" name="Titolo 3">
            <a:extLst>
              <a:ext uri="{FF2B5EF4-FFF2-40B4-BE49-F238E27FC236}">
                <a16:creationId xmlns:a16="http://schemas.microsoft.com/office/drawing/2014/main" id="{AF628401-0BF1-DA0B-AF4D-9A263FC18B1F}"/>
              </a:ext>
            </a:extLst>
          </p:cNvPr>
          <p:cNvSpPr>
            <a:spLocks noGrp="1"/>
          </p:cNvSpPr>
          <p:nvPr>
            <p:ph type="title"/>
          </p:nvPr>
        </p:nvSpPr>
        <p:spPr/>
        <p:txBody>
          <a:bodyPr>
            <a:normAutofit/>
          </a:bodyPr>
          <a:lstStyle/>
          <a:p>
            <a:r>
              <a:rPr lang="it-IT" sz="3200" kern="0" dirty="0">
                <a:latin typeface="Calibri" panose="020F0502020204030204" pitchFamily="34" charset="0"/>
                <a:cs typeface="Calibri" panose="020F0502020204030204" pitchFamily="34" charset="0"/>
              </a:rPr>
              <a:t>Contratto a tempo determinato</a:t>
            </a:r>
            <a:endParaRPr lang="it-IT" sz="3200" dirty="0">
              <a:latin typeface="Calibri" panose="020F0502020204030204" pitchFamily="34" charset="0"/>
              <a:cs typeface="Calibri" panose="020F0502020204030204" pitchFamily="34" charset="0"/>
            </a:endParaRPr>
          </a:p>
        </p:txBody>
      </p:sp>
      <p:sp>
        <p:nvSpPr>
          <p:cNvPr id="5" name="Segnaposto testo 4">
            <a:extLst>
              <a:ext uri="{FF2B5EF4-FFF2-40B4-BE49-F238E27FC236}">
                <a16:creationId xmlns:a16="http://schemas.microsoft.com/office/drawing/2014/main" id="{D6B752CD-E0C0-3FAD-8D58-B2B733B5A73F}"/>
              </a:ext>
            </a:extLst>
          </p:cNvPr>
          <p:cNvSpPr>
            <a:spLocks noGrp="1"/>
          </p:cNvSpPr>
          <p:nvPr>
            <p:ph type="body" sz="quarter" idx="4294967295"/>
          </p:nvPr>
        </p:nvSpPr>
        <p:spPr>
          <a:xfrm>
            <a:off x="0" y="1139825"/>
            <a:ext cx="7886700" cy="768350"/>
          </a:xfrm>
        </p:spPr>
        <p:txBody>
          <a:bodyPr/>
          <a:lstStyle/>
          <a:p>
            <a:r>
              <a:rPr lang="it-IT" sz="2800" dirty="0"/>
              <a:t>Attività stagionali</a:t>
            </a:r>
          </a:p>
        </p:txBody>
      </p:sp>
      <p:sp>
        <p:nvSpPr>
          <p:cNvPr id="3" name="Segnaposto testo 2">
            <a:extLst>
              <a:ext uri="{FF2B5EF4-FFF2-40B4-BE49-F238E27FC236}">
                <a16:creationId xmlns:a16="http://schemas.microsoft.com/office/drawing/2014/main" id="{15065D5A-AAEE-3A89-BF5F-FF6E09C84B0A}"/>
              </a:ext>
            </a:extLst>
          </p:cNvPr>
          <p:cNvSpPr>
            <a:spLocks noGrp="1"/>
          </p:cNvSpPr>
          <p:nvPr>
            <p:ph sz="quarter" idx="13"/>
          </p:nvPr>
        </p:nvSpPr>
        <p:spPr>
          <a:xfrm>
            <a:off x="628650" y="1697310"/>
            <a:ext cx="8179684" cy="4298376"/>
          </a:xfrm>
        </p:spPr>
        <p:txBody>
          <a:bodyPr anchor="ctr">
            <a:normAutofit fontScale="85000" lnSpcReduction="20000"/>
          </a:bodyPr>
          <a:lstStyle/>
          <a:p>
            <a:pPr>
              <a:lnSpc>
                <a:spcPct val="120000"/>
              </a:lnSpc>
            </a:pPr>
            <a:r>
              <a:rPr lang="it-IT" sz="1900" b="1" dirty="0"/>
              <a:t>Cass. civ., sez. L, 9243, 4 aprile 2023</a:t>
            </a:r>
          </a:p>
          <a:p>
            <a:pPr marL="565311" lvl="1" indent="-257175" algn="just">
              <a:lnSpc>
                <a:spcPct val="120000"/>
              </a:lnSpc>
              <a:buClr>
                <a:schemeClr val="tx1"/>
              </a:buClr>
              <a:buSzPct val="100000"/>
              <a:buFont typeface="Wingdings" charset="2"/>
              <a:buChar char="ü"/>
            </a:pPr>
            <a:r>
              <a:rPr lang="it-IT" dirty="0"/>
              <a:t>nel concetto di attività stagionale possono comprendersi soltanto situazioni aziendali collegate ad </a:t>
            </a:r>
            <a:r>
              <a:rPr lang="it-IT" b="1" dirty="0"/>
              <a:t>attività stagionali in senso stretto</a:t>
            </a:r>
            <a:r>
              <a:rPr lang="it-IT" dirty="0"/>
              <a:t>, ossia ad attività preordinate ed organizzate per un espletamento temporaneo (limitato ad una stagione) e non anche situazioni aziendali collegate ad esigenze d'intensificazione dell'attività lavorativa determinate da maggiori richieste di mercato o da altre ragioni di natura economico-produttiva (cfr. Cass. 05/03/1982</a:t>
            </a:r>
            <a:r>
              <a:rPr lang="it-IT" i="1" dirty="0"/>
              <a:t> </a:t>
            </a:r>
            <a:r>
              <a:rPr lang="it-IT" dirty="0"/>
              <a:t>n. 1354 e 14/04/1986</a:t>
            </a:r>
            <a:r>
              <a:rPr lang="it-IT" i="1" dirty="0"/>
              <a:t> </a:t>
            </a:r>
            <a:r>
              <a:rPr lang="it-IT" dirty="0"/>
              <a:t>n. 2633). </a:t>
            </a:r>
          </a:p>
          <a:p>
            <a:pPr marL="565311" lvl="1" indent="-257175" algn="just">
              <a:lnSpc>
                <a:spcPct val="120000"/>
              </a:lnSpc>
              <a:buClr>
                <a:schemeClr val="tx1"/>
              </a:buClr>
              <a:buSzPct val="100000"/>
              <a:buFont typeface="Wingdings" charset="2"/>
              <a:buChar char="ü"/>
            </a:pPr>
            <a:r>
              <a:rPr lang="it-IT" dirty="0"/>
              <a:t>La </a:t>
            </a:r>
            <a:r>
              <a:rPr lang="it-IT" b="1" dirty="0"/>
              <a:t>normale attività </a:t>
            </a:r>
            <a:r>
              <a:rPr lang="it-IT" dirty="0"/>
              <a:t>è quella “che il singolo imprenditore, nell'esercizio poteri suoi propri (artt. 2082, 2086, 2555 c.c.) ha stabilito come scopo oggettivo del suo operare, riguardo al che egli deve pertanto strutturare l'azienda ed impiantare la relativa organizzazione (con</a:t>
            </a:r>
            <a:r>
              <a:rPr lang="it-IT" b="1" dirty="0"/>
              <a:t> </a:t>
            </a:r>
            <a:r>
              <a:rPr lang="it-IT" dirty="0"/>
              <a:t>particolare riferimento a quella del lavoro) onde assicurarne l'adeguato funzionamento” (</a:t>
            </a:r>
            <a:r>
              <a:rPr lang="it-IT" dirty="0" err="1"/>
              <a:t>cfr</a:t>
            </a:r>
            <a:r>
              <a:rPr lang="it-IT" dirty="0"/>
              <a:t> Cass. </a:t>
            </a:r>
            <a:r>
              <a:rPr lang="it-IT" dirty="0" err="1"/>
              <a:t>s.u</a:t>
            </a:r>
            <a:r>
              <a:rPr lang="it-IT" dirty="0"/>
              <a:t>. 29/09/1983 n. 5739 in motivazione). </a:t>
            </a:r>
          </a:p>
          <a:p>
            <a:pPr marL="565311" lvl="1" indent="-257175" algn="just">
              <a:lnSpc>
                <a:spcPct val="120000"/>
              </a:lnSpc>
              <a:buClr>
                <a:schemeClr val="tx1"/>
              </a:buClr>
              <a:buSzPct val="100000"/>
              <a:buFont typeface="Wingdings" charset="2"/>
              <a:buChar char="ü"/>
            </a:pPr>
            <a:r>
              <a:rPr lang="it-IT" b="1" dirty="0"/>
              <a:t>L’attività stagionale è aggiuntiva </a:t>
            </a:r>
            <a:r>
              <a:rPr lang="it-IT" dirty="0"/>
              <a:t>rispetto a quella normalmente svolta ed implica un collegamento con l'attività lavorativa che vi corrisponde. Le fluttuazioni del mercato e gli incrementi di domanda che si presentino ricorrenti in determinati periodi dell'anno rientrano nella nozione diversa delle c.d. punte di stagionalità che vedono un incremento della normale attività lavorativa connessa a maggiori flussi.</a:t>
            </a:r>
            <a:endParaRPr lang="it-IT" i="1" dirty="0">
              <a:latin typeface="Calibri" panose="020F0502020204030204" pitchFamily="34" charset="0"/>
              <a:cs typeface="Calibri" panose="020F0502020204030204" pitchFamily="34" charset="0"/>
            </a:endParaRPr>
          </a:p>
        </p:txBody>
      </p:sp>
      <p:sp>
        <p:nvSpPr>
          <p:cNvPr id="11" name="Segnaposto numero diapositiva 3">
            <a:extLst>
              <a:ext uri="{FF2B5EF4-FFF2-40B4-BE49-F238E27FC236}">
                <a16:creationId xmlns:a16="http://schemas.microsoft.com/office/drawing/2014/main" id="{4D3B2C0C-F8AB-924B-1429-A692F6A7E8D7}"/>
              </a:ext>
            </a:extLst>
          </p:cNvPr>
          <p:cNvSpPr>
            <a:spLocks noGrp="1"/>
          </p:cNvSpPr>
          <p:nvPr>
            <p:ph type="sldNum" sz="quarter" idx="12"/>
          </p:nvPr>
        </p:nvSpPr>
        <p:spPr/>
        <p:txBody>
          <a:bodyPr/>
          <a:lstStyle/>
          <a:p>
            <a:fld id="{A9319F9E-F2D9-FB4E-80B1-3EC196E3728B}" type="slidenum">
              <a:rPr lang="it-IT" smtClean="0"/>
              <a:pPr/>
              <a:t>7</a:t>
            </a:fld>
            <a:endParaRPr lang="it-IT" dirty="0"/>
          </a:p>
        </p:txBody>
      </p:sp>
      <p:sp>
        <p:nvSpPr>
          <p:cNvPr id="2" name="Segnaposto testo 9">
            <a:extLst>
              <a:ext uri="{FF2B5EF4-FFF2-40B4-BE49-F238E27FC236}">
                <a16:creationId xmlns:a16="http://schemas.microsoft.com/office/drawing/2014/main" id="{77256824-1A43-2476-8126-8747EFA333F6}"/>
              </a:ext>
            </a:extLst>
          </p:cNvPr>
          <p:cNvSpPr txBox="1">
            <a:spLocks/>
          </p:cNvSpPr>
          <p:nvPr/>
        </p:nvSpPr>
        <p:spPr>
          <a:xfrm>
            <a:off x="651040" y="1231503"/>
            <a:ext cx="7772870" cy="3424107"/>
          </a:xfrm>
          <a:prstGeom prst="rect">
            <a:avLst/>
          </a:prstGeom>
        </p:spPr>
        <p:txBody>
          <a:bodyPr vert="horz" lIns="0" tIns="0" rIns="0" bIns="0" rtlCol="0" anchor="t" anchorCtr="0">
            <a:normAutofit/>
          </a:bodyPr>
          <a:lstStyle>
            <a:lvl1pPr marL="171450" indent="-171450" algn="l" defTabSz="685800" rtl="0" eaLnBrk="1" latinLnBrk="0" hangingPunct="1">
              <a:lnSpc>
                <a:spcPct val="100000"/>
              </a:lnSpc>
              <a:spcBef>
                <a:spcPts val="750"/>
              </a:spcBef>
              <a:buClr>
                <a:srgbClr val="00953B"/>
              </a:buClr>
              <a:buSzPct val="60000"/>
              <a:buFont typeface="Wingdings" pitchFamily="2" charset="2"/>
              <a:buChar char="§"/>
              <a:defRPr sz="18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endParaRPr lang="it-IT" dirty="0"/>
          </a:p>
          <a:p>
            <a:pPr marL="0" indent="0">
              <a:buNone/>
            </a:pPr>
            <a:endParaRPr lang="it-IT" dirty="0"/>
          </a:p>
        </p:txBody>
      </p:sp>
    </p:spTree>
    <p:extLst>
      <p:ext uri="{BB962C8B-B14F-4D97-AF65-F5344CB8AC3E}">
        <p14:creationId xmlns:p14="http://schemas.microsoft.com/office/powerpoint/2010/main" val="26435076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5E338B-BEF9-1F5B-A10B-33E256985EDC}"/>
            </a:ext>
          </a:extLst>
        </p:cNvPr>
        <p:cNvGrpSpPr/>
        <p:nvPr/>
      </p:nvGrpSpPr>
      <p:grpSpPr>
        <a:xfrm>
          <a:off x="0" y="0"/>
          <a:ext cx="0" cy="0"/>
          <a:chOff x="0" y="0"/>
          <a:chExt cx="0" cy="0"/>
        </a:xfrm>
      </p:grpSpPr>
      <p:sp>
        <p:nvSpPr>
          <p:cNvPr id="4" name="Titolo 3">
            <a:extLst>
              <a:ext uri="{FF2B5EF4-FFF2-40B4-BE49-F238E27FC236}">
                <a16:creationId xmlns:a16="http://schemas.microsoft.com/office/drawing/2014/main" id="{FE8F87E3-23DB-1C06-C1D6-356E9BB61699}"/>
              </a:ext>
            </a:extLst>
          </p:cNvPr>
          <p:cNvSpPr>
            <a:spLocks noGrp="1"/>
          </p:cNvSpPr>
          <p:nvPr>
            <p:ph type="title"/>
          </p:nvPr>
        </p:nvSpPr>
        <p:spPr/>
        <p:txBody>
          <a:bodyPr>
            <a:normAutofit/>
          </a:bodyPr>
          <a:lstStyle/>
          <a:p>
            <a:r>
              <a:rPr lang="it-IT" sz="3200" kern="0" dirty="0">
                <a:latin typeface="Calibri" panose="020F0502020204030204" pitchFamily="34" charset="0"/>
                <a:cs typeface="Calibri" panose="020F0502020204030204" pitchFamily="34" charset="0"/>
              </a:rPr>
              <a:t>Contratto a tempo determinato</a:t>
            </a:r>
            <a:endParaRPr lang="it-IT" sz="3200" dirty="0">
              <a:latin typeface="Calibri" panose="020F0502020204030204" pitchFamily="34" charset="0"/>
              <a:cs typeface="Calibri" panose="020F0502020204030204" pitchFamily="34" charset="0"/>
            </a:endParaRPr>
          </a:p>
        </p:txBody>
      </p:sp>
      <p:sp>
        <p:nvSpPr>
          <p:cNvPr id="5" name="Segnaposto testo 4">
            <a:extLst>
              <a:ext uri="{FF2B5EF4-FFF2-40B4-BE49-F238E27FC236}">
                <a16:creationId xmlns:a16="http://schemas.microsoft.com/office/drawing/2014/main" id="{3ABBEFB4-320A-90D5-9F6F-C51916C2671E}"/>
              </a:ext>
            </a:extLst>
          </p:cNvPr>
          <p:cNvSpPr>
            <a:spLocks noGrp="1"/>
          </p:cNvSpPr>
          <p:nvPr>
            <p:ph type="body" sz="quarter" idx="4294967295"/>
          </p:nvPr>
        </p:nvSpPr>
        <p:spPr>
          <a:xfrm>
            <a:off x="0" y="1139825"/>
            <a:ext cx="7886700" cy="768350"/>
          </a:xfrm>
        </p:spPr>
        <p:txBody>
          <a:bodyPr/>
          <a:lstStyle/>
          <a:p>
            <a:r>
              <a:rPr lang="it-IT" sz="2800" dirty="0"/>
              <a:t>Interpretazione autentica stagionalità</a:t>
            </a:r>
          </a:p>
        </p:txBody>
      </p:sp>
      <p:sp>
        <p:nvSpPr>
          <p:cNvPr id="3" name="Segnaposto testo 2">
            <a:extLst>
              <a:ext uri="{FF2B5EF4-FFF2-40B4-BE49-F238E27FC236}">
                <a16:creationId xmlns:a16="http://schemas.microsoft.com/office/drawing/2014/main" id="{D5248C15-392C-7CF4-E09C-AFD1F059910F}"/>
              </a:ext>
            </a:extLst>
          </p:cNvPr>
          <p:cNvSpPr>
            <a:spLocks noGrp="1"/>
          </p:cNvSpPr>
          <p:nvPr>
            <p:ph sz="quarter" idx="13"/>
          </p:nvPr>
        </p:nvSpPr>
        <p:spPr>
          <a:xfrm>
            <a:off x="628650" y="1697310"/>
            <a:ext cx="7772870" cy="3424107"/>
          </a:xfrm>
        </p:spPr>
        <p:txBody>
          <a:bodyPr>
            <a:normAutofit/>
          </a:bodyPr>
          <a:lstStyle/>
          <a:p>
            <a:r>
              <a:rPr lang="it-IT" b="1" dirty="0"/>
              <a:t>Articolo 11 Legge 203/2024</a:t>
            </a:r>
          </a:p>
          <a:p>
            <a:pPr marL="565311" lvl="1" indent="-257175" algn="just">
              <a:buClr>
                <a:schemeClr val="tx1"/>
              </a:buClr>
              <a:buSzPct val="100000"/>
              <a:buFont typeface="Wingdings" charset="2"/>
              <a:buChar char="ü"/>
            </a:pPr>
            <a:r>
              <a:rPr lang="it-IT" sz="1600" i="1" dirty="0">
                <a:effectLst/>
                <a:latin typeface="Calibri" panose="020F0502020204030204" pitchFamily="34" charset="0"/>
                <a:ea typeface="Times New Roman" panose="02020603050405020304" pitchFamily="18" charset="0"/>
                <a:cs typeface="Calibri" panose="020F0502020204030204" pitchFamily="34" charset="0"/>
              </a:rPr>
              <a:t>1. L'articolo 21, comma 2, secondo periodo, del decreto legislativo 15 giugno 2015, n. 81, si interpreta nel senso che rientrano nelle attività stagionali, oltre a quelle indicate dal decreto del Presidente della Repubblica 7 ottobre 1963, n. 1525, le attività organizzate per fare fronte a intensificazioni dell'attività lavorativa in determinati periodi dell'anno, nonché a esigenze tecnico-produttive o collegate ai cicli stagionali dei settori produttivi o dei mercati serviti dall'impresa, secondo quanto previsto dai contratti collettivi di lavoro, ivi compresi quelli già sottoscritti alla data di entrata in vigore </a:t>
            </a:r>
            <a:r>
              <a:rPr lang="it-IT" sz="1600" i="1" kern="0" dirty="0">
                <a:effectLst/>
                <a:latin typeface="Calibri" panose="020F0502020204030204" pitchFamily="34" charset="0"/>
                <a:ea typeface="Times New Roman" panose="02020603050405020304" pitchFamily="18" charset="0"/>
                <a:cs typeface="Calibri" panose="020F0502020204030204" pitchFamily="34" charset="0"/>
              </a:rPr>
              <a:t>della presente legge, stipulati dalle organizzazioni dei datori di lavoro e dei lavoratori comparativamente più rappresentative nella categoria, ai sensi dell'articolo 51 del citato decreto legislativo n. 81 del 2015.</a:t>
            </a:r>
            <a:endParaRPr lang="it-IT" sz="1600" i="1" dirty="0">
              <a:latin typeface="Calibri" panose="020F0502020204030204" pitchFamily="34" charset="0"/>
              <a:cs typeface="Calibri" panose="020F0502020204030204" pitchFamily="34" charset="0"/>
            </a:endParaRPr>
          </a:p>
        </p:txBody>
      </p:sp>
      <p:sp>
        <p:nvSpPr>
          <p:cNvPr id="11" name="Segnaposto numero diapositiva 3">
            <a:extLst>
              <a:ext uri="{FF2B5EF4-FFF2-40B4-BE49-F238E27FC236}">
                <a16:creationId xmlns:a16="http://schemas.microsoft.com/office/drawing/2014/main" id="{29B38861-DC2A-8B7F-396E-D4990A3379B4}"/>
              </a:ext>
            </a:extLst>
          </p:cNvPr>
          <p:cNvSpPr>
            <a:spLocks noGrp="1"/>
          </p:cNvSpPr>
          <p:nvPr>
            <p:ph type="sldNum" sz="quarter" idx="12"/>
          </p:nvPr>
        </p:nvSpPr>
        <p:spPr/>
        <p:txBody>
          <a:bodyPr/>
          <a:lstStyle/>
          <a:p>
            <a:fld id="{A9319F9E-F2D9-FB4E-80B1-3EC196E3728B}" type="slidenum">
              <a:rPr lang="it-IT" smtClean="0"/>
              <a:pPr/>
              <a:t>8</a:t>
            </a:fld>
            <a:endParaRPr lang="it-IT" dirty="0"/>
          </a:p>
        </p:txBody>
      </p:sp>
      <p:sp>
        <p:nvSpPr>
          <p:cNvPr id="2" name="Segnaposto testo 9">
            <a:extLst>
              <a:ext uri="{FF2B5EF4-FFF2-40B4-BE49-F238E27FC236}">
                <a16:creationId xmlns:a16="http://schemas.microsoft.com/office/drawing/2014/main" id="{9E229642-E49C-B4CD-8A10-31B1B77A446D}"/>
              </a:ext>
            </a:extLst>
          </p:cNvPr>
          <p:cNvSpPr txBox="1">
            <a:spLocks/>
          </p:cNvSpPr>
          <p:nvPr/>
        </p:nvSpPr>
        <p:spPr>
          <a:xfrm>
            <a:off x="651040" y="1231503"/>
            <a:ext cx="7772870" cy="3424107"/>
          </a:xfrm>
          <a:prstGeom prst="rect">
            <a:avLst/>
          </a:prstGeom>
        </p:spPr>
        <p:txBody>
          <a:bodyPr vert="horz" lIns="0" tIns="0" rIns="0" bIns="0" rtlCol="0" anchor="t" anchorCtr="0">
            <a:normAutofit/>
          </a:bodyPr>
          <a:lstStyle>
            <a:lvl1pPr marL="171450" indent="-171450" algn="l" defTabSz="685800" rtl="0" eaLnBrk="1" latinLnBrk="0" hangingPunct="1">
              <a:lnSpc>
                <a:spcPct val="100000"/>
              </a:lnSpc>
              <a:spcBef>
                <a:spcPts val="750"/>
              </a:spcBef>
              <a:buClr>
                <a:srgbClr val="00953B"/>
              </a:buClr>
              <a:buSzPct val="60000"/>
              <a:buFont typeface="Wingdings" pitchFamily="2" charset="2"/>
              <a:buChar char="§"/>
              <a:defRPr sz="18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endParaRPr lang="it-IT" dirty="0"/>
          </a:p>
          <a:p>
            <a:pPr marL="0" indent="0">
              <a:buNone/>
            </a:pPr>
            <a:endParaRPr lang="it-IT" dirty="0"/>
          </a:p>
        </p:txBody>
      </p:sp>
    </p:spTree>
    <p:extLst>
      <p:ext uri="{BB962C8B-B14F-4D97-AF65-F5344CB8AC3E}">
        <p14:creationId xmlns:p14="http://schemas.microsoft.com/office/powerpoint/2010/main" val="4215950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0381AA-8C07-2023-36E6-DCB677D5FD5E}"/>
            </a:ext>
          </a:extLst>
        </p:cNvPr>
        <p:cNvGrpSpPr/>
        <p:nvPr/>
      </p:nvGrpSpPr>
      <p:grpSpPr>
        <a:xfrm>
          <a:off x="0" y="0"/>
          <a:ext cx="0" cy="0"/>
          <a:chOff x="0" y="0"/>
          <a:chExt cx="0" cy="0"/>
        </a:xfrm>
      </p:grpSpPr>
      <p:sp>
        <p:nvSpPr>
          <p:cNvPr id="4" name="Titolo 3">
            <a:extLst>
              <a:ext uri="{FF2B5EF4-FFF2-40B4-BE49-F238E27FC236}">
                <a16:creationId xmlns:a16="http://schemas.microsoft.com/office/drawing/2014/main" id="{EFB57471-21D5-C6F3-4548-C3A887AC0FF4}"/>
              </a:ext>
            </a:extLst>
          </p:cNvPr>
          <p:cNvSpPr>
            <a:spLocks noGrp="1"/>
          </p:cNvSpPr>
          <p:nvPr>
            <p:ph type="title"/>
          </p:nvPr>
        </p:nvSpPr>
        <p:spPr/>
        <p:txBody>
          <a:bodyPr>
            <a:normAutofit/>
          </a:bodyPr>
          <a:lstStyle/>
          <a:p>
            <a:r>
              <a:rPr lang="it-IT" sz="3200" kern="0" dirty="0">
                <a:latin typeface="Calibri" panose="020F0502020204030204" pitchFamily="34" charset="0"/>
                <a:cs typeface="Calibri" panose="020F0502020204030204" pitchFamily="34" charset="0"/>
              </a:rPr>
              <a:t>Contratto a tempo determinato</a:t>
            </a:r>
            <a:endParaRPr lang="it-IT" sz="3200" dirty="0">
              <a:latin typeface="Calibri" panose="020F0502020204030204" pitchFamily="34" charset="0"/>
              <a:cs typeface="Calibri" panose="020F0502020204030204" pitchFamily="34" charset="0"/>
            </a:endParaRPr>
          </a:p>
        </p:txBody>
      </p:sp>
      <p:sp>
        <p:nvSpPr>
          <p:cNvPr id="5" name="Segnaposto testo 4">
            <a:extLst>
              <a:ext uri="{FF2B5EF4-FFF2-40B4-BE49-F238E27FC236}">
                <a16:creationId xmlns:a16="http://schemas.microsoft.com/office/drawing/2014/main" id="{0A81BD54-6C17-5B6C-11BE-73EF940FA1A5}"/>
              </a:ext>
            </a:extLst>
          </p:cNvPr>
          <p:cNvSpPr>
            <a:spLocks noGrp="1"/>
          </p:cNvSpPr>
          <p:nvPr>
            <p:ph type="body" sz="quarter" idx="4294967295"/>
          </p:nvPr>
        </p:nvSpPr>
        <p:spPr>
          <a:xfrm>
            <a:off x="0" y="1139825"/>
            <a:ext cx="7886700" cy="768350"/>
          </a:xfrm>
        </p:spPr>
        <p:txBody>
          <a:bodyPr/>
          <a:lstStyle/>
          <a:p>
            <a:r>
              <a:rPr lang="it-IT" sz="2800" dirty="0"/>
              <a:t>Interpretazione autentica stagionalità</a:t>
            </a:r>
          </a:p>
        </p:txBody>
      </p:sp>
      <p:sp>
        <p:nvSpPr>
          <p:cNvPr id="3" name="Segnaposto testo 2">
            <a:extLst>
              <a:ext uri="{FF2B5EF4-FFF2-40B4-BE49-F238E27FC236}">
                <a16:creationId xmlns:a16="http://schemas.microsoft.com/office/drawing/2014/main" id="{A5905C65-9E41-D219-ADA5-CE411FE01CD4}"/>
              </a:ext>
            </a:extLst>
          </p:cNvPr>
          <p:cNvSpPr>
            <a:spLocks noGrp="1"/>
          </p:cNvSpPr>
          <p:nvPr>
            <p:ph sz="quarter" idx="13"/>
          </p:nvPr>
        </p:nvSpPr>
        <p:spPr>
          <a:xfrm>
            <a:off x="628650" y="1697310"/>
            <a:ext cx="7772870" cy="3424107"/>
          </a:xfrm>
        </p:spPr>
        <p:txBody>
          <a:bodyPr>
            <a:normAutofit/>
          </a:bodyPr>
          <a:lstStyle/>
          <a:p>
            <a:r>
              <a:rPr lang="it-IT" sz="1900" b="1" dirty="0"/>
              <a:t>Attività stagionali</a:t>
            </a:r>
          </a:p>
          <a:p>
            <a:pPr marL="651036" lvl="1" indent="-342900" algn="just">
              <a:buClr>
                <a:schemeClr val="tx1"/>
              </a:buClr>
              <a:buSzPct val="100000"/>
              <a:buFont typeface="+mj-lt"/>
              <a:buAutoNum type="arabicParenR"/>
            </a:pPr>
            <a:r>
              <a:rPr lang="it-IT" sz="1600" dirty="0">
                <a:effectLst/>
                <a:ea typeface="Times New Roman" panose="02020603050405020304" pitchFamily="18" charset="0"/>
                <a:cs typeface="Calibri" panose="020F0502020204030204" pitchFamily="34" charset="0"/>
              </a:rPr>
              <a:t>Quelle indicate dal d.P.R. 1525/1963</a:t>
            </a:r>
          </a:p>
          <a:p>
            <a:pPr marL="651036" lvl="1" indent="-342900" algn="just">
              <a:buClr>
                <a:schemeClr val="tx1"/>
              </a:buClr>
              <a:buSzPct val="100000"/>
              <a:buFont typeface="+mj-lt"/>
              <a:buAutoNum type="arabicParenR"/>
            </a:pPr>
            <a:r>
              <a:rPr lang="it-IT" sz="1600" dirty="0">
                <a:ea typeface="Times New Roman" panose="02020603050405020304" pitchFamily="18" charset="0"/>
                <a:cs typeface="Calibri" panose="020F0502020204030204" pitchFamily="34" charset="0"/>
              </a:rPr>
              <a:t>S</a:t>
            </a:r>
            <a:r>
              <a:rPr lang="it-IT" sz="1600" dirty="0">
                <a:effectLst/>
                <a:ea typeface="Times New Roman" panose="02020603050405020304" pitchFamily="18" charset="0"/>
                <a:cs typeface="Calibri" panose="020F0502020204030204" pitchFamily="34" charset="0"/>
              </a:rPr>
              <a:t>econdo quanto previsto dai contratti collettivi di lavoro, ivi compresi quelli già sottoscritti alla data di entrata in vigore </a:t>
            </a:r>
            <a:r>
              <a:rPr lang="it-IT" sz="1600" kern="0" dirty="0">
                <a:effectLst/>
                <a:ea typeface="Times New Roman" panose="02020603050405020304" pitchFamily="18" charset="0"/>
                <a:cs typeface="Calibri" panose="020F0502020204030204" pitchFamily="34" charset="0"/>
              </a:rPr>
              <a:t>della L. 203/2024, stipulati dalle organizzazioni dei datori di lavoro e dei lavoratori comparativamente più rappresentative nella categoria, ai sensi dell’art. 51 del d.lgs. 81/2015:</a:t>
            </a:r>
            <a:endParaRPr lang="it-IT" sz="1600" dirty="0">
              <a:effectLst/>
              <a:ea typeface="Times New Roman" panose="02020603050405020304" pitchFamily="18" charset="0"/>
              <a:cs typeface="Calibri" panose="020F0502020204030204" pitchFamily="34" charset="0"/>
            </a:endParaRPr>
          </a:p>
          <a:p>
            <a:pPr marL="908211" lvl="2" indent="-257175" algn="just">
              <a:buClr>
                <a:schemeClr val="tx1"/>
              </a:buClr>
              <a:buSzPct val="100000"/>
              <a:buFont typeface="Wingdings" charset="2"/>
              <a:buChar char="ü"/>
            </a:pPr>
            <a:r>
              <a:rPr lang="it-IT" sz="1600" dirty="0">
                <a:effectLst/>
                <a:ea typeface="Times New Roman" panose="02020603050405020304" pitchFamily="18" charset="0"/>
                <a:cs typeface="Calibri" panose="020F0502020204030204" pitchFamily="34" charset="0"/>
              </a:rPr>
              <a:t>le attività organizzate per fare fronte a intensificazioni dell'attività lavorativa in determinati periodi dell'anno</a:t>
            </a:r>
          </a:p>
          <a:p>
            <a:pPr marL="908211" lvl="2" indent="-257175" algn="just">
              <a:buClr>
                <a:schemeClr val="tx1"/>
              </a:buClr>
              <a:buSzPct val="100000"/>
              <a:buFont typeface="Wingdings" charset="2"/>
              <a:buChar char="ü"/>
            </a:pPr>
            <a:r>
              <a:rPr lang="it-IT" sz="1600" dirty="0">
                <a:effectLst/>
                <a:ea typeface="Times New Roman" panose="02020603050405020304" pitchFamily="18" charset="0"/>
                <a:cs typeface="Calibri" panose="020F0502020204030204" pitchFamily="34" charset="0"/>
              </a:rPr>
              <a:t>le attività organizzate per fare fronte a esigenze tecnico-produttive </a:t>
            </a:r>
          </a:p>
          <a:p>
            <a:pPr marL="908211" lvl="2" indent="-257175" algn="just">
              <a:buClr>
                <a:schemeClr val="tx1"/>
              </a:buClr>
              <a:buSzPct val="100000"/>
              <a:buFont typeface="Wingdings" charset="2"/>
              <a:buChar char="ü"/>
            </a:pPr>
            <a:r>
              <a:rPr lang="it-IT" sz="1600" dirty="0">
                <a:effectLst/>
                <a:ea typeface="Times New Roman" panose="02020603050405020304" pitchFamily="18" charset="0"/>
                <a:cs typeface="Calibri" panose="020F0502020204030204" pitchFamily="34" charset="0"/>
              </a:rPr>
              <a:t>le attività collegate ai cicli stagionali dei settori produttivi o dei mercati </a:t>
            </a:r>
            <a:r>
              <a:rPr lang="it-IT" sz="1600">
                <a:effectLst/>
                <a:ea typeface="Times New Roman" panose="02020603050405020304" pitchFamily="18" charset="0"/>
                <a:cs typeface="Calibri" panose="020F0502020204030204" pitchFamily="34" charset="0"/>
              </a:rPr>
              <a:t>serviti dall'impresa</a:t>
            </a:r>
            <a:endParaRPr lang="it-IT" sz="1600" dirty="0">
              <a:effectLst/>
              <a:ea typeface="Times New Roman" panose="02020603050405020304" pitchFamily="18" charset="0"/>
              <a:cs typeface="Calibri" panose="020F0502020204030204" pitchFamily="34" charset="0"/>
            </a:endParaRPr>
          </a:p>
        </p:txBody>
      </p:sp>
      <p:sp>
        <p:nvSpPr>
          <p:cNvPr id="11" name="Segnaposto numero diapositiva 3">
            <a:extLst>
              <a:ext uri="{FF2B5EF4-FFF2-40B4-BE49-F238E27FC236}">
                <a16:creationId xmlns:a16="http://schemas.microsoft.com/office/drawing/2014/main" id="{1FBE3F13-CB4E-A2E9-9E6C-06FF5E95E114}"/>
              </a:ext>
            </a:extLst>
          </p:cNvPr>
          <p:cNvSpPr>
            <a:spLocks noGrp="1"/>
          </p:cNvSpPr>
          <p:nvPr>
            <p:ph type="sldNum" sz="quarter" idx="12"/>
          </p:nvPr>
        </p:nvSpPr>
        <p:spPr/>
        <p:txBody>
          <a:bodyPr/>
          <a:lstStyle/>
          <a:p>
            <a:fld id="{A9319F9E-F2D9-FB4E-80B1-3EC196E3728B}" type="slidenum">
              <a:rPr lang="it-IT" smtClean="0"/>
              <a:pPr/>
              <a:t>9</a:t>
            </a:fld>
            <a:endParaRPr lang="it-IT" dirty="0"/>
          </a:p>
        </p:txBody>
      </p:sp>
      <p:sp>
        <p:nvSpPr>
          <p:cNvPr id="2" name="Segnaposto testo 9">
            <a:extLst>
              <a:ext uri="{FF2B5EF4-FFF2-40B4-BE49-F238E27FC236}">
                <a16:creationId xmlns:a16="http://schemas.microsoft.com/office/drawing/2014/main" id="{B8DA7B8D-0975-9A5A-795A-92C99ABC842D}"/>
              </a:ext>
            </a:extLst>
          </p:cNvPr>
          <p:cNvSpPr txBox="1">
            <a:spLocks/>
          </p:cNvSpPr>
          <p:nvPr/>
        </p:nvSpPr>
        <p:spPr>
          <a:xfrm>
            <a:off x="651040" y="1231503"/>
            <a:ext cx="7772870" cy="3424107"/>
          </a:xfrm>
          <a:prstGeom prst="rect">
            <a:avLst/>
          </a:prstGeom>
        </p:spPr>
        <p:txBody>
          <a:bodyPr vert="horz" lIns="0" tIns="0" rIns="0" bIns="0" rtlCol="0" anchor="t" anchorCtr="0">
            <a:normAutofit/>
          </a:bodyPr>
          <a:lstStyle>
            <a:lvl1pPr marL="171450" indent="-171450" algn="l" defTabSz="685800" rtl="0" eaLnBrk="1" latinLnBrk="0" hangingPunct="1">
              <a:lnSpc>
                <a:spcPct val="100000"/>
              </a:lnSpc>
              <a:spcBef>
                <a:spcPts val="750"/>
              </a:spcBef>
              <a:buClr>
                <a:srgbClr val="00953B"/>
              </a:buClr>
              <a:buSzPct val="60000"/>
              <a:buFont typeface="Wingdings" pitchFamily="2" charset="2"/>
              <a:buChar char="§"/>
              <a:defRPr sz="18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endParaRPr lang="it-IT" dirty="0"/>
          </a:p>
          <a:p>
            <a:pPr marL="0" indent="0">
              <a:buNone/>
            </a:pPr>
            <a:endParaRPr lang="it-IT" dirty="0"/>
          </a:p>
        </p:txBody>
      </p:sp>
      <p:sp>
        <p:nvSpPr>
          <p:cNvPr id="6" name="Rettangolo con angoli arrotondati 5">
            <a:extLst>
              <a:ext uri="{FF2B5EF4-FFF2-40B4-BE49-F238E27FC236}">
                <a16:creationId xmlns:a16="http://schemas.microsoft.com/office/drawing/2014/main" id="{8A5BED7C-0F1B-01EB-9744-B52DE760BD64}"/>
              </a:ext>
            </a:extLst>
          </p:cNvPr>
          <p:cNvSpPr/>
          <p:nvPr/>
        </p:nvSpPr>
        <p:spPr>
          <a:xfrm>
            <a:off x="651040" y="5317435"/>
            <a:ext cx="7578560" cy="1057938"/>
          </a:xfrm>
          <a:prstGeom prst="round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it-IT" sz="1200" dirty="0">
                <a:solidFill>
                  <a:srgbClr val="000000"/>
                </a:solidFill>
                <a:effectLst/>
                <a:latin typeface="Calibri" panose="020F0502020204030204" pitchFamily="34" charset="0"/>
                <a:cs typeface="Calibri" panose="020F0502020204030204" pitchFamily="34" charset="0"/>
              </a:rPr>
              <a:t>È dovuto il contributo addizionale </a:t>
            </a:r>
            <a:r>
              <a:rPr lang="it-IT" sz="1200" dirty="0" err="1">
                <a:solidFill>
                  <a:srgbClr val="000000"/>
                </a:solidFill>
                <a:effectLst/>
                <a:latin typeface="Calibri" panose="020F0502020204030204" pitchFamily="34" charset="0"/>
                <a:cs typeface="Calibri" panose="020F0502020204030204" pitchFamily="34" charset="0"/>
              </a:rPr>
              <a:t>NASpI</a:t>
            </a:r>
            <a:r>
              <a:rPr lang="it-IT" sz="1200" dirty="0">
                <a:solidFill>
                  <a:srgbClr val="000000"/>
                </a:solidFill>
                <a:effectLst/>
                <a:latin typeface="Calibri" panose="020F0502020204030204" pitchFamily="34" charset="0"/>
                <a:cs typeface="Calibri" panose="020F0502020204030204" pitchFamily="34" charset="0"/>
              </a:rPr>
              <a:t> e l’aumento del medesimo contributo nei casi di rinnovo dei contratti di lavoro a tempo determinato dei lavoratori </a:t>
            </a:r>
            <a:r>
              <a:rPr lang="it-IT" sz="1200" dirty="0">
                <a:solidFill>
                  <a:srgbClr val="000000"/>
                </a:solidFill>
                <a:latin typeface="Calibri" panose="020F0502020204030204" pitchFamily="34" charset="0"/>
                <a:cs typeface="Calibri" panose="020F0502020204030204" pitchFamily="34" charset="0"/>
              </a:rPr>
              <a:t>assunti nelle attività stagionali diverse da quelle elencate </a:t>
            </a:r>
            <a:r>
              <a:rPr lang="it-IT" sz="1200" dirty="0">
                <a:solidFill>
                  <a:srgbClr val="000000"/>
                </a:solidFill>
                <a:effectLst/>
                <a:latin typeface="Calibri" panose="020F0502020204030204" pitchFamily="34" charset="0"/>
                <a:cs typeface="Calibri" panose="020F0502020204030204" pitchFamily="34" charset="0"/>
              </a:rPr>
              <a:t>dal D.P.R. n. 1525/1963 (</a:t>
            </a:r>
            <a:r>
              <a:rPr lang="it-IT" sz="1200" dirty="0" err="1">
                <a:solidFill>
                  <a:srgbClr val="000000"/>
                </a:solidFill>
                <a:latin typeface="Calibri" panose="020F0502020204030204" pitchFamily="34" charset="0"/>
                <a:cs typeface="Calibri" panose="020F0502020204030204" pitchFamily="34" charset="0"/>
              </a:rPr>
              <a:t>Mess</a:t>
            </a:r>
            <a:r>
              <a:rPr lang="it-IT" sz="1200" dirty="0">
                <a:solidFill>
                  <a:srgbClr val="000000"/>
                </a:solidFill>
                <a:latin typeface="Calibri" panose="020F0502020204030204" pitchFamily="34" charset="0"/>
                <a:cs typeface="Calibri" panose="020F0502020204030204" pitchFamily="34" charset="0"/>
              </a:rPr>
              <a:t>. Inps n. 269 del 23 gennaio 2025) </a:t>
            </a:r>
            <a:r>
              <a:rPr lang="it-IT" sz="1200" dirty="0">
                <a:solidFill>
                  <a:srgbClr val="000000"/>
                </a:solidFill>
                <a:effectLst/>
                <a:latin typeface="Calibri" panose="020F0502020204030204" pitchFamily="34" charset="0"/>
                <a:cs typeface="Calibri" panose="020F0502020204030204" pitchFamily="34" charset="0"/>
              </a:rPr>
              <a:t>e da quelle </a:t>
            </a:r>
            <a:r>
              <a:rPr lang="it-IT" sz="1200" b="0" u="none" strike="noStrike" dirty="0">
                <a:solidFill>
                  <a:srgbClr val="454D56"/>
                </a:solidFill>
                <a:effectLst/>
                <a:latin typeface="Calibri" panose="020F0502020204030204" pitchFamily="34" charset="0"/>
                <a:cs typeface="Calibri" panose="020F0502020204030204" pitchFamily="34" charset="0"/>
              </a:rPr>
              <a:t>definite dagli avvisi comuni e dai contratti collettivi nazionali stipulati entro il 31 dicembre 2011 dalle organizzazioni dei lavoratori e dei datori di lavoro comparativamente più rappresentative” (</a:t>
            </a:r>
            <a:r>
              <a:rPr lang="it-IT" sz="1200" dirty="0" err="1">
                <a:solidFill>
                  <a:srgbClr val="000000"/>
                </a:solidFill>
                <a:latin typeface="Calibri" panose="020F0502020204030204" pitchFamily="34" charset="0"/>
                <a:cs typeface="Calibri" panose="020F0502020204030204" pitchFamily="34" charset="0"/>
              </a:rPr>
              <a:t>Mess</a:t>
            </a:r>
            <a:r>
              <a:rPr lang="it-IT" sz="1200" dirty="0">
                <a:solidFill>
                  <a:srgbClr val="000000"/>
                </a:solidFill>
                <a:latin typeface="Calibri" panose="020F0502020204030204" pitchFamily="34" charset="0"/>
                <a:cs typeface="Calibri" panose="020F0502020204030204" pitchFamily="34" charset="0"/>
              </a:rPr>
              <a:t>. Inps n. 483 del 7 febbraio 2025</a:t>
            </a:r>
            <a:r>
              <a:rPr lang="it-IT" sz="1200" b="0" i="0" u="none" strike="noStrike" dirty="0">
                <a:solidFill>
                  <a:srgbClr val="454D56"/>
                </a:solidFill>
                <a:effectLst/>
                <a:latin typeface="Titillium Web" pitchFamily="2" charset="77"/>
              </a:rPr>
              <a:t>).</a:t>
            </a:r>
            <a:endParaRPr lang="it-IT" sz="1200" dirty="0">
              <a:solidFill>
                <a:srgbClr val="000000"/>
              </a:solidFill>
              <a:effectLst/>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9768410"/>
      </p:ext>
    </p:extLst>
  </p:cSld>
  <p:clrMapOvr>
    <a:masterClrMapping/>
  </p:clrMapOvr>
</p:sld>
</file>

<file path=ppt/theme/theme1.xml><?xml version="1.0" encoding="utf-8"?>
<a:theme xmlns:a="http://schemas.openxmlformats.org/drawingml/2006/main" name="GFL">
  <a:themeElements>
    <a:clrScheme name="GFL">
      <a:dk1>
        <a:srgbClr val="000000"/>
      </a:dk1>
      <a:lt1>
        <a:srgbClr val="FFFFFF"/>
      </a:lt1>
      <a:dk2>
        <a:srgbClr val="0C3369"/>
      </a:dk2>
      <a:lt2>
        <a:srgbClr val="00A3DD"/>
      </a:lt2>
      <a:accent1>
        <a:srgbClr val="0C3371"/>
      </a:accent1>
      <a:accent2>
        <a:srgbClr val="00A3DD"/>
      </a:accent2>
      <a:accent3>
        <a:srgbClr val="A5A5A5"/>
      </a:accent3>
      <a:accent4>
        <a:srgbClr val="000000"/>
      </a:accent4>
      <a:accent5>
        <a:srgbClr val="000000"/>
      </a:accent5>
      <a:accent6>
        <a:srgbClr val="000000"/>
      </a:accent6>
      <a:hlink>
        <a:srgbClr val="00A3DD"/>
      </a:hlink>
      <a:folHlink>
        <a:srgbClr val="0C3371"/>
      </a:folHlink>
    </a:clrScheme>
    <a:fontScheme name="Tema di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FL" id="{BCBA6B6B-2A52-634F-A156-FFB4844E93B8}" vid="{4B675560-3FA4-B344-A9AE-BE90E1171157}"/>
    </a:ext>
  </a:extLst>
</a:theme>
</file>

<file path=ppt/theme/theme2.xml><?xml version="1.0" encoding="utf-8"?>
<a:theme xmlns:a="http://schemas.openxmlformats.org/drawingml/2006/main" name="Personalizza struttur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o" ma:contentTypeID="0x010100B71B83C55CF9AF41AEFCAF0007196645" ma:contentTypeVersion="16" ma:contentTypeDescription="Creare un nuovo documento." ma:contentTypeScope="" ma:versionID="d7389bde8920dc0ed85ec78593c94db2">
  <xsd:schema xmlns:xsd="http://www.w3.org/2001/XMLSchema" xmlns:xs="http://www.w3.org/2001/XMLSchema" xmlns:p="http://schemas.microsoft.com/office/2006/metadata/properties" xmlns:ns2="2419a5f4-a38b-4ff4-87b1-8965ef097ecc" xmlns:ns3="2cc03fc3-4737-456c-aea8-9420e573c78c" targetNamespace="http://schemas.microsoft.com/office/2006/metadata/properties" ma:root="true" ma:fieldsID="e44a19a698fc620f0a03667fdcf77eb8" ns2:_="" ns3:_="">
    <xsd:import namespace="2419a5f4-a38b-4ff4-87b1-8965ef097ecc"/>
    <xsd:import namespace="2cc03fc3-4737-456c-aea8-9420e573c78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LengthInSeconds"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419a5f4-a38b-4ff4-87b1-8965ef097ec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Tag immagine" ma:readOnly="false" ma:fieldId="{5cf76f15-5ced-4ddc-b409-7134ff3c332f}" ma:taxonomyMulti="true" ma:sspId="2fe44bfb-e75a-4fbb-8411-8334253ed794"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2cc03fc3-4737-456c-aea8-9420e573c78c" elementFormDefault="qualified">
    <xsd:import namespace="http://schemas.microsoft.com/office/2006/documentManagement/types"/>
    <xsd:import namespace="http://schemas.microsoft.com/office/infopath/2007/PartnerControls"/>
    <xsd:element name="SharedWithUsers" ma:index="19"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Condiviso con dettagli" ma:internalName="SharedWithDetails" ma:readOnly="true">
      <xsd:simpleType>
        <xsd:restriction base="dms:Note">
          <xsd:maxLength value="255"/>
        </xsd:restriction>
      </xsd:simpleType>
    </xsd:element>
    <xsd:element name="TaxCatchAll" ma:index="23" nillable="true" ma:displayName="Taxonomy Catch All Column" ma:hidden="true" ma:list="{6474ee7c-5f1d-43d3-b38e-b9c3e8f739a9}" ma:internalName="TaxCatchAll" ma:showField="CatchAllData" ma:web="2cc03fc3-4737-456c-aea8-9420e573c78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2cc03fc3-4737-456c-aea8-9420e573c78c" xsi:nil="true"/>
    <lcf76f155ced4ddcb4097134ff3c332f xmlns="2419a5f4-a38b-4ff4-87b1-8965ef097ecc">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6FF3A15-0F9D-4CF1-9C22-56768F7B3285}">
  <ds:schemaRefs>
    <ds:schemaRef ds:uri="http://schemas.microsoft.com/sharepoint/v3/contenttype/forms"/>
  </ds:schemaRefs>
</ds:datastoreItem>
</file>

<file path=customXml/itemProps2.xml><?xml version="1.0" encoding="utf-8"?>
<ds:datastoreItem xmlns:ds="http://schemas.openxmlformats.org/officeDocument/2006/customXml" ds:itemID="{D3C35896-46B8-4434-A98F-C27DB9283158}">
  <ds:schemaRefs>
    <ds:schemaRef ds:uri="http://schemas.microsoft.com/office/2006/metadata/contentType"/>
    <ds:schemaRef ds:uri="http://schemas.microsoft.com/office/2006/metadata/properties/metaAttributes"/>
    <ds:schemaRef ds:uri="http://www.w3.org/2000/xmlns/"/>
    <ds:schemaRef ds:uri="http://www.w3.org/2001/XMLSchema"/>
    <ds:schemaRef ds:uri="2419a5f4-a38b-4ff4-87b1-8965ef097ecc"/>
    <ds:schemaRef ds:uri="2cc03fc3-4737-456c-aea8-9420e573c78c"/>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FD06B04-04F3-4C82-AB9D-80E3D4A129E4}">
  <ds:schemaRefs>
    <ds:schemaRef ds:uri="http://schemas.microsoft.com/office/2006/metadata/properties"/>
    <ds:schemaRef ds:uri="http://www.w3.org/2000/xmlns/"/>
    <ds:schemaRef ds:uri="2cc03fc3-4737-456c-aea8-9420e573c78c"/>
    <ds:schemaRef ds:uri="http://www.w3.org/2001/XMLSchema-instance"/>
    <ds:schemaRef ds:uri="2419a5f4-a38b-4ff4-87b1-8965ef097ecc"/>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60385</TotalTime>
  <Words>4842</Words>
  <Application>Microsoft Macintosh PowerPoint</Application>
  <PresentationFormat>Presentazione su schermo (4:3)</PresentationFormat>
  <Paragraphs>298</Paragraphs>
  <Slides>32</Slides>
  <Notes>28</Notes>
  <HiddenSlides>15</HiddenSlides>
  <MMClips>0</MMClips>
  <ScaleCrop>false</ScaleCrop>
  <HeadingPairs>
    <vt:vector size="6" baseType="variant">
      <vt:variant>
        <vt:lpstr>Caratteri utilizzati</vt:lpstr>
      </vt:variant>
      <vt:variant>
        <vt:i4>7</vt:i4>
      </vt:variant>
      <vt:variant>
        <vt:lpstr>Tema</vt:lpstr>
      </vt:variant>
      <vt:variant>
        <vt:i4>2</vt:i4>
      </vt:variant>
      <vt:variant>
        <vt:lpstr>Titoli diapositive</vt:lpstr>
      </vt:variant>
      <vt:variant>
        <vt:i4>32</vt:i4>
      </vt:variant>
    </vt:vector>
  </HeadingPairs>
  <TitlesOfParts>
    <vt:vector size="41" baseType="lpstr">
      <vt:lpstr>Aptos</vt:lpstr>
      <vt:lpstr>Aptos Display</vt:lpstr>
      <vt:lpstr>Arial</vt:lpstr>
      <vt:lpstr>Calibri</vt:lpstr>
      <vt:lpstr>Times New Roman</vt:lpstr>
      <vt:lpstr>Titillium Web</vt:lpstr>
      <vt:lpstr>Wingdings</vt:lpstr>
      <vt:lpstr>GFL</vt:lpstr>
      <vt:lpstr>Personalizza struttura</vt:lpstr>
      <vt:lpstr>Contratto a termine </vt:lpstr>
      <vt:lpstr>Contratto a termine Somministrazione di lavoro</vt:lpstr>
      <vt:lpstr>Modifica alla disciplina del lavoro a termine</vt:lpstr>
      <vt:lpstr>Contratto a tempo determinato</vt:lpstr>
      <vt:lpstr>Contratto a tempo determinato</vt:lpstr>
      <vt:lpstr>Contratto a tempo determinato</vt:lpstr>
      <vt:lpstr>Contratto a tempo determinato</vt:lpstr>
      <vt:lpstr>Contratto a tempo determinato</vt:lpstr>
      <vt:lpstr>Contratto a tempo determinato</vt:lpstr>
      <vt:lpstr>Contratto a tempo determinato</vt:lpstr>
      <vt:lpstr>Contratto a tempo determinato</vt:lpstr>
      <vt:lpstr>Contratto a tempo determinato</vt:lpstr>
      <vt:lpstr>Contratto a tempo determinato</vt:lpstr>
      <vt:lpstr>Contratto a tempo determinato</vt:lpstr>
      <vt:lpstr>Contratto a tempo determinato</vt:lpstr>
      <vt:lpstr>Contratto a tempo determinato</vt:lpstr>
      <vt:lpstr>Contratto a tempo determinato</vt:lpstr>
      <vt:lpstr>Contratto a tempo determinato</vt:lpstr>
      <vt:lpstr>Somministrazione di lavoro</vt:lpstr>
      <vt:lpstr>Somministrazione di lavoro</vt:lpstr>
      <vt:lpstr>Somministrazione di lavoro</vt:lpstr>
      <vt:lpstr>Somministrazione di lavoro</vt:lpstr>
      <vt:lpstr>Somministrazione di lavoro</vt:lpstr>
      <vt:lpstr>Somministrazione di lavoro</vt:lpstr>
      <vt:lpstr>Somministrazione di lavoro</vt:lpstr>
      <vt:lpstr>Somministrazione di lavoro</vt:lpstr>
      <vt:lpstr>Somministrazione di lavoro</vt:lpstr>
      <vt:lpstr>Somministrazione di lavoro</vt:lpstr>
      <vt:lpstr>Somministrazione di lavoro</vt:lpstr>
      <vt:lpstr>Somministrazione di lavoro</vt:lpstr>
      <vt:lpstr>Somministrazione di lavoro</vt:lpstr>
      <vt:lpstr>Somministrazione di lavoro</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subject/>
  <dc:creator>Utente di Microsoft Office</dc:creator>
  <cp:keywords/>
  <dc:description/>
  <cp:lastModifiedBy>giuseppe buscema</cp:lastModifiedBy>
  <cp:revision>675</cp:revision>
  <cp:lastPrinted>2025-02-08T09:16:21Z</cp:lastPrinted>
  <dcterms:created xsi:type="dcterms:W3CDTF">2018-07-04T15:20:20Z</dcterms:created>
  <dcterms:modified xsi:type="dcterms:W3CDTF">2025-10-16T13:03:18Z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0x010100B71B83C55CF9AF41AEFCAF0007196645</vt:lpwstr>
  </property>
</Properties>
</file>